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307" r:id="rId3"/>
    <p:sldId id="308" r:id="rId4"/>
    <p:sldId id="318" r:id="rId5"/>
    <p:sldId id="309" r:id="rId6"/>
    <p:sldId id="310" r:id="rId7"/>
    <p:sldId id="319" r:id="rId8"/>
    <p:sldId id="311" r:id="rId9"/>
    <p:sldId id="312" r:id="rId10"/>
    <p:sldId id="313" r:id="rId11"/>
    <p:sldId id="314" r:id="rId12"/>
  </p:sldIdLst>
  <p:sldSz cx="9144000" cy="5143500" type="screen16x9"/>
  <p:notesSz cx="6794500" cy="9906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76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83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ksana_Kuznetsova" initials="OK" lastIdx="5" clrIdx="0"/>
  <p:cmAuthor id="1" name="Denis Esaulov" initials="DE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AE8B"/>
    <a:srgbClr val="39B8BF"/>
    <a:srgbClr val="9DCD8F"/>
    <a:srgbClr val="777776"/>
    <a:srgbClr val="343433"/>
    <a:srgbClr val="E25F5A"/>
    <a:srgbClr val="8FD0D1"/>
    <a:srgbClr val="B0D5E2"/>
    <a:srgbClr val="67AE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712" autoAdjust="0"/>
    <p:restoredTop sz="96138" autoAdjust="0"/>
  </p:normalViewPr>
  <p:slideViewPr>
    <p:cSldViewPr snapToGrid="0" snapToObjects="1">
      <p:cViewPr varScale="1">
        <p:scale>
          <a:sx n="83" d="100"/>
          <a:sy n="83" d="100"/>
        </p:scale>
        <p:origin x="1099" y="41"/>
      </p:cViewPr>
      <p:guideLst>
        <p:guide orient="horz" pos="3776"/>
        <p:guide pos="2880"/>
        <p:guide orient="horz" pos="28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4C43A6-D10B-47C6-8BD8-E32D4ACC8C38}" type="datetimeFigureOut">
              <a:rPr lang="ru-RU" smtClean="0"/>
              <a:pPr/>
              <a:t>19.04.2018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2950"/>
            <a:ext cx="6604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BDAF4E-319C-43CF-A191-27A03EF9549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4167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96E0F-C774-0549-84B1-7A916D46B85D}" type="datetimeFigureOut">
              <a:rPr lang="en-US" smtClean="0"/>
              <a:pPr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4ECAB-E47D-444F-88B2-CC7E75B156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283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96E0F-C774-0549-84B1-7A916D46B85D}" type="datetimeFigureOut">
              <a:rPr lang="en-US" smtClean="0"/>
              <a:pPr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4ECAB-E47D-444F-88B2-CC7E75B156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33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96E0F-C774-0549-84B1-7A916D46B85D}" type="datetimeFigureOut">
              <a:rPr lang="en-US" smtClean="0"/>
              <a:pPr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4ECAB-E47D-444F-88B2-CC7E75B156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207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96E0F-C774-0549-84B1-7A916D46B85D}" type="datetimeFigureOut">
              <a:rPr lang="en-US" smtClean="0"/>
              <a:pPr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4ECAB-E47D-444F-88B2-CC7E75B156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544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96E0F-C774-0549-84B1-7A916D46B85D}" type="datetimeFigureOut">
              <a:rPr lang="en-US" smtClean="0"/>
              <a:pPr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4ECAB-E47D-444F-88B2-CC7E75B156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823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96E0F-C774-0549-84B1-7A916D46B85D}" type="datetimeFigureOut">
              <a:rPr lang="en-US" smtClean="0"/>
              <a:pPr/>
              <a:t>4/19/2018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4ECAB-E47D-444F-88B2-CC7E75B156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61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96E0F-C774-0549-84B1-7A916D46B85D}" type="datetimeFigureOut">
              <a:rPr lang="en-US" smtClean="0"/>
              <a:pPr/>
              <a:t>4/19/2018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4ECAB-E47D-444F-88B2-CC7E75B156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022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96E0F-C774-0549-84B1-7A916D46B85D}" type="datetimeFigureOut">
              <a:rPr lang="en-US" smtClean="0"/>
              <a:pPr/>
              <a:t>4/19/2018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4ECAB-E47D-444F-88B2-CC7E75B156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01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916536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think-cell Slide" r:id="rId4" imgW="408" imgH="408" progId="TCLayout.ActiveDocument.1">
                  <p:embed/>
                </p:oleObj>
              </mc:Choice>
              <mc:Fallback>
                <p:oleObj name="think-cell Slide" r:id="rId4" imgW="408" imgH="40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96E0F-C774-0549-84B1-7A916D46B85D}" type="datetimeFigureOut">
              <a:rPr lang="en-US" smtClean="0"/>
              <a:pPr/>
              <a:t>4/19/2018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4ECAB-E47D-444F-88B2-CC7E75B156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919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96E0F-C774-0549-84B1-7A916D46B85D}" type="datetimeFigureOut">
              <a:rPr lang="en-US" smtClean="0"/>
              <a:pPr/>
              <a:t>4/19/2018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4ECAB-E47D-444F-88B2-CC7E75B156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399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96E0F-C774-0549-84B1-7A916D46B85D}" type="datetimeFigureOut">
              <a:rPr lang="en-US" smtClean="0"/>
              <a:pPr/>
              <a:t>4/19/2018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4ECAB-E47D-444F-88B2-CC7E75B156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721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10018904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think-cell Slide" r:id="rId15" imgW="408" imgH="408" progId="TCLayout.ActiveDocument.1">
                  <p:embed/>
                </p:oleObj>
              </mc:Choice>
              <mc:Fallback>
                <p:oleObj name="think-cell Slide" r:id="rId15" imgW="408" imgH="40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96E0F-C774-0549-84B1-7A916D46B85D}" type="datetimeFigureOut">
              <a:rPr lang="en-US" smtClean="0"/>
              <a:pPr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4ECAB-E47D-444F-88B2-CC7E75B156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9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jpe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png"/><Relationship Id="rId11" Type="http://schemas.openxmlformats.org/officeDocument/2006/relationships/image" Target="../media/image10.png"/><Relationship Id="rId5" Type="http://schemas.openxmlformats.org/officeDocument/2006/relationships/image" Target="../media/image1.emf"/><Relationship Id="rId10" Type="http://schemas.openxmlformats.org/officeDocument/2006/relationships/image" Target="../media/image6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hyperlink" Target="mailto:divilkovskiy@econ.msu.ru" TargetMode="Externa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jpeg"/><Relationship Id="rId12" Type="http://schemas.openxmlformats.org/officeDocument/2006/relationships/image" Target="../media/image21.gif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gif"/><Relationship Id="rId11" Type="http://schemas.openxmlformats.org/officeDocument/2006/relationships/image" Target="../media/image10.png"/><Relationship Id="rId5" Type="http://schemas.openxmlformats.org/officeDocument/2006/relationships/image" Target="../media/image1.emf"/><Relationship Id="rId10" Type="http://schemas.openxmlformats.org/officeDocument/2006/relationships/image" Target="../media/image6.png"/><Relationship Id="rId4" Type="http://schemas.openxmlformats.org/officeDocument/2006/relationships/oleObject" Target="../embeddings/oleObject5.bin"/><Relationship Id="rId9" Type="http://schemas.openxmlformats.org/officeDocument/2006/relationships/image" Target="../media/image9.png"/><Relationship Id="rId14" Type="http://schemas.openxmlformats.org/officeDocument/2006/relationships/hyperlink" Target="https://www.finuch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3.jp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12" Type="http://schemas.openxmlformats.org/officeDocument/2006/relationships/image" Target="../media/image10.png"/><Relationship Id="rId2" Type="http://schemas.openxmlformats.org/officeDocument/2006/relationships/tags" Target="../tags/tag4.xml"/><Relationship Id="rId16" Type="http://schemas.openxmlformats.org/officeDocument/2006/relationships/hyperlink" Target="http://www.finuch.ru/" TargetMode="Externa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gif"/><Relationship Id="rId11" Type="http://schemas.openxmlformats.org/officeDocument/2006/relationships/image" Target="../media/image6.png"/><Relationship Id="rId5" Type="http://schemas.openxmlformats.org/officeDocument/2006/relationships/image" Target="../media/image1.emf"/><Relationship Id="rId15" Type="http://schemas.openxmlformats.org/officeDocument/2006/relationships/image" Target="../media/image15.png"/><Relationship Id="rId10" Type="http://schemas.openxmlformats.org/officeDocument/2006/relationships/image" Target="../media/image9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8.jpe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51434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4430" y="380677"/>
            <a:ext cx="1949570" cy="2353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197" y="334646"/>
            <a:ext cx="1920595" cy="438069"/>
          </a:xfrm>
          <a:prstGeom prst="rect">
            <a:avLst/>
          </a:prstGeom>
        </p:spPr>
      </p:pic>
      <p:sp>
        <p:nvSpPr>
          <p:cNvPr id="8" name="Название 1"/>
          <p:cNvSpPr txBox="1">
            <a:spLocks/>
          </p:cNvSpPr>
          <p:nvPr/>
        </p:nvSpPr>
        <p:spPr bwMode="auto">
          <a:xfrm>
            <a:off x="397566" y="1139713"/>
            <a:ext cx="8317065" cy="169995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000" b="1" dirty="0">
                <a:solidFill>
                  <a:srgbClr val="777776"/>
                </a:solidFill>
                <a:latin typeface="Tahoma" charset="0"/>
              </a:rPr>
              <a:t>Формирование навыков ответственного финансового поведения у студентов вузов. </a:t>
            </a:r>
            <a:endParaRPr lang="en-US" sz="2000" b="1" dirty="0">
              <a:solidFill>
                <a:srgbClr val="777776"/>
              </a:solidFill>
              <a:latin typeface="Tahoma" charset="0"/>
            </a:endParaRPr>
          </a:p>
          <a:p>
            <a:pPr algn="ctr"/>
            <a:r>
              <a:rPr lang="ru-RU" sz="2000" b="1" dirty="0">
                <a:solidFill>
                  <a:srgbClr val="777776"/>
                </a:solidFill>
                <a:latin typeface="Tahoma" charset="0"/>
              </a:rPr>
              <a:t>Электронные учебно-методические материалы для студентов и преподавателей</a:t>
            </a:r>
          </a:p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endParaRPr lang="ru-RU" sz="1400" dirty="0">
              <a:solidFill>
                <a:srgbClr val="777776"/>
              </a:solidFill>
              <a:latin typeface="Tahoma" charset="0"/>
            </a:endParaRPr>
          </a:p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1200" dirty="0">
                <a:solidFill>
                  <a:srgbClr val="777776"/>
                </a:solidFill>
                <a:latin typeface="Tahoma" charset="0"/>
              </a:rPr>
              <a:t>Елена Николаевна Кудряшова,</a:t>
            </a:r>
          </a:p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endParaRPr lang="ru-RU" sz="1200" dirty="0">
              <a:solidFill>
                <a:srgbClr val="777776"/>
              </a:solidFill>
              <a:latin typeface="Tahoma" charset="0"/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1200" dirty="0">
                <a:solidFill>
                  <a:srgbClr val="777776"/>
                </a:solidFill>
                <a:latin typeface="Tahoma" charset="0"/>
              </a:rPr>
              <a:t>доцент экономического факультета МГУ имени М.В.Ломоносова, заместитель директора Федерального сетевого методического центра (ФСМЦ) по учебным программам</a:t>
            </a:r>
          </a:p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endParaRPr lang="ru-RU" b="1" dirty="0">
              <a:solidFill>
                <a:srgbClr val="777776"/>
              </a:solidFill>
              <a:latin typeface="Tahoma" charset="0"/>
            </a:endParaRPr>
          </a:p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endParaRPr lang="ru-RU" b="1" dirty="0">
              <a:solidFill>
                <a:srgbClr val="777776"/>
              </a:solidFill>
              <a:latin typeface="Tahoma" charset="0"/>
            </a:endParaRPr>
          </a:p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endParaRPr lang="en-US" b="1" dirty="0">
              <a:solidFill>
                <a:srgbClr val="777776"/>
              </a:solidFill>
              <a:latin typeface="Tahoma" charset="0"/>
              <a:ea typeface="+mj-ea"/>
              <a:cs typeface="+mj-cs"/>
            </a:endParaRPr>
          </a:p>
        </p:txBody>
      </p:sp>
      <p:pic>
        <p:nvPicPr>
          <p:cNvPr id="1028" name="Picture 4" descr="http://www.fa.ru/news/PublishingImages/minfi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1226" y="297289"/>
            <a:ext cx="1718965" cy="47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E314081-328B-4CFE-AEBB-64820EE9B1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1536" y="3292382"/>
            <a:ext cx="977575" cy="55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992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4833390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think-cell Slide" r:id="rId4" imgW="408" imgH="408" progId="TCLayout.ActiveDocument.1">
                  <p:embed/>
                </p:oleObj>
              </mc:Choice>
              <mc:Fallback>
                <p:oleObj name="think-cell Slide" r:id="rId4" imgW="408" imgH="40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88ECA6D-54B6-46EA-95E9-71B26661D682}"/>
              </a:ext>
            </a:extLst>
          </p:cNvPr>
          <p:cNvPicPr/>
          <p:nvPr/>
        </p:nvPicPr>
        <p:blipFill rotWithShape="1">
          <a:blip r:embed="rId6"/>
          <a:srcRect l="27949" t="23586" r="6915" b="6300"/>
          <a:stretch/>
        </p:blipFill>
        <p:spPr bwMode="auto">
          <a:xfrm>
            <a:off x="480608" y="1308682"/>
            <a:ext cx="5282629" cy="35538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88ECA6D-54B6-46EA-95E9-71B26661D682}"/>
              </a:ext>
            </a:extLst>
          </p:cNvPr>
          <p:cNvPicPr/>
          <p:nvPr/>
        </p:nvPicPr>
        <p:blipFill rotWithShape="1">
          <a:blip r:embed="rId6"/>
          <a:srcRect t="23692" r="72482" b="13581"/>
          <a:stretch/>
        </p:blipFill>
        <p:spPr bwMode="auto">
          <a:xfrm>
            <a:off x="5746459" y="1317072"/>
            <a:ext cx="2231760" cy="31794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>
          <a:xfrm>
            <a:off x="295276" y="614363"/>
            <a:ext cx="8848725" cy="994172"/>
          </a:xfrm>
        </p:spPr>
        <p:txBody>
          <a:bodyPr>
            <a:normAutofit/>
          </a:bodyPr>
          <a:lstStyle/>
          <a:p>
            <a:r>
              <a:rPr lang="ru-RU" sz="2000" b="1" cap="all" dirty="0">
                <a:solidFill>
                  <a:srgbClr val="23AE8B"/>
                </a:solidFill>
                <a:latin typeface="Verdana" charset="0"/>
                <a:ea typeface="Verdana" charset="0"/>
                <a:cs typeface="Verdana" charset="0"/>
              </a:rPr>
              <a:t>УММ для преподавателей</a:t>
            </a:r>
            <a:endParaRPr lang="en-US" sz="2000" b="1" cap="all" dirty="0">
              <a:solidFill>
                <a:srgbClr val="23AE8B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000" y="332398"/>
            <a:ext cx="1439932" cy="183163"/>
          </a:xfrm>
          <a:prstGeom prst="rect">
            <a:avLst/>
          </a:prstGeom>
        </p:spPr>
      </p:pic>
      <p:sp>
        <p:nvSpPr>
          <p:cNvPr id="5" name="object 4"/>
          <p:cNvSpPr/>
          <p:nvPr/>
        </p:nvSpPr>
        <p:spPr>
          <a:xfrm>
            <a:off x="432000" y="604606"/>
            <a:ext cx="8280000" cy="34289"/>
          </a:xfrm>
          <a:custGeom>
            <a:avLst/>
            <a:gdLst/>
            <a:ahLst/>
            <a:cxnLst/>
            <a:rect l="l" t="t" r="r" b="b"/>
            <a:pathLst>
              <a:path w="9604375">
                <a:moveTo>
                  <a:pt x="0" y="0"/>
                </a:moveTo>
                <a:lnTo>
                  <a:pt x="9603905" y="0"/>
                </a:lnTo>
              </a:path>
            </a:pathLst>
          </a:custGeom>
          <a:ln w="9143">
            <a:solidFill>
              <a:srgbClr val="67AC8C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740" y="423979"/>
            <a:ext cx="1155260" cy="149162"/>
          </a:xfrm>
          <a:prstGeom prst="rect">
            <a:avLst/>
          </a:prstGeom>
        </p:spPr>
      </p:pic>
      <p:pic>
        <p:nvPicPr>
          <p:cNvPr id="7" name="Picture 2" descr="http://www.fa.ru/news/PublishingImages/minfi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5390" y="171293"/>
            <a:ext cx="1492429" cy="40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E314081-328B-4CFE-AEBB-64820EE9B12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18266" y="4554523"/>
            <a:ext cx="977575" cy="553867"/>
          </a:xfrm>
          <a:prstGeom prst="rect">
            <a:avLst/>
          </a:prstGeom>
        </p:spPr>
      </p:pic>
      <p:pic>
        <p:nvPicPr>
          <p:cNvPr id="9" name="image2.png"/>
          <p:cNvPicPr>
            <a:picLocks/>
          </p:cNvPicPr>
          <p:nvPr/>
        </p:nvPicPr>
        <p:blipFill>
          <a:blip r:embed="rId11" cstate="print">
            <a:extLst/>
          </a:blip>
          <a:stretch>
            <a:fillRect/>
          </a:stretch>
        </p:blipFill>
        <p:spPr>
          <a:xfrm>
            <a:off x="6014438" y="4617665"/>
            <a:ext cx="1900364" cy="42758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35615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4317486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think-cell Slide" r:id="rId4" imgW="408" imgH="408" progId="TCLayout.ActiveDocument.1">
                  <p:embed/>
                </p:oleObj>
              </mc:Choice>
              <mc:Fallback>
                <p:oleObj name="think-cell Slide" r:id="rId4" imgW="408" imgH="40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09" y="2598863"/>
            <a:ext cx="2492780" cy="2492780"/>
          </a:xfrm>
          <a:prstGeom prst="rect">
            <a:avLst/>
          </a:prstGeom>
        </p:spPr>
      </p:pic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>
          <a:xfrm>
            <a:off x="295276" y="614363"/>
            <a:ext cx="8848725" cy="994172"/>
          </a:xfrm>
        </p:spPr>
        <p:txBody>
          <a:bodyPr>
            <a:normAutofit/>
          </a:bodyPr>
          <a:lstStyle/>
          <a:p>
            <a:r>
              <a:rPr lang="ru-RU" sz="2000" b="1" cap="all" dirty="0">
                <a:solidFill>
                  <a:srgbClr val="23AE8B"/>
                </a:solidFill>
                <a:latin typeface="Verdana" charset="0"/>
                <a:ea typeface="Verdana" charset="0"/>
                <a:cs typeface="Verdana" charset="0"/>
              </a:rPr>
              <a:t>учебное пособие, </a:t>
            </a:r>
            <a:r>
              <a:rPr lang="ru-RU" sz="2000" b="1" cap="all" dirty="0" err="1">
                <a:solidFill>
                  <a:srgbClr val="23AE8B"/>
                </a:solidFill>
                <a:latin typeface="Verdana" charset="0"/>
                <a:ea typeface="Verdana" charset="0"/>
                <a:cs typeface="Verdana" charset="0"/>
              </a:rPr>
              <a:t>умм</a:t>
            </a:r>
            <a:r>
              <a:rPr lang="ru-RU" sz="2000" b="1" cap="all" dirty="0">
                <a:solidFill>
                  <a:srgbClr val="23AE8B"/>
                </a:solidFill>
                <a:latin typeface="Verdana" charset="0"/>
                <a:ea typeface="Verdana" charset="0"/>
                <a:cs typeface="Verdana" charset="0"/>
              </a:rPr>
              <a:t> для преподавателей: доступ</a:t>
            </a:r>
            <a:endParaRPr lang="en-US" sz="2000" b="1" cap="all" dirty="0">
              <a:solidFill>
                <a:srgbClr val="23AE8B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000" y="332398"/>
            <a:ext cx="1439932" cy="183163"/>
          </a:xfrm>
          <a:prstGeom prst="rect">
            <a:avLst/>
          </a:prstGeom>
        </p:spPr>
      </p:pic>
      <p:sp>
        <p:nvSpPr>
          <p:cNvPr id="5" name="object 4"/>
          <p:cNvSpPr/>
          <p:nvPr/>
        </p:nvSpPr>
        <p:spPr>
          <a:xfrm>
            <a:off x="432000" y="604606"/>
            <a:ext cx="8280000" cy="34289"/>
          </a:xfrm>
          <a:custGeom>
            <a:avLst/>
            <a:gdLst/>
            <a:ahLst/>
            <a:cxnLst/>
            <a:rect l="l" t="t" r="r" b="b"/>
            <a:pathLst>
              <a:path w="9604375">
                <a:moveTo>
                  <a:pt x="0" y="0"/>
                </a:moveTo>
                <a:lnTo>
                  <a:pt x="9603905" y="0"/>
                </a:lnTo>
              </a:path>
            </a:pathLst>
          </a:custGeom>
          <a:ln w="9143">
            <a:solidFill>
              <a:srgbClr val="67AC8C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740" y="423979"/>
            <a:ext cx="1155260" cy="149162"/>
          </a:xfrm>
          <a:prstGeom prst="rect">
            <a:avLst/>
          </a:prstGeom>
        </p:spPr>
      </p:pic>
      <p:pic>
        <p:nvPicPr>
          <p:cNvPr id="7" name="Picture 2" descr="http://www.fa.ru/news/PublishingImages/minfi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5390" y="171293"/>
            <a:ext cx="1492429" cy="40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E314081-328B-4CFE-AEBB-64820EE9B12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18266" y="4554523"/>
            <a:ext cx="977575" cy="553867"/>
          </a:xfrm>
          <a:prstGeom prst="rect">
            <a:avLst/>
          </a:prstGeom>
        </p:spPr>
      </p:pic>
      <p:pic>
        <p:nvPicPr>
          <p:cNvPr id="9" name="image2.png"/>
          <p:cNvPicPr>
            <a:picLocks/>
          </p:cNvPicPr>
          <p:nvPr/>
        </p:nvPicPr>
        <p:blipFill>
          <a:blip r:embed="rId11" cstate="print">
            <a:extLst/>
          </a:blip>
          <a:stretch>
            <a:fillRect/>
          </a:stretch>
        </p:blipFill>
        <p:spPr>
          <a:xfrm>
            <a:off x="6014438" y="4617665"/>
            <a:ext cx="1900364" cy="4275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409" y="2415995"/>
            <a:ext cx="1903591" cy="190359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571999" y="1522349"/>
            <a:ext cx="45720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8000"/>
                </a:solidFill>
              </a:rPr>
              <a:t>Для получения доступа к учебно-методическим материалам пишите</a:t>
            </a:r>
            <a:endParaRPr lang="en-US" sz="2000" b="1" dirty="0">
              <a:solidFill>
                <a:srgbClr val="008000"/>
              </a:solidFill>
            </a:endParaRPr>
          </a:p>
          <a:p>
            <a:pPr algn="ctr"/>
            <a:r>
              <a:rPr lang="ru-RU" sz="2000" b="1" dirty="0">
                <a:solidFill>
                  <a:srgbClr val="008000"/>
                </a:solidFill>
              </a:rPr>
              <a:t>запрос на почту:</a:t>
            </a: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1549205"/>
            <a:ext cx="457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8000"/>
                </a:solidFill>
              </a:rPr>
              <a:t>Для получения доступа к учебному пособию перейдите на сайт: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568684" y="3100707"/>
            <a:ext cx="26159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13"/>
              </a:rPr>
              <a:t>divilkovskiy@econ.msu.ru</a:t>
            </a:r>
            <a:endParaRPr lang="ru-RU" dirty="0"/>
          </a:p>
          <a:p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606035" y="2731375"/>
            <a:ext cx="2541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Дивильковскому Ивану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0" y="2274092"/>
            <a:ext cx="4571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hlinkClick r:id="rId14"/>
              </a:rPr>
              <a:t>https://www.finuch.ru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30648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>
          <a:xfrm>
            <a:off x="295276" y="614363"/>
            <a:ext cx="8848725" cy="994172"/>
          </a:xfrm>
        </p:spPr>
        <p:txBody>
          <a:bodyPr>
            <a:normAutofit/>
          </a:bodyPr>
          <a:lstStyle/>
          <a:p>
            <a:r>
              <a:rPr lang="ru-RU" sz="1900" b="1" cap="all" dirty="0">
                <a:solidFill>
                  <a:srgbClr val="23AE8B"/>
                </a:solidFill>
                <a:latin typeface="Verdana" charset="0"/>
                <a:ea typeface="Verdana" charset="0"/>
                <a:cs typeface="Verdana" charset="0"/>
              </a:rPr>
              <a:t>Проблемы с преподаванием финансовой грамотности студентам</a:t>
            </a:r>
            <a:endParaRPr lang="en-US" sz="1900" b="1" cap="all" dirty="0">
              <a:solidFill>
                <a:srgbClr val="23AE8B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000" y="332398"/>
            <a:ext cx="1439932" cy="183163"/>
          </a:xfrm>
          <a:prstGeom prst="rect">
            <a:avLst/>
          </a:prstGeom>
        </p:spPr>
      </p:pic>
      <p:sp>
        <p:nvSpPr>
          <p:cNvPr id="5" name="object 4"/>
          <p:cNvSpPr/>
          <p:nvPr/>
        </p:nvSpPr>
        <p:spPr>
          <a:xfrm>
            <a:off x="432000" y="604606"/>
            <a:ext cx="8280000" cy="34289"/>
          </a:xfrm>
          <a:custGeom>
            <a:avLst/>
            <a:gdLst/>
            <a:ahLst/>
            <a:cxnLst/>
            <a:rect l="l" t="t" r="r" b="b"/>
            <a:pathLst>
              <a:path w="9604375">
                <a:moveTo>
                  <a:pt x="0" y="0"/>
                </a:moveTo>
                <a:lnTo>
                  <a:pt x="9603905" y="0"/>
                </a:lnTo>
              </a:path>
            </a:pathLst>
          </a:custGeom>
          <a:ln w="9143">
            <a:solidFill>
              <a:srgbClr val="67AC8C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740" y="423979"/>
            <a:ext cx="1155260" cy="149162"/>
          </a:xfrm>
          <a:prstGeom prst="rect">
            <a:avLst/>
          </a:prstGeom>
        </p:spPr>
      </p:pic>
      <p:pic>
        <p:nvPicPr>
          <p:cNvPr id="7" name="Picture 2" descr="http://www.fa.ru/news/PublishingImages/minfi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5390" y="171293"/>
            <a:ext cx="1492429" cy="40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E314081-328B-4CFE-AEBB-64820EE9B1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8266" y="4554523"/>
            <a:ext cx="977575" cy="553867"/>
          </a:xfrm>
          <a:prstGeom prst="rect">
            <a:avLst/>
          </a:prstGeom>
        </p:spPr>
      </p:pic>
      <p:pic>
        <p:nvPicPr>
          <p:cNvPr id="9" name="image2.png"/>
          <p:cNvPicPr>
            <a:picLocks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6014438" y="4617665"/>
            <a:ext cx="1900364" cy="427582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295276" y="1608535"/>
            <a:ext cx="8684990" cy="278993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/>
              <a:t>В большинстве ВУЗов читаются традиционные курсы Экономики или Предпринимательства</a:t>
            </a:r>
          </a:p>
          <a:p>
            <a:r>
              <a:rPr lang="ru-RU" sz="2000" dirty="0"/>
              <a:t>Нет ПООП рекомендующих включать в курсы модули по финансовой грамотности</a:t>
            </a:r>
          </a:p>
          <a:p>
            <a:r>
              <a:rPr lang="ru-RU" sz="2000" dirty="0"/>
              <a:t>Мало учебников по финансовой грамотности для студентов</a:t>
            </a:r>
          </a:p>
          <a:p>
            <a:r>
              <a:rPr lang="ru-RU" sz="2000" dirty="0"/>
              <a:t>Еще меньше учебно-методических материалов</a:t>
            </a:r>
          </a:p>
          <a:p>
            <a:r>
              <a:rPr lang="ru-RU" sz="2000" dirty="0"/>
              <a:t>Они выходят в традиционном бумажном формате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70972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Объект 1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89949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think-cell Slide" r:id="rId4" imgW="408" imgH="408" progId="TCLayout.ActiveDocument.1">
                  <p:embed/>
                </p:oleObj>
              </mc:Choice>
              <mc:Fallback>
                <p:oleObj name="think-cell Slide" r:id="rId4" imgW="408" imgH="40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316" y="2340535"/>
            <a:ext cx="1777844" cy="17778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958" y="2269693"/>
            <a:ext cx="1993340" cy="1993340"/>
          </a:xfrm>
          <a:prstGeom prst="rect">
            <a:avLst/>
          </a:prstGeom>
        </p:spPr>
      </p:pic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>
          <a:xfrm>
            <a:off x="295276" y="614363"/>
            <a:ext cx="8848725" cy="994172"/>
          </a:xfrm>
        </p:spPr>
        <p:txBody>
          <a:bodyPr>
            <a:normAutofit/>
          </a:bodyPr>
          <a:lstStyle/>
          <a:p>
            <a:r>
              <a:rPr lang="en-US" sz="2000" b="1" cap="all" dirty="0">
                <a:solidFill>
                  <a:srgbClr val="23AE8B"/>
                </a:solidFill>
                <a:latin typeface="Verdana" charset="0"/>
                <a:ea typeface="Verdana" charset="0"/>
                <a:cs typeface="Verdana" charset="0"/>
              </a:rPr>
              <a:t>Web </a:t>
            </a:r>
            <a:r>
              <a:rPr lang="ru-RU" sz="2000" b="1" cap="all" dirty="0">
                <a:solidFill>
                  <a:srgbClr val="23AE8B"/>
                </a:solidFill>
                <a:latin typeface="Verdana" charset="0"/>
                <a:ea typeface="Verdana" charset="0"/>
                <a:cs typeface="Verdana" charset="0"/>
              </a:rPr>
              <a:t>версия и мобильное приложение</a:t>
            </a:r>
            <a:endParaRPr lang="en-US" sz="2000" b="1" cap="all" dirty="0">
              <a:solidFill>
                <a:srgbClr val="23AE8B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000" y="332398"/>
            <a:ext cx="1439932" cy="183163"/>
          </a:xfrm>
          <a:prstGeom prst="rect">
            <a:avLst/>
          </a:prstGeom>
        </p:spPr>
      </p:pic>
      <p:sp>
        <p:nvSpPr>
          <p:cNvPr id="5" name="object 4"/>
          <p:cNvSpPr/>
          <p:nvPr/>
        </p:nvSpPr>
        <p:spPr>
          <a:xfrm>
            <a:off x="432000" y="604606"/>
            <a:ext cx="8280000" cy="34289"/>
          </a:xfrm>
          <a:custGeom>
            <a:avLst/>
            <a:gdLst/>
            <a:ahLst/>
            <a:cxnLst/>
            <a:rect l="l" t="t" r="r" b="b"/>
            <a:pathLst>
              <a:path w="9604375">
                <a:moveTo>
                  <a:pt x="0" y="0"/>
                </a:moveTo>
                <a:lnTo>
                  <a:pt x="9603905" y="0"/>
                </a:lnTo>
              </a:path>
            </a:pathLst>
          </a:custGeom>
          <a:ln w="9143">
            <a:solidFill>
              <a:srgbClr val="67AC8C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740" y="423979"/>
            <a:ext cx="1155260" cy="149162"/>
          </a:xfrm>
          <a:prstGeom prst="rect">
            <a:avLst/>
          </a:prstGeom>
        </p:spPr>
      </p:pic>
      <p:pic>
        <p:nvPicPr>
          <p:cNvPr id="7" name="Picture 2" descr="http://www.fa.ru/news/PublishingImages/minfi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5390" y="171293"/>
            <a:ext cx="1492429" cy="40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E314081-328B-4CFE-AEBB-64820EE9B12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18266" y="4554523"/>
            <a:ext cx="977575" cy="553867"/>
          </a:xfrm>
          <a:prstGeom prst="rect">
            <a:avLst/>
          </a:prstGeom>
        </p:spPr>
      </p:pic>
      <p:pic>
        <p:nvPicPr>
          <p:cNvPr id="9" name="image2.png"/>
          <p:cNvPicPr>
            <a:picLocks/>
          </p:cNvPicPr>
          <p:nvPr/>
        </p:nvPicPr>
        <p:blipFill>
          <a:blip r:embed="rId12" cstate="print">
            <a:extLst/>
          </a:blip>
          <a:stretch>
            <a:fillRect/>
          </a:stretch>
        </p:blipFill>
        <p:spPr>
          <a:xfrm>
            <a:off x="6014438" y="4617665"/>
            <a:ext cx="1900364" cy="42758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Прямоугольник 1"/>
          <p:cNvSpPr/>
          <p:nvPr/>
        </p:nvSpPr>
        <p:spPr>
          <a:xfrm>
            <a:off x="295275" y="1346363"/>
            <a:ext cx="88005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Преподаватели экономического факультета МГУ имени М.В. Ломоносова подготовили комплект учебно-методических материалов по финансовой грамотности для студентов и преподавателей вузов в виде мобильного приложения и веб-версии</a:t>
            </a:r>
            <a:r>
              <a:rPr lang="en-US" dirty="0"/>
              <a:t>: </a:t>
            </a:r>
            <a:endParaRPr lang="ru-RU" dirty="0"/>
          </a:p>
        </p:txBody>
      </p:sp>
      <p:pic>
        <p:nvPicPr>
          <p:cNvPr id="11" name="Объект 11">
            <a:extLst>
              <a:ext uri="{FF2B5EF4-FFF2-40B4-BE49-F238E27FC236}">
                <a16:creationId xmlns:a16="http://schemas.microsoft.com/office/drawing/2014/main" id="{ECC937F3-94FC-4250-A7EA-8766E706C4B0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2" t="18910" r="12624" b="22759"/>
          <a:stretch/>
        </p:blipFill>
        <p:spPr>
          <a:xfrm>
            <a:off x="2265030" y="2269693"/>
            <a:ext cx="2022861" cy="277555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55" y="4115105"/>
            <a:ext cx="1617545" cy="47912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037" y="4046069"/>
            <a:ext cx="1506401" cy="522721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6511751" y="3123218"/>
            <a:ext cx="23344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hlinkClick r:id="rId16"/>
              </a:rPr>
              <a:t>www.finuch.ru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79576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>
          <a:xfrm>
            <a:off x="295276" y="614363"/>
            <a:ext cx="8848725" cy="994172"/>
          </a:xfrm>
        </p:spPr>
        <p:txBody>
          <a:bodyPr>
            <a:normAutofit/>
          </a:bodyPr>
          <a:lstStyle/>
          <a:p>
            <a:r>
              <a:rPr lang="ru-RU" sz="2000" b="1" cap="all" dirty="0">
                <a:solidFill>
                  <a:srgbClr val="23AE8B"/>
                </a:solidFill>
                <a:latin typeface="Verdana" charset="0"/>
                <a:ea typeface="Verdana" charset="0"/>
                <a:cs typeface="Verdana" charset="0"/>
              </a:rPr>
              <a:t>Электронные учебно-методические материалы</a:t>
            </a:r>
            <a:endParaRPr lang="en-US" sz="2000" b="1" cap="all" dirty="0">
              <a:solidFill>
                <a:srgbClr val="23AE8B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000" y="332398"/>
            <a:ext cx="1439932" cy="183163"/>
          </a:xfrm>
          <a:prstGeom prst="rect">
            <a:avLst/>
          </a:prstGeom>
        </p:spPr>
      </p:pic>
      <p:sp>
        <p:nvSpPr>
          <p:cNvPr id="5" name="object 4"/>
          <p:cNvSpPr/>
          <p:nvPr/>
        </p:nvSpPr>
        <p:spPr>
          <a:xfrm>
            <a:off x="432000" y="604606"/>
            <a:ext cx="8280000" cy="34289"/>
          </a:xfrm>
          <a:custGeom>
            <a:avLst/>
            <a:gdLst/>
            <a:ahLst/>
            <a:cxnLst/>
            <a:rect l="l" t="t" r="r" b="b"/>
            <a:pathLst>
              <a:path w="9604375">
                <a:moveTo>
                  <a:pt x="0" y="0"/>
                </a:moveTo>
                <a:lnTo>
                  <a:pt x="9603905" y="0"/>
                </a:lnTo>
              </a:path>
            </a:pathLst>
          </a:custGeom>
          <a:ln w="9143">
            <a:solidFill>
              <a:srgbClr val="67AC8C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740" y="423979"/>
            <a:ext cx="1155260" cy="149162"/>
          </a:xfrm>
          <a:prstGeom prst="rect">
            <a:avLst/>
          </a:prstGeom>
        </p:spPr>
      </p:pic>
      <p:pic>
        <p:nvPicPr>
          <p:cNvPr id="7" name="Picture 2" descr="http://www.fa.ru/news/PublishingImages/minfi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5390" y="171293"/>
            <a:ext cx="1492429" cy="40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E314081-328B-4CFE-AEBB-64820EE9B1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8266" y="4554523"/>
            <a:ext cx="977575" cy="553867"/>
          </a:xfrm>
          <a:prstGeom prst="rect">
            <a:avLst/>
          </a:prstGeom>
        </p:spPr>
      </p:pic>
      <p:pic>
        <p:nvPicPr>
          <p:cNvPr id="9" name="image2.png"/>
          <p:cNvPicPr>
            <a:picLocks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6014438" y="4617665"/>
            <a:ext cx="1900364" cy="427582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Текст 5">
            <a:extLst>
              <a:ext uri="{FF2B5EF4-FFF2-40B4-BE49-F238E27FC236}">
                <a16:creationId xmlns:a16="http://schemas.microsoft.com/office/drawing/2014/main" id="{B078BFCA-ABEE-4EEB-8BAD-C918E2654A75}"/>
              </a:ext>
            </a:extLst>
          </p:cNvPr>
          <p:cNvSpPr txBox="1">
            <a:spLocks/>
          </p:cNvSpPr>
          <p:nvPr/>
        </p:nvSpPr>
        <p:spPr>
          <a:xfrm>
            <a:off x="0" y="1479463"/>
            <a:ext cx="4572000" cy="309074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sz="2000" dirty="0"/>
              <a:t>Учебное пособие</a:t>
            </a:r>
          </a:p>
        </p:txBody>
      </p:sp>
      <p:sp>
        <p:nvSpPr>
          <p:cNvPr id="11" name="Объект 6">
            <a:extLst>
              <a:ext uri="{FF2B5EF4-FFF2-40B4-BE49-F238E27FC236}">
                <a16:creationId xmlns:a16="http://schemas.microsoft.com/office/drawing/2014/main" id="{3E6C2130-1B7F-4A5C-952E-9705D1CAA137}"/>
              </a:ext>
            </a:extLst>
          </p:cNvPr>
          <p:cNvSpPr txBox="1">
            <a:spLocks/>
          </p:cNvSpPr>
          <p:nvPr/>
        </p:nvSpPr>
        <p:spPr>
          <a:xfrm>
            <a:off x="432000" y="1831752"/>
            <a:ext cx="3868340" cy="294135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4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dirty="0"/>
              <a:t>Часть 1</a:t>
            </a:r>
          </a:p>
          <a:p>
            <a:pPr marL="342900" indent="-342900">
              <a:lnSpc>
                <a:spcPts val="14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600" dirty="0"/>
              <a:t>Как мы принимаем финансовые решения</a:t>
            </a:r>
          </a:p>
          <a:p>
            <a:pPr marL="342900" indent="-342900">
              <a:lnSpc>
                <a:spcPts val="14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600" dirty="0"/>
              <a:t>Расходы</a:t>
            </a:r>
          </a:p>
          <a:p>
            <a:pPr marL="342900" indent="-342900">
              <a:lnSpc>
                <a:spcPts val="14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600" dirty="0"/>
              <a:t>Доходы</a:t>
            </a:r>
          </a:p>
          <a:p>
            <a:pPr marL="342900" indent="-342900">
              <a:lnSpc>
                <a:spcPts val="14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600" dirty="0"/>
              <a:t>Личный бюджет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1600" dirty="0"/>
          </a:p>
          <a:p>
            <a:pPr marL="0" indent="0">
              <a:lnSpc>
                <a:spcPts val="14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dirty="0"/>
              <a:t>Часть 2</a:t>
            </a:r>
          </a:p>
          <a:p>
            <a:pPr marL="342900" indent="-342900">
              <a:lnSpc>
                <a:spcPts val="1400"/>
              </a:lnSpc>
              <a:spcBef>
                <a:spcPts val="0"/>
              </a:spcBef>
              <a:buFont typeface="+mj-lt"/>
              <a:buAutoNum type="arabicPeriod" startAt="5"/>
            </a:pPr>
            <a:r>
              <a:rPr lang="ru-RU" sz="1600" dirty="0"/>
              <a:t>Расчеты</a:t>
            </a:r>
          </a:p>
          <a:p>
            <a:pPr marL="342900" indent="-342900">
              <a:lnSpc>
                <a:spcPts val="1400"/>
              </a:lnSpc>
              <a:spcBef>
                <a:spcPts val="0"/>
              </a:spcBef>
              <a:buFont typeface="+mj-lt"/>
              <a:buAutoNum type="arabicPeriod" startAt="5"/>
            </a:pPr>
            <a:r>
              <a:rPr lang="ru-RU" sz="1600" dirty="0"/>
              <a:t>Сбережения</a:t>
            </a:r>
          </a:p>
          <a:p>
            <a:pPr marL="342900" indent="-342900">
              <a:lnSpc>
                <a:spcPts val="1400"/>
              </a:lnSpc>
              <a:spcBef>
                <a:spcPts val="0"/>
              </a:spcBef>
              <a:buFont typeface="+mj-lt"/>
              <a:buAutoNum type="arabicPeriod" startAt="5"/>
            </a:pPr>
            <a:r>
              <a:rPr lang="ru-RU" sz="1600" dirty="0"/>
              <a:t>Кредиты</a:t>
            </a:r>
          </a:p>
          <a:p>
            <a:pPr marL="342900" indent="-342900">
              <a:lnSpc>
                <a:spcPts val="1400"/>
              </a:lnSpc>
              <a:spcBef>
                <a:spcPts val="0"/>
              </a:spcBef>
              <a:buFont typeface="+mj-lt"/>
              <a:buAutoNum type="arabicPeriod" startAt="5"/>
            </a:pPr>
            <a:r>
              <a:rPr lang="ru-RU" sz="1600" dirty="0"/>
              <a:t>Фондовый рынок</a:t>
            </a:r>
          </a:p>
          <a:p>
            <a:pPr marL="342900" indent="-342900">
              <a:lnSpc>
                <a:spcPts val="1400"/>
              </a:lnSpc>
              <a:spcBef>
                <a:spcPts val="0"/>
              </a:spcBef>
              <a:buFont typeface="+mj-lt"/>
              <a:buAutoNum type="arabicPeriod" startAt="5"/>
            </a:pPr>
            <a:r>
              <a:rPr lang="ru-RU" sz="1600" dirty="0"/>
              <a:t>Валюта</a:t>
            </a:r>
          </a:p>
          <a:p>
            <a:pPr marL="342900" indent="-342900">
              <a:lnSpc>
                <a:spcPts val="1400"/>
              </a:lnSpc>
              <a:spcBef>
                <a:spcPts val="0"/>
              </a:spcBef>
              <a:buFont typeface="+mj-lt"/>
              <a:buAutoNum type="arabicPeriod" startAt="5"/>
            </a:pPr>
            <a:r>
              <a:rPr lang="ru-RU" sz="1600" dirty="0"/>
              <a:t>Страхование</a:t>
            </a:r>
          </a:p>
          <a:p>
            <a:pPr marL="342900" indent="-342900">
              <a:lnSpc>
                <a:spcPts val="1400"/>
              </a:lnSpc>
              <a:spcBef>
                <a:spcPts val="0"/>
              </a:spcBef>
              <a:buFont typeface="+mj-lt"/>
              <a:buAutoNum type="arabicPeriod" startAt="5"/>
            </a:pPr>
            <a:r>
              <a:rPr lang="ru-RU" sz="1600" dirty="0"/>
              <a:t>Пенсии</a:t>
            </a:r>
          </a:p>
          <a:p>
            <a:pPr marL="342900" indent="-342900">
              <a:lnSpc>
                <a:spcPts val="1400"/>
              </a:lnSpc>
              <a:spcBef>
                <a:spcPts val="0"/>
              </a:spcBef>
              <a:buFont typeface="+mj-lt"/>
              <a:buAutoNum type="arabicPeriod" startAt="5"/>
            </a:pPr>
            <a:r>
              <a:rPr lang="ru-RU" sz="1600" dirty="0"/>
              <a:t>Защита прав потребителей</a:t>
            </a:r>
          </a:p>
        </p:txBody>
      </p:sp>
      <p:sp>
        <p:nvSpPr>
          <p:cNvPr id="12" name="Текст 7">
            <a:extLst>
              <a:ext uri="{FF2B5EF4-FFF2-40B4-BE49-F238E27FC236}">
                <a16:creationId xmlns:a16="http://schemas.microsoft.com/office/drawing/2014/main" id="{C9C1A9BD-96EA-45D9-A19F-25B62C140E66}"/>
              </a:ext>
            </a:extLst>
          </p:cNvPr>
          <p:cNvSpPr txBox="1">
            <a:spLocks/>
          </p:cNvSpPr>
          <p:nvPr/>
        </p:nvSpPr>
        <p:spPr>
          <a:xfrm>
            <a:off x="4572000" y="1505542"/>
            <a:ext cx="4572001" cy="25691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/>
              <a:t>Учебно-методические материалы</a:t>
            </a:r>
          </a:p>
        </p:txBody>
      </p:sp>
      <p:sp>
        <p:nvSpPr>
          <p:cNvPr id="13" name="Объект 8">
            <a:extLst>
              <a:ext uri="{FF2B5EF4-FFF2-40B4-BE49-F238E27FC236}">
                <a16:creationId xmlns:a16="http://schemas.microsoft.com/office/drawing/2014/main" id="{99E82F37-DB66-4E0A-BB21-80F94BE4D76C}"/>
              </a:ext>
            </a:extLst>
          </p:cNvPr>
          <p:cNvSpPr txBox="1">
            <a:spLocks/>
          </p:cNvSpPr>
          <p:nvPr/>
        </p:nvSpPr>
        <p:spPr>
          <a:xfrm>
            <a:off x="4572000" y="1851093"/>
            <a:ext cx="3887391" cy="264308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4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dirty="0"/>
              <a:t>Часть 1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dirty="0"/>
              <a:t>Задания к главе 1</a:t>
            </a:r>
          </a:p>
          <a:p>
            <a:pPr>
              <a:lnSpc>
                <a:spcPts val="1400"/>
              </a:lnSpc>
              <a:spcBef>
                <a:spcPts val="0"/>
              </a:spcBef>
            </a:pPr>
            <a:r>
              <a:rPr lang="ru-RU" sz="1600" dirty="0"/>
              <a:t>Тесты</a:t>
            </a:r>
          </a:p>
          <a:p>
            <a:pPr>
              <a:lnSpc>
                <a:spcPts val="1400"/>
              </a:lnSpc>
              <a:spcBef>
                <a:spcPts val="0"/>
              </a:spcBef>
            </a:pPr>
            <a:r>
              <a:rPr lang="ru-RU" sz="1600" dirty="0"/>
              <a:t>Открытые вопросы</a:t>
            </a:r>
          </a:p>
          <a:p>
            <a:pPr>
              <a:lnSpc>
                <a:spcPts val="1400"/>
              </a:lnSpc>
              <a:spcBef>
                <a:spcPts val="0"/>
              </a:spcBef>
            </a:pPr>
            <a:r>
              <a:rPr lang="ru-RU" sz="1600" dirty="0"/>
              <a:t>Кейсы</a:t>
            </a:r>
          </a:p>
          <a:p>
            <a:pPr>
              <a:lnSpc>
                <a:spcPts val="1400"/>
              </a:lnSpc>
              <a:spcBef>
                <a:spcPts val="0"/>
              </a:spcBef>
            </a:pPr>
            <a:r>
              <a:rPr lang="ru-RU" sz="1600" dirty="0"/>
              <a:t>Задачи</a:t>
            </a:r>
          </a:p>
          <a:p>
            <a:pPr>
              <a:lnSpc>
                <a:spcPts val="1400"/>
              </a:lnSpc>
              <a:spcBef>
                <a:spcPts val="0"/>
              </a:spcBef>
            </a:pPr>
            <a:r>
              <a:rPr lang="ru-RU" sz="1600" dirty="0"/>
              <a:t>Темы эссе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dirty="0"/>
              <a:t>…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dirty="0"/>
              <a:t>Задания к главе 12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dirty="0"/>
              <a:t>…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1600" dirty="0"/>
          </a:p>
          <a:p>
            <a:pPr marL="0" indent="0">
              <a:lnSpc>
                <a:spcPts val="14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dirty="0"/>
              <a:t>Часть 2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dirty="0"/>
              <a:t>Учебные планы дисциплины «Финансовая грамотность» на 1-4 зачетных единицы</a:t>
            </a:r>
          </a:p>
        </p:txBody>
      </p:sp>
    </p:spTree>
    <p:extLst>
      <p:ext uri="{BB962C8B-B14F-4D97-AF65-F5344CB8AC3E}">
        <p14:creationId xmlns:p14="http://schemas.microsoft.com/office/powerpoint/2010/main" val="301773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>
          <a:xfrm>
            <a:off x="295276" y="614363"/>
            <a:ext cx="8848725" cy="994172"/>
          </a:xfrm>
        </p:spPr>
        <p:txBody>
          <a:bodyPr>
            <a:normAutofit/>
          </a:bodyPr>
          <a:lstStyle/>
          <a:p>
            <a:r>
              <a:rPr lang="ru-RU" sz="2000" b="1" cap="all" dirty="0">
                <a:solidFill>
                  <a:srgbClr val="23AE8B"/>
                </a:solidFill>
                <a:latin typeface="Verdana" charset="0"/>
                <a:ea typeface="Verdana" charset="0"/>
                <a:cs typeface="Verdana" charset="0"/>
              </a:rPr>
              <a:t>Содержание и структура учебного пособия</a:t>
            </a:r>
            <a:endParaRPr lang="en-US" sz="2000" b="1" cap="all" dirty="0">
              <a:solidFill>
                <a:srgbClr val="23AE8B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000" y="332398"/>
            <a:ext cx="1439932" cy="183163"/>
          </a:xfrm>
          <a:prstGeom prst="rect">
            <a:avLst/>
          </a:prstGeom>
        </p:spPr>
      </p:pic>
      <p:sp>
        <p:nvSpPr>
          <p:cNvPr id="5" name="object 4"/>
          <p:cNvSpPr/>
          <p:nvPr/>
        </p:nvSpPr>
        <p:spPr>
          <a:xfrm>
            <a:off x="432000" y="604606"/>
            <a:ext cx="8280000" cy="34289"/>
          </a:xfrm>
          <a:custGeom>
            <a:avLst/>
            <a:gdLst/>
            <a:ahLst/>
            <a:cxnLst/>
            <a:rect l="l" t="t" r="r" b="b"/>
            <a:pathLst>
              <a:path w="9604375">
                <a:moveTo>
                  <a:pt x="0" y="0"/>
                </a:moveTo>
                <a:lnTo>
                  <a:pt x="9603905" y="0"/>
                </a:lnTo>
              </a:path>
            </a:pathLst>
          </a:custGeom>
          <a:ln w="9143">
            <a:solidFill>
              <a:srgbClr val="67AC8C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740" y="423979"/>
            <a:ext cx="1155260" cy="149162"/>
          </a:xfrm>
          <a:prstGeom prst="rect">
            <a:avLst/>
          </a:prstGeom>
        </p:spPr>
      </p:pic>
      <p:pic>
        <p:nvPicPr>
          <p:cNvPr id="7" name="Picture 2" descr="http://www.fa.ru/news/PublishingImages/minfi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5390" y="171293"/>
            <a:ext cx="1492429" cy="40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E314081-328B-4CFE-AEBB-64820EE9B1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8266" y="4554523"/>
            <a:ext cx="977575" cy="553867"/>
          </a:xfrm>
          <a:prstGeom prst="rect">
            <a:avLst/>
          </a:prstGeom>
        </p:spPr>
      </p:pic>
      <p:pic>
        <p:nvPicPr>
          <p:cNvPr id="9" name="image2.png"/>
          <p:cNvPicPr>
            <a:picLocks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6014438" y="4617665"/>
            <a:ext cx="1900364" cy="4275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Объект 8">
            <a:extLst>
              <a:ext uri="{FF2B5EF4-FFF2-40B4-BE49-F238E27FC236}">
                <a16:creationId xmlns:a16="http://schemas.microsoft.com/office/drawing/2014/main" id="{21934B0F-B9D8-4ACC-80B0-CE580553BA05}"/>
              </a:ext>
            </a:extLst>
          </p:cNvPr>
          <p:cNvPicPr>
            <a:picLocks/>
          </p:cNvPicPr>
          <p:nvPr/>
        </p:nvPicPr>
        <p:blipFill rotWithShape="1">
          <a:blip r:embed="rId7"/>
          <a:srcRect l="30392" t="33802" r="12589" b="17206"/>
          <a:stretch/>
        </p:blipFill>
        <p:spPr bwMode="auto">
          <a:xfrm>
            <a:off x="274123" y="1342238"/>
            <a:ext cx="8437877" cy="31535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26264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>
          <a:xfrm>
            <a:off x="295276" y="614363"/>
            <a:ext cx="8848725" cy="994172"/>
          </a:xfrm>
        </p:spPr>
        <p:txBody>
          <a:bodyPr>
            <a:normAutofit/>
          </a:bodyPr>
          <a:lstStyle/>
          <a:p>
            <a:r>
              <a:rPr lang="ru-RU" sz="2000" b="1" cap="all" dirty="0">
                <a:solidFill>
                  <a:srgbClr val="23AE8B"/>
                </a:solidFill>
                <a:latin typeface="Verdana" charset="0"/>
                <a:ea typeface="Verdana" charset="0"/>
                <a:cs typeface="Verdana" charset="0"/>
              </a:rPr>
              <a:t>Электронный формат позволяет пользователю:</a:t>
            </a:r>
            <a:endParaRPr lang="en-US" sz="2000" b="1" cap="all" dirty="0">
              <a:solidFill>
                <a:srgbClr val="23AE8B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000" y="332398"/>
            <a:ext cx="1439932" cy="183163"/>
          </a:xfrm>
          <a:prstGeom prst="rect">
            <a:avLst/>
          </a:prstGeom>
        </p:spPr>
      </p:pic>
      <p:sp>
        <p:nvSpPr>
          <p:cNvPr id="5" name="object 4"/>
          <p:cNvSpPr/>
          <p:nvPr/>
        </p:nvSpPr>
        <p:spPr>
          <a:xfrm>
            <a:off x="432000" y="604606"/>
            <a:ext cx="8280000" cy="34289"/>
          </a:xfrm>
          <a:custGeom>
            <a:avLst/>
            <a:gdLst/>
            <a:ahLst/>
            <a:cxnLst/>
            <a:rect l="l" t="t" r="r" b="b"/>
            <a:pathLst>
              <a:path w="9604375">
                <a:moveTo>
                  <a:pt x="0" y="0"/>
                </a:moveTo>
                <a:lnTo>
                  <a:pt x="9603905" y="0"/>
                </a:lnTo>
              </a:path>
            </a:pathLst>
          </a:custGeom>
          <a:ln w="9143">
            <a:solidFill>
              <a:srgbClr val="67AC8C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740" y="423979"/>
            <a:ext cx="1155260" cy="149162"/>
          </a:xfrm>
          <a:prstGeom prst="rect">
            <a:avLst/>
          </a:prstGeom>
        </p:spPr>
      </p:pic>
      <p:pic>
        <p:nvPicPr>
          <p:cNvPr id="7" name="Picture 2" descr="http://www.fa.ru/news/PublishingImages/minfi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5390" y="171293"/>
            <a:ext cx="1492429" cy="40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E314081-328B-4CFE-AEBB-64820EE9B1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8266" y="4554523"/>
            <a:ext cx="977575" cy="553867"/>
          </a:xfrm>
          <a:prstGeom prst="rect">
            <a:avLst/>
          </a:prstGeom>
        </p:spPr>
      </p:pic>
      <p:pic>
        <p:nvPicPr>
          <p:cNvPr id="9" name="image2.png"/>
          <p:cNvPicPr>
            <a:picLocks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6014438" y="4617665"/>
            <a:ext cx="1900364" cy="427582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Объект 2">
            <a:extLst>
              <a:ext uri="{FF2B5EF4-FFF2-40B4-BE49-F238E27FC236}">
                <a16:creationId xmlns:a16="http://schemas.microsoft.com/office/drawing/2014/main" id="{1D82EE38-0B75-4FE4-864C-E13623E72D74}"/>
              </a:ext>
            </a:extLst>
          </p:cNvPr>
          <p:cNvSpPr txBox="1">
            <a:spLocks/>
          </p:cNvSpPr>
          <p:nvPr/>
        </p:nvSpPr>
        <p:spPr>
          <a:xfrm>
            <a:off x="432000" y="1466879"/>
            <a:ext cx="7886700" cy="287861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00"/>
              </a:spcBef>
              <a:buNone/>
            </a:pPr>
            <a:r>
              <a:rPr lang="ru-RU" sz="2000" dirty="0"/>
              <a:t>1. Обновлять контент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ru-RU" sz="2000" dirty="0"/>
              <a:t>За последний месяц были изменены и добавлены:</a:t>
            </a:r>
          </a:p>
          <a:p>
            <a:pPr>
              <a:spcBef>
                <a:spcPts val="200"/>
              </a:spcBef>
            </a:pPr>
            <a:r>
              <a:rPr lang="ru-RU" sz="2000" dirty="0"/>
              <a:t>Значение ключевой ставки ЦБ</a:t>
            </a:r>
          </a:p>
          <a:p>
            <a:pPr>
              <a:spcBef>
                <a:spcPts val="200"/>
              </a:spcBef>
            </a:pPr>
            <a:r>
              <a:rPr lang="ru-RU" sz="2000" dirty="0"/>
              <a:t>Статистические данные по уровню инфляции в РФ</a:t>
            </a:r>
          </a:p>
          <a:p>
            <a:pPr>
              <a:spcBef>
                <a:spcPts val="200"/>
              </a:spcBef>
            </a:pPr>
            <a:r>
              <a:rPr lang="ru-RU" sz="2000" dirty="0"/>
              <a:t>Статистические данные по рынку страховых услуг за 2017 год</a:t>
            </a:r>
          </a:p>
          <a:p>
            <a:pPr>
              <a:spcBef>
                <a:spcPts val="200"/>
              </a:spcBef>
            </a:pPr>
            <a:r>
              <a:rPr lang="ru-RU" sz="2000" dirty="0"/>
              <a:t>Дополнительные материалы о видах мошенничества при проведении расчетов, появившиеся в последние месяцы</a:t>
            </a:r>
          </a:p>
          <a:p>
            <a:pPr>
              <a:spcBef>
                <a:spcPts val="200"/>
              </a:spcBef>
            </a:pPr>
            <a:r>
              <a:rPr lang="ru-RU" sz="2000" dirty="0"/>
              <a:t>Дополнительные материалы о функции </a:t>
            </a:r>
            <a:r>
              <a:rPr lang="en-US" sz="2000" dirty="0"/>
              <a:t>chargeback</a:t>
            </a:r>
            <a:r>
              <a:rPr lang="ru-RU" sz="2000" dirty="0"/>
              <a:t> от </a:t>
            </a:r>
            <a:r>
              <a:rPr lang="en-US" sz="2000" dirty="0"/>
              <a:t>MasterCard</a:t>
            </a:r>
            <a:endParaRPr lang="ru-RU" sz="2000" dirty="0"/>
          </a:p>
          <a:p>
            <a:pPr>
              <a:spcBef>
                <a:spcPts val="200"/>
              </a:spcBef>
            </a:pPr>
            <a:r>
              <a:rPr lang="ru-RU" sz="2000" dirty="0"/>
              <a:t>Дополнительные материалы про </a:t>
            </a:r>
            <a:r>
              <a:rPr lang="ru-RU" sz="2000" dirty="0" err="1"/>
              <a:t>ухуджающий</a:t>
            </a:r>
            <a:r>
              <a:rPr lang="ru-RU" sz="2000" dirty="0"/>
              <a:t> отбор на рынках с асимметрией информации</a:t>
            </a:r>
          </a:p>
          <a:p>
            <a:pPr marL="385763" indent="-385763">
              <a:spcBef>
                <a:spcPts val="200"/>
              </a:spcBef>
              <a:buFont typeface="+mj-lt"/>
              <a:buAutoNum type="arabicPeriod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42755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>
          <a:xfrm>
            <a:off x="295276" y="614363"/>
            <a:ext cx="8848725" cy="994172"/>
          </a:xfrm>
        </p:spPr>
        <p:txBody>
          <a:bodyPr>
            <a:normAutofit/>
          </a:bodyPr>
          <a:lstStyle/>
          <a:p>
            <a:r>
              <a:rPr lang="ru-RU" sz="2000" b="1" cap="all" dirty="0">
                <a:solidFill>
                  <a:srgbClr val="23AE8B"/>
                </a:solidFill>
                <a:latin typeface="Verdana" charset="0"/>
                <a:ea typeface="Verdana" charset="0"/>
                <a:cs typeface="Verdana" charset="0"/>
              </a:rPr>
              <a:t>Электронный формат позволяет пользователю:</a:t>
            </a:r>
            <a:endParaRPr lang="en-US" sz="2000" b="1" cap="all" dirty="0">
              <a:solidFill>
                <a:srgbClr val="23AE8B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000" y="332398"/>
            <a:ext cx="1439932" cy="183163"/>
          </a:xfrm>
          <a:prstGeom prst="rect">
            <a:avLst/>
          </a:prstGeom>
        </p:spPr>
      </p:pic>
      <p:sp>
        <p:nvSpPr>
          <p:cNvPr id="5" name="object 4"/>
          <p:cNvSpPr/>
          <p:nvPr/>
        </p:nvSpPr>
        <p:spPr>
          <a:xfrm>
            <a:off x="432000" y="604606"/>
            <a:ext cx="8280000" cy="34289"/>
          </a:xfrm>
          <a:custGeom>
            <a:avLst/>
            <a:gdLst/>
            <a:ahLst/>
            <a:cxnLst/>
            <a:rect l="l" t="t" r="r" b="b"/>
            <a:pathLst>
              <a:path w="9604375">
                <a:moveTo>
                  <a:pt x="0" y="0"/>
                </a:moveTo>
                <a:lnTo>
                  <a:pt x="9603905" y="0"/>
                </a:lnTo>
              </a:path>
            </a:pathLst>
          </a:custGeom>
          <a:ln w="9143">
            <a:solidFill>
              <a:srgbClr val="67AC8C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740" y="423979"/>
            <a:ext cx="1155260" cy="149162"/>
          </a:xfrm>
          <a:prstGeom prst="rect">
            <a:avLst/>
          </a:prstGeom>
        </p:spPr>
      </p:pic>
      <p:pic>
        <p:nvPicPr>
          <p:cNvPr id="7" name="Picture 2" descr="http://www.fa.ru/news/PublishingImages/minfi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5390" y="171293"/>
            <a:ext cx="1492429" cy="40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E314081-328B-4CFE-AEBB-64820EE9B1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8266" y="4554523"/>
            <a:ext cx="977575" cy="553867"/>
          </a:xfrm>
          <a:prstGeom prst="rect">
            <a:avLst/>
          </a:prstGeom>
        </p:spPr>
      </p:pic>
      <p:pic>
        <p:nvPicPr>
          <p:cNvPr id="9" name="image2.png"/>
          <p:cNvPicPr>
            <a:picLocks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6014438" y="4617665"/>
            <a:ext cx="1900364" cy="427582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Объект 2">
            <a:extLst>
              <a:ext uri="{FF2B5EF4-FFF2-40B4-BE49-F238E27FC236}">
                <a16:creationId xmlns:a16="http://schemas.microsoft.com/office/drawing/2014/main" id="{1D82EE38-0B75-4FE4-864C-E13623E72D74}"/>
              </a:ext>
            </a:extLst>
          </p:cNvPr>
          <p:cNvSpPr txBox="1">
            <a:spLocks/>
          </p:cNvSpPr>
          <p:nvPr/>
        </p:nvSpPr>
        <p:spPr>
          <a:xfrm>
            <a:off x="432000" y="1466879"/>
            <a:ext cx="7886700" cy="287861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200"/>
              </a:spcBef>
              <a:buFont typeface="+mj-lt"/>
              <a:buAutoNum type="arabicPeriod" startAt="2"/>
            </a:pPr>
            <a:r>
              <a:rPr lang="ru-RU" sz="2000" dirty="0"/>
              <a:t>Сразу переходить в необходимый раздел</a:t>
            </a:r>
          </a:p>
          <a:p>
            <a:pPr marL="457200" indent="-457200">
              <a:spcBef>
                <a:spcPts val="200"/>
              </a:spcBef>
              <a:buFont typeface="+mj-lt"/>
              <a:buAutoNum type="arabicPeriod" startAt="2"/>
            </a:pPr>
            <a:r>
              <a:rPr lang="ru-RU" sz="2000" dirty="0"/>
              <a:t>Переходить по гиперссылкам в параграфы самой главы и параграфы других глав </a:t>
            </a:r>
          </a:p>
          <a:p>
            <a:pPr marL="457200" indent="-457200">
              <a:spcBef>
                <a:spcPts val="200"/>
              </a:spcBef>
              <a:buFont typeface="+mj-lt"/>
              <a:buAutoNum type="arabicPeriod" startAt="2"/>
            </a:pPr>
            <a:r>
              <a:rPr lang="ru-RU" sz="2000" dirty="0"/>
              <a:t>Знакомиться с дополнительными материалами вызываемыми по клику</a:t>
            </a:r>
          </a:p>
          <a:p>
            <a:pPr marL="457200" indent="-457200">
              <a:spcBef>
                <a:spcPts val="200"/>
              </a:spcBef>
              <a:buFont typeface="+mj-lt"/>
              <a:buAutoNum type="arabicPeriod" startAt="2"/>
            </a:pPr>
            <a:r>
              <a:rPr lang="ru-RU" sz="2000" dirty="0"/>
              <a:t>Переходить по ссылкам на внешние источники</a:t>
            </a:r>
          </a:p>
          <a:p>
            <a:pPr marL="457200" indent="-457200">
              <a:spcBef>
                <a:spcPts val="200"/>
              </a:spcBef>
              <a:buFont typeface="+mj-lt"/>
              <a:buAutoNum type="arabicPeriod" startAt="2"/>
            </a:pPr>
            <a:r>
              <a:rPr lang="ru-RU" sz="2000" dirty="0"/>
              <a:t>Делать комментарии </a:t>
            </a:r>
            <a:r>
              <a:rPr lang="ru-RU" sz="2000"/>
              <a:t>и закладки</a:t>
            </a:r>
          </a:p>
          <a:p>
            <a:pPr marL="457200" indent="-457200">
              <a:spcBef>
                <a:spcPts val="200"/>
              </a:spcBef>
              <a:buFont typeface="+mj-lt"/>
              <a:buAutoNum type="arabicPeriod" startAt="2"/>
            </a:pPr>
            <a:r>
              <a:rPr lang="ru-RU" sz="2000"/>
              <a:t>Проходить тестирование для самопроверки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72107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>
          <a:xfrm>
            <a:off x="295276" y="614363"/>
            <a:ext cx="8848725" cy="994172"/>
          </a:xfrm>
        </p:spPr>
        <p:txBody>
          <a:bodyPr>
            <a:normAutofit/>
          </a:bodyPr>
          <a:lstStyle/>
          <a:p>
            <a:r>
              <a:rPr lang="ru-RU" sz="2000" b="1" cap="all" dirty="0">
                <a:solidFill>
                  <a:srgbClr val="23AE8B"/>
                </a:solidFill>
                <a:latin typeface="Verdana" charset="0"/>
                <a:ea typeface="Verdana" charset="0"/>
                <a:cs typeface="Verdana" charset="0"/>
              </a:rPr>
              <a:t>Пример вопроса для самопроверки знаний</a:t>
            </a:r>
            <a:endParaRPr lang="en-US" sz="2000" b="1" cap="all" dirty="0">
              <a:solidFill>
                <a:srgbClr val="23AE8B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000" y="332398"/>
            <a:ext cx="1439932" cy="183163"/>
          </a:xfrm>
          <a:prstGeom prst="rect">
            <a:avLst/>
          </a:prstGeom>
        </p:spPr>
      </p:pic>
      <p:sp>
        <p:nvSpPr>
          <p:cNvPr id="5" name="object 4"/>
          <p:cNvSpPr/>
          <p:nvPr/>
        </p:nvSpPr>
        <p:spPr>
          <a:xfrm>
            <a:off x="432000" y="604606"/>
            <a:ext cx="8280000" cy="34289"/>
          </a:xfrm>
          <a:custGeom>
            <a:avLst/>
            <a:gdLst/>
            <a:ahLst/>
            <a:cxnLst/>
            <a:rect l="l" t="t" r="r" b="b"/>
            <a:pathLst>
              <a:path w="9604375">
                <a:moveTo>
                  <a:pt x="0" y="0"/>
                </a:moveTo>
                <a:lnTo>
                  <a:pt x="9603905" y="0"/>
                </a:lnTo>
              </a:path>
            </a:pathLst>
          </a:custGeom>
          <a:ln w="9143">
            <a:solidFill>
              <a:srgbClr val="67AC8C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740" y="423979"/>
            <a:ext cx="1155260" cy="149162"/>
          </a:xfrm>
          <a:prstGeom prst="rect">
            <a:avLst/>
          </a:prstGeom>
        </p:spPr>
      </p:pic>
      <p:pic>
        <p:nvPicPr>
          <p:cNvPr id="7" name="Picture 2" descr="http://www.fa.ru/news/PublishingImages/minfi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5390" y="171293"/>
            <a:ext cx="1492429" cy="40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E314081-328B-4CFE-AEBB-64820EE9B1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8266" y="4554523"/>
            <a:ext cx="977575" cy="553867"/>
          </a:xfrm>
          <a:prstGeom prst="rect">
            <a:avLst/>
          </a:prstGeom>
        </p:spPr>
      </p:pic>
      <p:pic>
        <p:nvPicPr>
          <p:cNvPr id="9" name="image2.png"/>
          <p:cNvPicPr>
            <a:picLocks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6014438" y="4617665"/>
            <a:ext cx="1900364" cy="4275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4B9F242-D5FE-244E-8F85-D00378987DA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20" b="23414"/>
          <a:stretch/>
        </p:blipFill>
        <p:spPr>
          <a:xfrm>
            <a:off x="435244" y="1362075"/>
            <a:ext cx="7699126" cy="30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912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>
          <a:xfrm>
            <a:off x="295276" y="614363"/>
            <a:ext cx="8848725" cy="994172"/>
          </a:xfrm>
        </p:spPr>
        <p:txBody>
          <a:bodyPr>
            <a:normAutofit/>
          </a:bodyPr>
          <a:lstStyle/>
          <a:p>
            <a:r>
              <a:rPr lang="ru-RU" sz="2000" b="1" cap="all" dirty="0">
                <a:solidFill>
                  <a:srgbClr val="23AE8B"/>
                </a:solidFill>
                <a:latin typeface="Verdana" charset="0"/>
                <a:ea typeface="Verdana" charset="0"/>
                <a:cs typeface="Verdana" charset="0"/>
              </a:rPr>
              <a:t>быстрая обратная связь с пользователями</a:t>
            </a:r>
            <a:endParaRPr lang="en-US" sz="2000" b="1" cap="all" dirty="0">
              <a:solidFill>
                <a:srgbClr val="23AE8B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000" y="332398"/>
            <a:ext cx="1439932" cy="183163"/>
          </a:xfrm>
          <a:prstGeom prst="rect">
            <a:avLst/>
          </a:prstGeom>
        </p:spPr>
      </p:pic>
      <p:sp>
        <p:nvSpPr>
          <p:cNvPr id="5" name="object 4"/>
          <p:cNvSpPr/>
          <p:nvPr/>
        </p:nvSpPr>
        <p:spPr>
          <a:xfrm>
            <a:off x="432000" y="604606"/>
            <a:ext cx="8280000" cy="34289"/>
          </a:xfrm>
          <a:custGeom>
            <a:avLst/>
            <a:gdLst/>
            <a:ahLst/>
            <a:cxnLst/>
            <a:rect l="l" t="t" r="r" b="b"/>
            <a:pathLst>
              <a:path w="9604375">
                <a:moveTo>
                  <a:pt x="0" y="0"/>
                </a:moveTo>
                <a:lnTo>
                  <a:pt x="9603905" y="0"/>
                </a:lnTo>
              </a:path>
            </a:pathLst>
          </a:custGeom>
          <a:ln w="9143">
            <a:solidFill>
              <a:srgbClr val="67AC8C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740" y="423979"/>
            <a:ext cx="1155260" cy="149162"/>
          </a:xfrm>
          <a:prstGeom prst="rect">
            <a:avLst/>
          </a:prstGeom>
        </p:spPr>
      </p:pic>
      <p:pic>
        <p:nvPicPr>
          <p:cNvPr id="7" name="Picture 2" descr="http://www.fa.ru/news/PublishingImages/minfi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5390" y="171293"/>
            <a:ext cx="1492429" cy="40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E314081-328B-4CFE-AEBB-64820EE9B1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8266" y="4554523"/>
            <a:ext cx="977575" cy="553867"/>
          </a:xfrm>
          <a:prstGeom prst="rect">
            <a:avLst/>
          </a:prstGeom>
        </p:spPr>
      </p:pic>
      <p:pic>
        <p:nvPicPr>
          <p:cNvPr id="9" name="image2.png"/>
          <p:cNvPicPr>
            <a:picLocks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6014438" y="4617665"/>
            <a:ext cx="1900364" cy="4275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E5B3AA5-6CC4-B24D-9E6E-4D0B5D96B5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05" y="1444948"/>
            <a:ext cx="3556734" cy="3472050"/>
          </a:xfrm>
          <a:prstGeom prst="rect">
            <a:avLst/>
          </a:prstGeom>
        </p:spPr>
      </p:pic>
      <p:sp>
        <p:nvSpPr>
          <p:cNvPr id="11" name="Объект 2">
            <a:extLst>
              <a:ext uri="{FF2B5EF4-FFF2-40B4-BE49-F238E27FC236}">
                <a16:creationId xmlns:a16="http://schemas.microsoft.com/office/drawing/2014/main" id="{1D82EE38-0B75-4FE4-864C-E13623E72D74}"/>
              </a:ext>
            </a:extLst>
          </p:cNvPr>
          <p:cNvSpPr txBox="1">
            <a:spLocks/>
          </p:cNvSpPr>
          <p:nvPr/>
        </p:nvSpPr>
        <p:spPr>
          <a:xfrm>
            <a:off x="4571999" y="1466879"/>
            <a:ext cx="4362275" cy="105820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00"/>
              </a:spcBef>
              <a:buNone/>
            </a:pPr>
            <a:r>
              <a:rPr lang="ru-RU" sz="2000" dirty="0"/>
              <a:t>Всего одним нажатием пользователь может отправить свои комментарии по разным частям УМММ</a:t>
            </a:r>
          </a:p>
        </p:txBody>
      </p:sp>
    </p:spTree>
    <p:extLst>
      <p:ext uri="{BB962C8B-B14F-4D97-AF65-F5344CB8AC3E}">
        <p14:creationId xmlns:p14="http://schemas.microsoft.com/office/powerpoint/2010/main" val="124728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3088</TotalTime>
  <Words>371</Words>
  <Application>Microsoft Office PowerPoint</Application>
  <PresentationFormat>Экран (16:9)</PresentationFormat>
  <Paragraphs>75</Paragraphs>
  <Slides>11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Tahoma</vt:lpstr>
      <vt:lpstr>Verdana</vt:lpstr>
      <vt:lpstr>Office Theme</vt:lpstr>
      <vt:lpstr>think-cell Slide</vt:lpstr>
      <vt:lpstr>Презентация PowerPoint</vt:lpstr>
      <vt:lpstr>Проблемы с преподаванием финансовой грамотности студентам</vt:lpstr>
      <vt:lpstr>Web версия и мобильное приложение</vt:lpstr>
      <vt:lpstr>Электронные учебно-методические материалы</vt:lpstr>
      <vt:lpstr>Содержание и структура учебного пособия</vt:lpstr>
      <vt:lpstr>Электронный формат позволяет пользователю:</vt:lpstr>
      <vt:lpstr>Электронный формат позволяет пользователю:</vt:lpstr>
      <vt:lpstr>Пример вопроса для самопроверки знаний</vt:lpstr>
      <vt:lpstr>быстрая обратная связь с пользователями</vt:lpstr>
      <vt:lpstr>УММ для преподавателей</vt:lpstr>
      <vt:lpstr>учебное пособие, умм для преподавателей: доступ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dell</cp:lastModifiedBy>
  <cp:revision>241</cp:revision>
  <dcterms:created xsi:type="dcterms:W3CDTF">2016-09-09T08:41:21Z</dcterms:created>
  <dcterms:modified xsi:type="dcterms:W3CDTF">2018-04-19T07:43:36Z</dcterms:modified>
</cp:coreProperties>
</file>