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  <p:sldMasterId id="2147483699" r:id="rId2"/>
  </p:sldMasterIdLst>
  <p:sldIdLst>
    <p:sldId id="279" r:id="rId3"/>
    <p:sldId id="275" r:id="rId4"/>
    <p:sldId id="268" r:id="rId5"/>
    <p:sldId id="259" r:id="rId6"/>
    <p:sldId id="276" r:id="rId7"/>
    <p:sldId id="269" r:id="rId8"/>
    <p:sldId id="270" r:id="rId9"/>
    <p:sldId id="271" r:id="rId10"/>
    <p:sldId id="278" r:id="rId11"/>
    <p:sldId id="277" r:id="rId12"/>
    <p:sldId id="274" r:id="rId13"/>
  </p:sldIdLst>
  <p:sldSz cx="914558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919" y="2130435"/>
            <a:ext cx="777375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838" y="3886200"/>
            <a:ext cx="640191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0735" y="274648"/>
            <a:ext cx="2743676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707" y="274648"/>
            <a:ext cx="807860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558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02257" y="4074219"/>
            <a:ext cx="6372757" cy="933503"/>
          </a:xfrm>
        </p:spPr>
        <p:txBody>
          <a:bodyPr anchor="t">
            <a:normAutofit/>
          </a:bodyPr>
          <a:lstStyle>
            <a:lvl1pPr algn="r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 smtClean="0"/>
              <a:t>НАЗВАНИЕ ДОКУМЕНТА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97887" y="5056488"/>
            <a:ext cx="5277126" cy="399229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Спикеры:</a:t>
            </a:r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3197887" y="6314555"/>
            <a:ext cx="5277126" cy="399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AFD393"/>
                </a:solidFill>
              </a:rPr>
              <a:t>2016</a:t>
            </a:r>
            <a:endParaRPr lang="en-US" sz="1200" b="1" dirty="0">
              <a:solidFill>
                <a:srgbClr val="AFD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6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60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996" y="1709740"/>
            <a:ext cx="78880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996" y="4589465"/>
            <a:ext cx="78880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17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759" y="1825625"/>
            <a:ext cx="3886875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954" y="1825625"/>
            <a:ext cx="3886875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19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0" y="365126"/>
            <a:ext cx="788807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951" y="1681163"/>
            <a:ext cx="38690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51" y="2505075"/>
            <a:ext cx="386901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954" y="1681163"/>
            <a:ext cx="3888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954" y="2505075"/>
            <a:ext cx="388806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41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49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92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0" y="457200"/>
            <a:ext cx="294969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66" y="987426"/>
            <a:ext cx="462995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950" y="2057400"/>
            <a:ext cx="294969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2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0" y="457200"/>
            <a:ext cx="294969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8066" y="987426"/>
            <a:ext cx="4629954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950" y="2057400"/>
            <a:ext cx="294969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209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90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4812" y="365125"/>
            <a:ext cx="1972017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760" y="365125"/>
            <a:ext cx="5801732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59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438" y="4406912"/>
            <a:ext cx="77737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438" y="2906718"/>
            <a:ext cx="77737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706" y="1600211"/>
            <a:ext cx="54111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73272" y="1600211"/>
            <a:ext cx="54111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81" y="274638"/>
            <a:ext cx="823102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83" y="1535113"/>
            <a:ext cx="40408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83" y="2174875"/>
            <a:ext cx="40408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839" y="1535113"/>
            <a:ext cx="40424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839" y="2174875"/>
            <a:ext cx="40424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85" y="273050"/>
            <a:ext cx="30088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671" y="273061"/>
            <a:ext cx="511263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85" y="1435108"/>
            <a:ext cx="30088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599" y="4800600"/>
            <a:ext cx="548735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599" y="612775"/>
            <a:ext cx="548735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599" y="5367338"/>
            <a:ext cx="548735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81" y="274638"/>
            <a:ext cx="823102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81" y="1600211"/>
            <a:ext cx="823102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79" y="6356362"/>
            <a:ext cx="21339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744" y="6356362"/>
            <a:ext cx="2896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4339" y="6356362"/>
            <a:ext cx="21339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759" y="365126"/>
            <a:ext cx="78880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759" y="1825625"/>
            <a:ext cx="78880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759" y="6356352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/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25.08.2016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476" y="6356352"/>
            <a:ext cx="3086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072" y="6356352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/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98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92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754" y="274638"/>
            <a:ext cx="8269941" cy="639762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1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ru-RU" sz="3100" b="1" dirty="0">
                <a:latin typeface="Arial" panose="020B0604020202020204" pitchFamily="34" charset="0"/>
                <a:cs typeface="Arial" panose="020B0604020202020204" pitchFamily="34" charset="0"/>
              </a:rPr>
              <a:t>ВЫБОРА МАГАЗИНА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5023993"/>
              </p:ext>
            </p:extLst>
          </p:nvPr>
        </p:nvGraphicFramePr>
        <p:xfrm>
          <a:off x="443754" y="992777"/>
          <a:ext cx="8283387" cy="5433713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1589574"/>
                <a:gridCol w="6693813"/>
              </a:tblGrid>
              <a:tr h="838991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315845" algn="l"/>
                        </a:tabLst>
                      </a:pPr>
                      <a:r>
                        <a:rPr lang="ru-RU" sz="2400" dirty="0">
                          <a:effectLst/>
                        </a:rPr>
                        <a:t>Шаг 1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Сформируй </a:t>
                      </a:r>
                      <a:r>
                        <a:rPr lang="ru-RU" sz="2400" dirty="0">
                          <a:effectLst/>
                        </a:rPr>
                        <a:t>список товаров, которые необходимо приобрести</a:t>
                      </a:r>
                      <a:r>
                        <a:rPr lang="ru-RU" sz="2400" dirty="0" smtClean="0">
                          <a:effectLst/>
                        </a:rPr>
                        <a:t>.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57699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315845" algn="l"/>
                        </a:tabLst>
                      </a:pPr>
                      <a:r>
                        <a:rPr lang="ru-RU" sz="2400" dirty="0">
                          <a:effectLst/>
                        </a:rPr>
                        <a:t>Шаг 2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Определись </a:t>
                      </a:r>
                      <a:r>
                        <a:rPr lang="ru-RU" sz="2400" dirty="0">
                          <a:effectLst/>
                        </a:rPr>
                        <a:t>в каком магазине лучше сделать покупки: в оптовом или розничном? Если тебе необходимо купить несколько ящиков зеленого горошка, то в </a:t>
                      </a:r>
                      <a:r>
                        <a:rPr lang="ru-RU" sz="2400" dirty="0" smtClean="0">
                          <a:effectLst/>
                        </a:rPr>
                        <a:t>оптовый,</a:t>
                      </a:r>
                      <a:r>
                        <a:rPr lang="ru-RU" sz="2400" baseline="0" dirty="0" smtClean="0">
                          <a:effectLst/>
                        </a:rPr>
                        <a:t> е</a:t>
                      </a:r>
                      <a:r>
                        <a:rPr lang="ru-RU" sz="2400" dirty="0" smtClean="0">
                          <a:effectLst/>
                        </a:rPr>
                        <a:t>сли </a:t>
                      </a:r>
                      <a:r>
                        <a:rPr lang="ru-RU" sz="2400" dirty="0">
                          <a:effectLst/>
                        </a:rPr>
                        <a:t>тюбик зубной пасты – </a:t>
                      </a:r>
                      <a:r>
                        <a:rPr lang="ru-RU" sz="2400" dirty="0" smtClean="0">
                          <a:effectLst/>
                        </a:rPr>
                        <a:t>в розничный.</a:t>
                      </a: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37023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315845" algn="l"/>
                        </a:tabLst>
                      </a:pPr>
                      <a:r>
                        <a:rPr lang="ru-RU" sz="2400" dirty="0">
                          <a:effectLst/>
                        </a:rPr>
                        <a:t>Шаг 3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315845" algn="l"/>
                        </a:tabLst>
                      </a:pPr>
                      <a:r>
                        <a:rPr lang="ru-RU" sz="2400" dirty="0">
                          <a:effectLst/>
                        </a:rPr>
                        <a:t>Если покупаешь бытовую или электронную технику, то иди в специализированный магазин. Если покупаешь продукты для повседневной жизни – в супермаркет.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0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9769" y="1323877"/>
            <a:ext cx="8015131" cy="39087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ВАЖНО</a:t>
            </a: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000"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Покупку большой партии товаров выгодно совершать в оптовых </a:t>
            </a:r>
            <a: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магазинах (например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ящик помидоров, мешок </a:t>
            </a:r>
            <a: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муки). </a:t>
            </a:r>
          </a:p>
          <a:p>
            <a:pPr marL="180000"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000"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А покупку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товаров поштучно выгодно совершать в розничных </a:t>
            </a:r>
            <a: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магазинах (например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зубная щетка, бутылка воды и т.д</a:t>
            </a:r>
            <a: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720000"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201706" y="4233644"/>
            <a:ext cx="8740588" cy="14409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R="0" lvl="0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Тема </a:t>
            </a:r>
            <a:r>
              <a:rPr lang="ru-RU" sz="4100" b="1" dirty="0" smtClean="0">
                <a:latin typeface="Arial" pitchFamily="34" charset="0"/>
                <a:cs typeface="Arial" pitchFamily="34" charset="0"/>
              </a:rPr>
              <a:t>у</a:t>
            </a: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рока 4.2.</a:t>
            </a:r>
          </a:p>
          <a:p>
            <a:pPr marR="0" lvl="0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 каком магазине выгоднее приобретать</a:t>
            </a:r>
            <a:r>
              <a:rPr kumimoji="0" lang="ru-RU" sz="41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</a:t>
            </a: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товары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-11695" y="5877276"/>
            <a:ext cx="9141650" cy="991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800" dirty="0"/>
          </a:p>
        </p:txBody>
      </p:sp>
      <p:sp>
        <p:nvSpPr>
          <p:cNvPr id="13" name="Лента лицом вверх 12"/>
          <p:cNvSpPr/>
          <p:nvPr/>
        </p:nvSpPr>
        <p:spPr>
          <a:xfrm>
            <a:off x="0" y="444500"/>
            <a:ext cx="4286248" cy="1524000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Страна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Финагрия</a:t>
            </a:r>
            <a:endParaRPr lang="ru-RU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Лента лицом вверх 13"/>
          <p:cNvSpPr/>
          <p:nvPr/>
        </p:nvSpPr>
        <p:spPr>
          <a:xfrm>
            <a:off x="4419600" y="443753"/>
            <a:ext cx="4572000" cy="1524747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Город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Товар и рыночный обмен</a:t>
            </a:r>
            <a:endParaRPr lang="ru-RU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7043" y="506650"/>
            <a:ext cx="8231029" cy="11430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Розничный магазин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3640" y="1903068"/>
            <a:ext cx="8197760" cy="2000192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Магазин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- специально оборудованное помещение, предназначенное для розничной продажи товаров и  услуг покупателям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7140" y="1507323"/>
            <a:ext cx="8255358" cy="4026089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100" b="1" dirty="0" smtClean="0">
                <a:latin typeface="Arial" pitchFamily="34" charset="0"/>
                <a:cs typeface="Arial" pitchFamily="34" charset="0"/>
              </a:rPr>
              <a:t>Основными задачами розничного магазина являются: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3800" dirty="0" smtClean="0">
              <a:cs typeface="Times New Roman" pitchFamily="18" charset="0"/>
            </a:endParaRPr>
          </a:p>
          <a:p>
            <a:pPr marL="360000" indent="0">
              <a:lnSpc>
                <a:spcPct val="12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удовлетворение спроса населения, как по        ассортименту, так и по качеству товаров;</a:t>
            </a:r>
          </a:p>
          <a:p>
            <a:pPr marL="360000" indent="0">
              <a:lnSpc>
                <a:spcPct val="120000"/>
              </a:lnSpc>
              <a:spcBef>
                <a:spcPts val="0"/>
              </a:spcBef>
              <a:buFont typeface="+mj-lt"/>
              <a:buAutoNum type="arabicParenR"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360000" indent="0">
              <a:lnSpc>
                <a:spcPct val="12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организация соответствующего уровня    обслуживания покупателей с предоставлением разнообразных услуг. </a:t>
            </a:r>
          </a:p>
          <a:p>
            <a:pPr marL="0" algn="ctr">
              <a:lnSpc>
                <a:spcPct val="200000"/>
              </a:lnSpc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81" y="457209"/>
            <a:ext cx="8231029" cy="1536691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Основные торговые функции магазинов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следующие: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80" y="2332037"/>
            <a:ext cx="8231029" cy="3497263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 algn="just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изучение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покупательского спроса на товары;</a:t>
            </a:r>
          </a:p>
          <a:p>
            <a:pPr lvl="0" algn="just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составление заявок на завоз товаров;</a:t>
            </a:r>
          </a:p>
          <a:p>
            <a:pPr lvl="0" algn="just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формирование ассортимента товаров;</a:t>
            </a:r>
          </a:p>
          <a:p>
            <a:pPr lvl="0" algn="just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реклама товаров и услуг.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37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4000" y="874227"/>
            <a:ext cx="8610599" cy="45629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Универсальный магазин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(сокр.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универмаг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—</a:t>
            </a:r>
          </a:p>
          <a:p>
            <a:pPr marL="0" indent="0">
              <a:spcBef>
                <a:spcPts val="0"/>
              </a:spcBef>
              <a:buNone/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крупный магазин, осуществляющий торговлю </a:t>
            </a:r>
          </a:p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широким ассортиментом продовольственных и/или промышленных товаров.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1973" y="245853"/>
            <a:ext cx="8512935" cy="614206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720000" lv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600" b="1" dirty="0" smtClean="0">
              <a:latin typeface="Arial" pitchFamily="34" charset="0"/>
              <a:cs typeface="Arial" pitchFamily="34" charset="0"/>
            </a:endParaRPr>
          </a:p>
          <a:p>
            <a:pPr marL="72000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Универмаг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— торговый объект, реализующий, главным образом, непродовольственные товары универсального ассортимента различными методами продажи.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600" dirty="0" smtClean="0">
              <a:latin typeface="Arial" pitchFamily="34" charset="0"/>
              <a:cs typeface="Arial" pitchFamily="34" charset="0"/>
            </a:endParaRPr>
          </a:p>
          <a:p>
            <a:pPr marL="72000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Универсам (супермаркет)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— торговый объект, реализующий продовольственные товары универсального ассортимента и непродовольственные товары массового спроса;  </a:t>
            </a:r>
          </a:p>
          <a:p>
            <a:pPr marL="72000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Торговый центр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— совокупность розничных торговых объектов, в которых реализуется универсальный ассортимент товаров. </a:t>
            </a:r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4700" y="936122"/>
            <a:ext cx="8577329" cy="361047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Оптовый магазин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– </a:t>
            </a:r>
          </a:p>
          <a:p>
            <a:pPr marL="72000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36000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это магазин с широким ассортиментом товаров по оптовым ценам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195" y="592429"/>
            <a:ext cx="8638229" cy="60016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60000"/>
            <a:endParaRPr lang="ru-RU" sz="24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60000"/>
            <a:r>
              <a:rPr lang="ru-RU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Интернет-магазин</a:t>
            </a:r>
            <a:r>
              <a:rPr lang="ru-RU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</a:t>
            </a:r>
            <a:endParaRPr lang="ru-RU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60000"/>
            <a:r>
              <a:rPr lang="ru-RU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это </a:t>
            </a:r>
            <a:r>
              <a:rPr lang="ru-RU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специализированный сайт, предоставляющий возможность приобретения товаров или услуг через интернет, т.е., не выходя из дома</a:t>
            </a:r>
            <a:r>
              <a:rPr lang="ru-RU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60000"/>
            <a:r>
              <a:rPr lang="ru-RU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Основной </a:t>
            </a:r>
            <a:r>
              <a:rPr lang="ru-RU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способ обезопасить себя от мошенничества в интернет-магазине заключается в оплате товара после его получения, когда ты удостоверился, что товар не испорчен, исправно работает, только тогда оплачиваешь его</a:t>
            </a:r>
            <a:r>
              <a:rPr lang="ru-RU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60000"/>
            <a:endParaRPr lang="ru-RU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Заказал</a:t>
            </a:r>
            <a:r>
              <a:rPr lang="ru-RU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			</a:t>
            </a:r>
            <a:r>
              <a:rPr lang="ru-RU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Получил</a:t>
            </a:r>
            <a:r>
              <a:rPr lang="ru-RU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	</a:t>
            </a:r>
            <a:r>
              <a:rPr lang="ru-RU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Проверил</a:t>
            </a:r>
            <a:r>
              <a:rPr lang="ru-RU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		  </a:t>
            </a:r>
            <a:r>
              <a:rPr lang="ru-RU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Оплатил</a:t>
            </a:r>
          </a:p>
          <a:p>
            <a:pPr marL="360000"/>
            <a:endParaRPr lang="ru-RU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60000"/>
            <a:r>
              <a:rPr lang="ru-RU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Получить </a:t>
            </a:r>
            <a:r>
              <a:rPr lang="ru-RU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свой товар можно в центрах обслуживания интернет-магазина или через курьерскую доставку. </a:t>
            </a:r>
            <a:endParaRPr lang="ru-RU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60000"/>
            <a:endParaRPr lang="ru-RU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1645194" y="4701540"/>
            <a:ext cx="769402" cy="327878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6565900" y="4684485"/>
            <a:ext cx="703362" cy="327878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064000" y="4718594"/>
            <a:ext cx="680139" cy="327878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55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306</Words>
  <Application>Microsoft Office PowerPoint</Application>
  <PresentationFormat>Произвольный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1_Тема Office</vt:lpstr>
      <vt:lpstr>Презентация PowerPoint</vt:lpstr>
      <vt:lpstr>Презентация PowerPoint</vt:lpstr>
      <vt:lpstr>Розничный магазин</vt:lpstr>
      <vt:lpstr>Презентация PowerPoint</vt:lpstr>
      <vt:lpstr>Основные торговые функции магазинов следующие: </vt:lpstr>
      <vt:lpstr>Презентация PowerPoint</vt:lpstr>
      <vt:lpstr>Презентация PowerPoint</vt:lpstr>
      <vt:lpstr>Презентация PowerPoint</vt:lpstr>
      <vt:lpstr>Презентация PowerPoint</vt:lpstr>
      <vt:lpstr> АЛГОРИТМ ВЫБОРА МАГАЗИНА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Petr Barborik</dc:creator>
  <cp:lastModifiedBy>Marina Reginis</cp:lastModifiedBy>
  <cp:revision>52</cp:revision>
  <dcterms:created xsi:type="dcterms:W3CDTF">2013-07-31T16:34:15Z</dcterms:created>
  <dcterms:modified xsi:type="dcterms:W3CDTF">2016-08-25T15:09:39Z</dcterms:modified>
</cp:coreProperties>
</file>