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  <p:sldMasterId id="2147483699" r:id="rId2"/>
  </p:sldMasterIdLst>
  <p:sldIdLst>
    <p:sldId id="276" r:id="rId3"/>
    <p:sldId id="272" r:id="rId4"/>
    <p:sldId id="275" r:id="rId5"/>
    <p:sldId id="268" r:id="rId6"/>
    <p:sldId id="259" r:id="rId7"/>
    <p:sldId id="261" r:id="rId8"/>
    <p:sldId id="269" r:id="rId9"/>
    <p:sldId id="270" r:id="rId10"/>
    <p:sldId id="273" r:id="rId11"/>
    <p:sldId id="27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3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24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12800" y="1600205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29600" y="1600205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3"/>
            <a:ext cx="36576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3"/>
            <a:ext cx="10769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802523" y="4074219"/>
            <a:ext cx="8495533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63109" y="5056488"/>
            <a:ext cx="7034947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63109" y="6314555"/>
            <a:ext cx="7034947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74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3661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4965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7919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4359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583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168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8518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381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6419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052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defTabSz="914400"/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defTabSz="914400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defTabSz="914400"/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443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Arial" pitchFamily="34" charset="0"/>
                <a:cs typeface="Arial" pitchFamily="34" charset="0"/>
              </a:rPr>
              <a:t>Тема урока 2.1. </a:t>
            </a:r>
            <a:br>
              <a:rPr lang="ru-RU" dirty="0">
                <a:latin typeface="Arial" pitchFamily="34" charset="0"/>
                <a:cs typeface="Arial" pitchFamily="34" charset="0"/>
              </a:rPr>
            </a:br>
            <a:r>
              <a:rPr lang="ru-RU" dirty="0">
                <a:latin typeface="Arial" pitchFamily="34" charset="0"/>
                <a:cs typeface="Arial" pitchFamily="34" charset="0"/>
              </a:rPr>
              <a:t>Как потребителю соизмерить полезность товаров и свои финансовые возможности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1037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432830" y="3314158"/>
            <a:ext cx="11508377" cy="16610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Тема урока 2.1. </a:t>
            </a:r>
          </a:p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Как потребителю соизмерить полезность товаров и свои финансовые возможности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Лента лицом вверх 5"/>
          <p:cNvSpPr/>
          <p:nvPr/>
        </p:nvSpPr>
        <p:spPr>
          <a:xfrm>
            <a:off x="272957" y="440194"/>
            <a:ext cx="5503004" cy="1402254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Лента лицом вверх 6"/>
          <p:cNvSpPr/>
          <p:nvPr/>
        </p:nvSpPr>
        <p:spPr>
          <a:xfrm>
            <a:off x="5882640" y="457200"/>
            <a:ext cx="5904805" cy="1371600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Товар и рыночный обмен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-15592" y="5877273"/>
            <a:ext cx="12186751" cy="9910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37128" y="1058288"/>
            <a:ext cx="10599313" cy="30469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20000">
              <a:lnSpc>
                <a:spcPct val="150000"/>
              </a:lnSpc>
            </a:pPr>
            <a:r>
              <a:rPr lang="ru-RU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Полезность</a:t>
            </a:r>
            <a:r>
              <a:rPr lang="ru-RU" sz="3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– </a:t>
            </a:r>
            <a:endParaRPr lang="ru-RU" sz="3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20000">
              <a:lnSpc>
                <a:spcPct val="150000"/>
              </a:lnSpc>
            </a:pPr>
            <a:r>
              <a:rPr lang="ru-RU" sz="3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удовлетворение </a:t>
            </a:r>
            <a:r>
              <a:rPr lang="ru-RU" sz="3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или исполнение запросов, которое получают люди от потребления и использования </a:t>
            </a:r>
            <a:r>
              <a:rPr lang="ru-RU" sz="3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благ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45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668776"/>
            <a:ext cx="10972800" cy="11430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ПОТРЕБИТЕЛЬСКАЯ КОРЗИНА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55094" y="1986454"/>
            <a:ext cx="10877265" cy="2694728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720000" indent="0">
              <a:lnSpc>
                <a:spcPct val="150000"/>
              </a:lnSpc>
              <a:spcBef>
                <a:spcPts val="0"/>
              </a:spcBef>
              <a:buNone/>
            </a:pP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marL="72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это совокупность товаров и услуг, выбранных покупателем</a:t>
            </a:r>
            <a:r>
              <a:rPr 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и обладающая для потребителя определенным качеством</a:t>
            </a:r>
          </a:p>
          <a:p>
            <a:pPr marL="720000" indent="0">
              <a:lnSpc>
                <a:spcPct val="150000"/>
              </a:lnSpc>
              <a:spcBef>
                <a:spcPts val="0"/>
              </a:spcBef>
              <a:buNone/>
            </a:pP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86478" y="1008995"/>
            <a:ext cx="10363827" cy="3484179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720000" indent="0">
              <a:lnSpc>
                <a:spcPct val="150000"/>
              </a:lnSpc>
              <a:spcBef>
                <a:spcPts val="0"/>
              </a:spcBef>
              <a:buNone/>
            </a:pPr>
            <a:endParaRPr lang="ru-RU" sz="1800" dirty="0" smtClean="0">
              <a:latin typeface="Arial" pitchFamily="34" charset="0"/>
              <a:cs typeface="Arial" pitchFamily="34" charset="0"/>
            </a:endParaRPr>
          </a:p>
          <a:p>
            <a:pPr marL="72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3000" dirty="0" smtClean="0">
                <a:latin typeface="Arial" pitchFamily="34" charset="0"/>
                <a:cs typeface="Arial" pitchFamily="34" charset="0"/>
              </a:rPr>
              <a:t>Потребительская корзина состоит из наиболее необходимых продуктов и услуг для повседневной жизни любого человека</a:t>
            </a:r>
          </a:p>
          <a:p>
            <a:pPr marL="0" algn="ctr">
              <a:lnSpc>
                <a:spcPct val="200000"/>
              </a:lnSpc>
              <a:buNone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82012" y="1493635"/>
            <a:ext cx="10363827" cy="332402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Общая полезность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–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совокупное удовлетворение, получаемое в результате потребления данного количества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товара или услуг за данное время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857962"/>
            <a:ext cx="11551920" cy="11430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ПРЕДЕЛЬНАЯ ПОЛЕЗНОСТЬ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5311" y="2222939"/>
            <a:ext cx="11540359" cy="160808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это дополнительная полезность, получаемая от потребления одной дополнительной единицы данного блага за единицу времени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921025"/>
            <a:ext cx="11170920" cy="11430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ПОТРЕБИТЕЛЬСКИЙ ВЫБОР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0263" y="2238704"/>
            <a:ext cx="11161985" cy="143466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- это выбор, максимизирующий функцию полезности рационального потребителя в условиях ограниченности ресурсов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54942"/>
            <a:ext cx="10972800" cy="83294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ru-RU" sz="3100" b="1" spc="1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spc="1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spc="100" dirty="0" smtClean="0">
                <a:latin typeface="Arial" panose="020B0604020202020204" pitchFamily="34" charset="0"/>
                <a:cs typeface="Arial" panose="020B0604020202020204" pitchFamily="34" charset="0"/>
              </a:rPr>
              <a:t>АЛГОРИТМ </a:t>
            </a:r>
            <a:r>
              <a:rPr lang="ru-RU" sz="3100" b="1" spc="100" dirty="0">
                <a:latin typeface="Arial" panose="020B0604020202020204" pitchFamily="34" charset="0"/>
                <a:cs typeface="Arial" panose="020B0604020202020204" pitchFamily="34" charset="0"/>
              </a:rPr>
              <a:t>ОПРЕДЕЛЕНИЯ </a:t>
            </a:r>
            <a:r>
              <a:rPr lang="ru-RU" sz="3100" b="1" spc="100" dirty="0" smtClean="0">
                <a:latin typeface="Arial" panose="020B0604020202020204" pitchFamily="34" charset="0"/>
                <a:cs typeface="Arial" panose="020B0604020202020204" pitchFamily="34" charset="0"/>
              </a:rPr>
              <a:t>ПОЛЕЗНОСТИ </a:t>
            </a:r>
            <a:r>
              <a:rPr lang="ru-RU" sz="3100" b="1" spc="100" dirty="0">
                <a:latin typeface="Arial" panose="020B0604020202020204" pitchFamily="34" charset="0"/>
                <a:cs typeface="Arial" panose="020B0604020202020204" pitchFamily="34" charset="0"/>
              </a:rPr>
              <a:t>ТОВАРОВ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9246152"/>
              </p:ext>
            </p:extLst>
          </p:nvPr>
        </p:nvGraphicFramePr>
        <p:xfrm>
          <a:off x="655094" y="1674255"/>
          <a:ext cx="10863617" cy="4349890"/>
        </p:xfrm>
        <a:graphic>
          <a:graphicData uri="http://schemas.openxmlformats.org/drawingml/2006/table">
            <a:tbl>
              <a:tblPr firstRow="1" firstCol="1" bandRow="1">
                <a:tableStyleId>{ED083AE6-46FA-4A59-8FB0-9F97EB10719F}</a:tableStyleId>
              </a:tblPr>
              <a:tblGrid>
                <a:gridCol w="2084719"/>
                <a:gridCol w="8778899"/>
              </a:tblGrid>
              <a:tr h="659189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2315845" algn="l"/>
                        </a:tabLst>
                      </a:pP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1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2315845" algn="l"/>
                        </a:tabLst>
                      </a:pPr>
                      <a:r>
                        <a:rPr lang="ru-RU" sz="20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Формируй список всех товаров, которые ты хочешь приобрести.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31853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2315845" algn="l"/>
                        </a:tabLst>
                      </a:pP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2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Выбери 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товары, без которых ты не можешь обойтись в повседневной жизни (товары первой необходимости: хлеб, молоко, мясо и </a:t>
                      </a:r>
                      <a:r>
                        <a:rPr lang="ru-RU" sz="20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т.д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.; мыло, зубная паста и </a:t>
                      </a:r>
                      <a:r>
                        <a:rPr lang="ru-RU" sz="20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т.д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.).</a:t>
                      </a:r>
                    </a:p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2315845" algn="l"/>
                        </a:tabLst>
                      </a:pP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349581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2315845" algn="l"/>
                        </a:tabLst>
                      </a:pP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3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Оставшиеся товары соизмерь со своими финансовыми возможностями. Если у тебя есть денежные средства на их приобретение, подумай, важнее отложить эти деньги на что-то другое, более ценное или потратить сейчас. Более выгодный для тебя вариант - первый, т.е. сбережение средств. 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078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18185" y="1795359"/>
            <a:ext cx="10750401" cy="273921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ВАЖНО!!!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0" lvl="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Приобретаемые товары или услуги  должны всегда соответствовать </a:t>
            </a:r>
            <a:r>
              <a:rPr lang="ru-RU" alt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твоим </a:t>
            </a: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финансовым возможностям</a:t>
            </a:r>
            <a:r>
              <a:rPr lang="ru-RU" alt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805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</TotalTime>
  <Words>216</Words>
  <Application>Microsoft Office PowerPoint</Application>
  <PresentationFormat>Произвольный</PresentationFormat>
  <Paragraphs>30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Тема Office</vt:lpstr>
      <vt:lpstr>1_Тема Office</vt:lpstr>
      <vt:lpstr>Тема урока 2.1.  Как потребителю соизмерить полезность товаров и свои финансовые возможности </vt:lpstr>
      <vt:lpstr>Презентация PowerPoint</vt:lpstr>
      <vt:lpstr>Презентация PowerPoint</vt:lpstr>
      <vt:lpstr>ПОТРЕБИТЕЛЬСКАЯ КОРЗИНА</vt:lpstr>
      <vt:lpstr>Презентация PowerPoint</vt:lpstr>
      <vt:lpstr>Презентация PowerPoint</vt:lpstr>
      <vt:lpstr>ПРЕДЕЛЬНАЯ ПОЛЕЗНОСТЬ</vt:lpstr>
      <vt:lpstr>ПОТРЕБИТЕЛЬСКИЙ ВЫБОР</vt:lpstr>
      <vt:lpstr> АЛГОРИТМ ОПРЕДЕЛЕНИЯ ПОЛЕЗНОСТИ ТОВАРОВ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Petr Barborik</dc:creator>
  <cp:lastModifiedBy>Marina Reginis</cp:lastModifiedBy>
  <cp:revision>51</cp:revision>
  <dcterms:created xsi:type="dcterms:W3CDTF">2013-07-31T16:34:15Z</dcterms:created>
  <dcterms:modified xsi:type="dcterms:W3CDTF">2016-08-25T15:07:33Z</dcterms:modified>
</cp:coreProperties>
</file>