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83" r:id="rId3"/>
    <p:sldId id="256" r:id="rId4"/>
    <p:sldId id="262" r:id="rId5"/>
    <p:sldId id="257" r:id="rId6"/>
    <p:sldId id="279" r:id="rId7"/>
    <p:sldId id="278" r:id="rId8"/>
    <p:sldId id="258" r:id="rId9"/>
    <p:sldId id="259" r:id="rId10"/>
    <p:sldId id="271" r:id="rId11"/>
    <p:sldId id="272" r:id="rId12"/>
    <p:sldId id="277" r:id="rId13"/>
    <p:sldId id="263" r:id="rId14"/>
    <p:sldId id="273" r:id="rId15"/>
    <p:sldId id="275" r:id="rId16"/>
    <p:sldId id="280" r:id="rId17"/>
    <p:sldId id="276" r:id="rId18"/>
    <p:sldId id="281" r:id="rId19"/>
    <p:sldId id="282" r:id="rId20"/>
  </p:sldIdLst>
  <p:sldSz cx="12190413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CC99FF"/>
    <a:srgbClr val="A50021"/>
    <a:srgbClr val="00FFFF"/>
    <a:srgbClr val="FF9900"/>
    <a:srgbClr val="66FFFF"/>
    <a:srgbClr val="FFCC0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516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281" y="2130428"/>
            <a:ext cx="10361851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562" y="3886200"/>
            <a:ext cx="853328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B0B09-6CAC-402D-A3A7-5CA7FFF1E6B8}" type="datetimeFigureOut">
              <a:rPr lang="ru-RU"/>
              <a:pPr>
                <a:defRPr/>
              </a:pPr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5BBEB-DF3B-4911-A118-779D1E1821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A4F5D-8E51-4A3D-869D-409F62952BA0}" type="datetimeFigureOut">
              <a:rPr lang="ru-RU"/>
              <a:pPr>
                <a:defRPr/>
              </a:pPr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DF4AE-60A3-4CD1-B0BE-540F59E37D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8049" y="274639"/>
            <a:ext cx="2742843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522" y="274639"/>
            <a:ext cx="8025355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12F52-36C8-46BD-9506-6E1601A02989}" type="datetimeFigureOut">
              <a:rPr lang="ru-RU"/>
              <a:pPr>
                <a:defRPr/>
              </a:pPr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D89D6-9F13-4A21-9740-CD34D195DF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Изображение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041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02158" y="4074219"/>
            <a:ext cx="8494427" cy="933503"/>
          </a:xfrm>
        </p:spPr>
        <p:txBody>
          <a:bodyPr anchor="t">
            <a:normAutofit/>
          </a:bodyPr>
          <a:lstStyle>
            <a:lvl1pPr algn="r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dirty="0" smtClean="0"/>
              <a:t>НАЗВАНИЕ ДОКУМЕНТА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62554" y="5056488"/>
            <a:ext cx="7034031" cy="399229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Спикеры:</a:t>
            </a:r>
            <a:endParaRPr lang="en-US" dirty="0"/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4262554" y="6314555"/>
            <a:ext cx="7034031" cy="3992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ru-RU" sz="1200" b="1" dirty="0" smtClean="0">
                <a:solidFill>
                  <a:srgbClr val="AFD393"/>
                </a:solidFill>
              </a:rPr>
              <a:t>2016</a:t>
            </a:r>
            <a:endParaRPr lang="en-US" sz="1200" b="1" dirty="0">
              <a:solidFill>
                <a:srgbClr val="AFD3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583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0618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742" y="1709740"/>
            <a:ext cx="1051423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742" y="4589465"/>
            <a:ext cx="1051423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2348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091" y="1825625"/>
            <a:ext cx="5180926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1396" y="1825625"/>
            <a:ext cx="5180926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5649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679" y="365126"/>
            <a:ext cx="10514231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680" y="1681163"/>
            <a:ext cx="515711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680" y="2505075"/>
            <a:ext cx="5157115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1397" y="1681163"/>
            <a:ext cx="518251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1397" y="2505075"/>
            <a:ext cx="5182513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8540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5417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8868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679" y="457200"/>
            <a:ext cx="39317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2513" y="987426"/>
            <a:ext cx="617139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679" y="2057400"/>
            <a:ext cx="39317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383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97EAE-0BCF-4B9A-B2ED-0FA6CB856853}" type="datetimeFigureOut">
              <a:rPr lang="ru-RU"/>
              <a:pPr>
                <a:defRPr/>
              </a:pPr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839CF6-82CB-4A86-8197-5589A2D944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679" y="457200"/>
            <a:ext cx="39317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2513" y="987426"/>
            <a:ext cx="6171397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679" y="2057400"/>
            <a:ext cx="39317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7027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6530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3765" y="365125"/>
            <a:ext cx="2628558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092" y="365125"/>
            <a:ext cx="7733293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746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960" y="4406903"/>
            <a:ext cx="103618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960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01D75-4A5E-420F-89C3-092CDA594908}" type="datetimeFigureOut">
              <a:rPr lang="ru-RU"/>
              <a:pPr>
                <a:defRPr/>
              </a:pPr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95295-90CC-40F0-860D-C782C767C2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522" y="1600203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6793" y="1600203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72541-48CE-4EC8-8DD3-A7793C2E2A99}" type="datetimeFigureOut">
              <a:rPr lang="ru-RU"/>
              <a:pPr>
                <a:defRPr/>
              </a:pPr>
              <a:t>25.08.2016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6853B-44D3-49EB-A670-589B4D98A6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3CBC1-4B30-4CD9-AC45-E4181B3AF36D}" type="datetimeFigureOut">
              <a:rPr lang="ru-RU"/>
              <a:pPr>
                <a:defRPr/>
              </a:pPr>
              <a:t>25.08.2016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AE9EE-C523-475C-AC5D-8DE226F53A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D4C4D-8E1D-4615-8799-E50D10E53B41}" type="datetimeFigureOut">
              <a:rPr lang="ru-RU"/>
              <a:pPr>
                <a:defRPr/>
              </a:pPr>
              <a:t>25.08.2016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359B6-0086-4268-A0C4-083D931927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21670-CAA6-4800-9828-575F9EC6D5A7}" type="datetimeFigureOut">
              <a:rPr lang="ru-RU"/>
              <a:pPr>
                <a:defRPr/>
              </a:pPr>
              <a:t>25.08.2016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2DBC4-A790-4AF0-9120-76B0068059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113" y="273052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521" y="1435102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0ECEE-BC61-499C-9370-C16B34A530B5}" type="datetimeFigureOut">
              <a:rPr lang="ru-RU"/>
              <a:pPr>
                <a:defRPr/>
              </a:pPr>
              <a:t>25.08.2016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6378A-8653-4438-8560-589E804566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406" y="612775"/>
            <a:ext cx="7314248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E3EF7-7F0B-4E93-B369-6556C7BA19CC}" type="datetimeFigureOut">
              <a:rPr lang="ru-RU"/>
              <a:pPr>
                <a:defRPr/>
              </a:pPr>
              <a:t>25.08.2016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632F4-2283-4828-B433-6050B65E03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521" y="274638"/>
            <a:ext cx="1097137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521" y="1600203"/>
            <a:ext cx="1097137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520" y="6356353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AB04F0-3A22-422E-B3A3-C288B54124C2}" type="datetimeFigureOut">
              <a:rPr lang="ru-RU"/>
              <a:pPr>
                <a:defRPr/>
              </a:pPr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058" y="6356353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6463" y="6356353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70847F-CD81-4C26-9EE1-F467426F14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091" y="365126"/>
            <a:ext cx="1051423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091" y="1825625"/>
            <a:ext cx="1051423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091" y="6356352"/>
            <a:ext cx="27428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25.08.2016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075" y="6356352"/>
            <a:ext cx="41142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9479" y="6356352"/>
            <a:ext cx="27428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395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cs typeface="Arial" charset="0"/>
              </a:rPr>
              <a:t>Урок 5.2. </a:t>
            </a:r>
            <a:r>
              <a:rPr lang="ru-RU" dirty="0"/>
              <a:t>Профессиональная деятельность при ограниченных возможностях здоровья как основа финансового благополучия</a:t>
            </a:r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8175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0590" y="1628802"/>
            <a:ext cx="10994110" cy="21550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Задание. </a:t>
            </a:r>
            <a:r>
              <a:rPr lang="ru-RU" sz="28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Участники </a:t>
            </a:r>
            <a:r>
              <a:rPr lang="ru-RU" sz="2800" dirty="0">
                <a:solidFill>
                  <a:schemeClr val="tx1"/>
                </a:solidFill>
                <a:latin typeface="Arial" charset="0"/>
                <a:cs typeface="Arial" charset="0"/>
              </a:rPr>
              <a:t>по очереди загадывают профессии и пишут их на листках (не показывая другим).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" y="3176"/>
            <a:ext cx="8111429" cy="8302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Третья игра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(загадка) «Тепло, холодно»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78582" y="4077072"/>
            <a:ext cx="11135768" cy="24208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tx1"/>
                </a:solidFill>
                <a:latin typeface="Arial" charset="0"/>
                <a:cs typeface="Arial" charset="0"/>
              </a:rPr>
              <a:t>Остальные участники стараются отгадать. Для этого участнику, загадавшему профессию, ЗАДАЮТСЯ НАВОДЯЩИЕ ВОПРОСЫ, в которых отражен характер деятельности по этой </a:t>
            </a:r>
            <a:r>
              <a:rPr lang="ru-RU" sz="28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профессии</a:t>
            </a:r>
            <a:endParaRPr lang="ru-RU" sz="28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9238085" y="418308"/>
            <a:ext cx="2376264" cy="338554"/>
          </a:xfrm>
          <a:prstGeom prst="rect">
            <a:avLst/>
          </a:prstGeom>
          <a:solidFill>
            <a:schemeClr val="bg1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Дополнительная игра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2" y="188641"/>
            <a:ext cx="12190412" cy="64087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Важно!!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Высоко оплачивается уникальный и квалифицированный труд.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Размер заработной платы зависит от спроса работодателей на конкретный вид труда и не имеет прямой зависимости от его интеллектуальной или физической природы. Нужно также помнить, что деление труда на интеллектуальный и физический является условным и не может быть абсолютно таковым.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Труд – это целенаправленная деятельность по созданию благ. Является основой полноценной жизнедеятельности человека, его финансового благополучия.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Работа – это трудовое задание и/или процесс его реализации, подразумевающее рамки времени, поставленные задачи, средства производства, методы и инструкции.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Наиболее привлекательными доходами не связанными с трудовой деятельностью являются доходы от собственности. Важное финансовое значение имеют социальные выплаты призванные помочь людям в трудных и/или ответственных жизненных ситуациях.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«Легкие деньги» зачастую несут в себе пагубное влияние и приводят к плачевным последствиям.</a:t>
            </a:r>
          </a:p>
        </p:txBody>
      </p:sp>
    </p:spTree>
    <p:extLst>
      <p:ext uri="{BB962C8B-B14F-4D97-AF65-F5344CB8AC3E}">
        <p14:creationId xmlns:p14="http://schemas.microsoft.com/office/powerpoint/2010/main" val="3880588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66815" y="2924945"/>
            <a:ext cx="7128793" cy="76944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Спасибо за внимание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Прямоугольник 1"/>
          <p:cNvSpPr>
            <a:spLocks noChangeArrowheads="1"/>
          </p:cNvSpPr>
          <p:nvPr/>
        </p:nvSpPr>
        <p:spPr bwMode="auto">
          <a:xfrm>
            <a:off x="3142879" y="1556792"/>
            <a:ext cx="5544616" cy="172375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ru-RU" sz="2800" b="1" dirty="0">
                <a:cs typeface="Arial" charset="0"/>
              </a:rPr>
              <a:t>Задание. </a:t>
            </a:r>
          </a:p>
          <a:p>
            <a:r>
              <a:rPr lang="ru-RU" sz="2800" dirty="0">
                <a:cs typeface="Arial" charset="0"/>
              </a:rPr>
              <a:t>Ведущий называет профессию.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" y="3175"/>
            <a:ext cx="9119542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Дополнительная игра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«Цепочка профессий».</a:t>
            </a:r>
          </a:p>
        </p:txBody>
      </p:sp>
      <p:sp>
        <p:nvSpPr>
          <p:cNvPr id="10245" name="Прямоугольник 4"/>
          <p:cNvSpPr>
            <a:spLocks noChangeArrowheads="1"/>
          </p:cNvSpPr>
          <p:nvPr/>
        </p:nvSpPr>
        <p:spPr bwMode="auto">
          <a:xfrm>
            <a:off x="550590" y="3501008"/>
            <a:ext cx="11135766" cy="307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r>
              <a:rPr lang="ru-RU" sz="2800" dirty="0">
                <a:cs typeface="Arial" charset="0"/>
              </a:rPr>
              <a:t>Далее каждый участник по очереди называет профессию, которая каким-то образом связана  с предыдущей, объясняя, в чем заключается эта связь. Тем самым выстраивается цепочка профессий.</a:t>
            </a:r>
          </a:p>
        </p:txBody>
      </p:sp>
      <p:sp>
        <p:nvSpPr>
          <p:cNvPr id="2" name="Выгнутая вправо стрелка 1">
            <a:hlinkClick r:id="rId2" action="ppaction://hlinksldjump"/>
          </p:cNvPr>
          <p:cNvSpPr/>
          <p:nvPr/>
        </p:nvSpPr>
        <p:spPr>
          <a:xfrm>
            <a:off x="10775727" y="587950"/>
            <a:ext cx="910629" cy="1112858"/>
          </a:xfrm>
          <a:prstGeom prst="curvedLef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84784"/>
            <a:ext cx="12190413" cy="1569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Знания, умения и навыки в области профессиональной деятельности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-27514" y="3356992"/>
            <a:ext cx="12217927" cy="8640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Практический опыт выполнения данного вида работы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>
            <a:spLocks/>
          </p:cNvSpPr>
          <p:nvPr/>
        </p:nvSpPr>
        <p:spPr>
          <a:xfrm>
            <a:off x="1486695" y="1"/>
            <a:ext cx="9146909" cy="9087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      </a:t>
            </a:r>
            <a:r>
              <a:rPr lang="ru-RU" sz="3200" b="1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Личностные качества профессионала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4725144"/>
            <a:ext cx="12190413" cy="14401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Готовность и желание работать (не быть ленивым), мобильность и обучаемость, целеустремленность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/>
          </p:cNvSpPr>
          <p:nvPr/>
        </p:nvSpPr>
        <p:spPr>
          <a:xfrm>
            <a:off x="1486695" y="1"/>
            <a:ext cx="9146909" cy="9087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      </a:t>
            </a:r>
            <a:r>
              <a:rPr lang="ru-RU" sz="3200" b="1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Личностные качества профессионала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484784"/>
            <a:ext cx="12190413" cy="1569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Коммуникабельность, общительность: обладание навыками конструктивного общения, умение работать в команде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8677" y="3645024"/>
            <a:ext cx="12239091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Стрессоустойчивость, оптимистичность, решительность, </a:t>
            </a:r>
            <a:br>
              <a:rPr lang="ru-RU" sz="3200" dirty="0">
                <a:latin typeface="Arial" pitchFamily="34" charset="0"/>
                <a:cs typeface="Arial" pitchFamily="34" charset="0"/>
              </a:rPr>
            </a:br>
            <a:r>
              <a:rPr lang="ru-RU" sz="3200" dirty="0">
                <a:latin typeface="Arial" pitchFamily="34" charset="0"/>
                <a:cs typeface="Arial" pitchFamily="34" charset="0"/>
              </a:rPr>
              <a:t>способность брать ответственность на себя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-48677" y="5445224"/>
            <a:ext cx="12239091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Здоровье, красота, обаятельность, опрятность, чистоплотность</a:t>
            </a:r>
          </a:p>
        </p:txBody>
      </p:sp>
      <p:sp>
        <p:nvSpPr>
          <p:cNvPr id="6" name="Выгнутая вправо стрелка 5">
            <a:hlinkClick r:id="rId2" action="ppaction://hlinksldjump"/>
          </p:cNvPr>
          <p:cNvSpPr/>
          <p:nvPr/>
        </p:nvSpPr>
        <p:spPr>
          <a:xfrm>
            <a:off x="11089233" y="116632"/>
            <a:ext cx="910629" cy="1112858"/>
          </a:xfrm>
          <a:prstGeom prst="curvedLef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282700"/>
            <a:ext cx="12190413" cy="23083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Самообразование: чтение книг, освоение компьютерных программ, занятие творчеством, хобби, самостоятельное занятие спортом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-14815" y="3789040"/>
            <a:ext cx="12205228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Обучение в образовательном учреждении профессионального образования (основные образовательные программы)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42679" y="0"/>
            <a:ext cx="9635159" cy="10527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 Процесс формирования личностных качеств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-8466" y="5157192"/>
            <a:ext cx="12198879" cy="1569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Посещение курсов, секций, клубов </a:t>
            </a:r>
            <a:r>
              <a:rPr lang="ru-RU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дополнительные образовательные программы)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42679" y="0"/>
            <a:ext cx="9635159" cy="10527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 Процесс формирования личностных качеств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06576" y="1556792"/>
            <a:ext cx="11377264" cy="1569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Командировки (в том числе, зарубежные), курсы повышения профессиональной квалификации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0066" y="3573016"/>
            <a:ext cx="11468912" cy="30469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Активное социальное взаимодействие, регулярное посещение учреждений социокультурного сервиса (таких как театры, кинотеатры, выставки, концерты, цирк), прогулки, общение с друзьями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Выгнутая вправо стрелка 4">
            <a:hlinkClick r:id="rId2" action="ppaction://hlinksldjump"/>
          </p:cNvPr>
          <p:cNvSpPr/>
          <p:nvPr/>
        </p:nvSpPr>
        <p:spPr>
          <a:xfrm>
            <a:off x="11279782" y="116632"/>
            <a:ext cx="720080" cy="936104"/>
          </a:xfrm>
          <a:prstGeom prst="curvedLef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0413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Список использованных информационных источников</a:t>
            </a:r>
          </a:p>
        </p:txBody>
      </p:sp>
      <p:sp>
        <p:nvSpPr>
          <p:cNvPr id="18435" name="TextBox 2"/>
          <p:cNvSpPr txBox="1">
            <a:spLocks noChangeArrowheads="1"/>
          </p:cNvSpPr>
          <p:nvPr/>
        </p:nvSpPr>
        <p:spPr bwMode="auto">
          <a:xfrm>
            <a:off x="0" y="1844826"/>
            <a:ext cx="12190413" cy="95410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buFont typeface="Calibri" pitchFamily="34" charset="0"/>
              <a:buAutoNum type="arabicPeriod"/>
            </a:pPr>
            <a:r>
              <a:rPr lang="ru-RU" sz="2800">
                <a:cs typeface="Arial" charset="0"/>
              </a:rPr>
              <a:t>Графические элементы сайта </a:t>
            </a:r>
            <a:r>
              <a:rPr lang="en-US" sz="2800" dirty="0">
                <a:cs typeface="Arial" charset="0"/>
              </a:rPr>
              <a:t>Office.com</a:t>
            </a:r>
          </a:p>
          <a:p>
            <a:pPr marL="457200" indent="-457200">
              <a:buFont typeface="Calibri" pitchFamily="34" charset="0"/>
              <a:buAutoNum type="arabicPeriod"/>
            </a:pPr>
            <a:endParaRPr lang="ru-RU" sz="28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дзаголовок 2"/>
          <p:cNvSpPr txBox="1">
            <a:spLocks/>
          </p:cNvSpPr>
          <p:nvPr/>
        </p:nvSpPr>
        <p:spPr>
          <a:xfrm>
            <a:off x="432831" y="3314158"/>
            <a:ext cx="11508376" cy="16270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r>
              <a:rPr lang="ru-RU" sz="3200" b="1" dirty="0" smtClean="0">
                <a:cs typeface="Arial" charset="0"/>
              </a:rPr>
              <a:t>Урок 5.2. </a:t>
            </a:r>
            <a:r>
              <a:rPr lang="ru-RU" sz="3200" b="1" dirty="0" smtClean="0"/>
              <a:t>Профессиональная деятельность при ограниченных возможностях здоровья как основа финансового благополучия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Лента лицом вверх 13"/>
          <p:cNvSpPr/>
          <p:nvPr/>
        </p:nvSpPr>
        <p:spPr>
          <a:xfrm>
            <a:off x="272956" y="440194"/>
            <a:ext cx="4708478" cy="1402254"/>
          </a:xfrm>
          <a:prstGeom prst="ribbon2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Страна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Финагрия</a:t>
            </a:r>
            <a:endParaRPr lang="ru-RU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Лента лицом вверх 14"/>
          <p:cNvSpPr/>
          <p:nvPr/>
        </p:nvSpPr>
        <p:spPr>
          <a:xfrm>
            <a:off x="6130904" y="491319"/>
            <a:ext cx="5595582" cy="1310185"/>
          </a:xfrm>
          <a:prstGeom prst="ribbon2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Город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Потребность</a:t>
            </a:r>
            <a:endParaRPr lang="ru-RU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92288" y="1628800"/>
            <a:ext cx="10801201" cy="33843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" name="TextBox 1"/>
          <p:cNvSpPr txBox="1">
            <a:spLocks noChangeArrowheads="1"/>
          </p:cNvSpPr>
          <p:nvPr/>
        </p:nvSpPr>
        <p:spPr bwMode="auto">
          <a:xfrm>
            <a:off x="761901" y="1985990"/>
            <a:ext cx="11428512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 dirty="0">
                <a:latin typeface="Arial" pitchFamily="34" charset="0"/>
                <a:cs typeface="Arial" pitchFamily="34" charset="0"/>
              </a:rPr>
              <a:t>Какие профессиями вы хотели бы овладеть? Почему?</a:t>
            </a:r>
          </a:p>
          <a:p>
            <a:r>
              <a:rPr lang="ru-RU" sz="4400" b="1" dirty="0">
                <a:latin typeface="Arial" pitchFamily="34" charset="0"/>
                <a:cs typeface="Arial" pitchFamily="34" charset="0"/>
              </a:rPr>
              <a:t>Что нужно сделать, чтобы овладеть профессией?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42679" y="1412776"/>
            <a:ext cx="9433049" cy="30959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Профессиональная деятельность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требует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специальных знаний, умений и навыков, а также необходимых профессиональных качеств личности и готовности к труду.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550" y="548680"/>
            <a:ext cx="11711830" cy="57606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 зависимости от содержания труда (предмета, цели, средств, способов и условий) различают разные виды профессиональной деятельности</a:t>
            </a:r>
            <a:r>
              <a:rPr lang="ru-RU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Профессия</a:t>
            </a:r>
            <a:r>
              <a:rPr lang="ru-RU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позволяет человеку получать необходимые блага за выполняемый полезный труд, который является результатом воплощения его физических и психических возможностей.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02719" y="188640"/>
            <a:ext cx="8255447" cy="6926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Алгоритм  профориентации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7322" y="1052736"/>
            <a:ext cx="12143091" cy="58052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2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Шаг 1. </a:t>
            </a:r>
            <a:r>
              <a:rPr lang="ru-RU" sz="27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Определи </a:t>
            </a:r>
            <a:r>
              <a:rPr lang="ru-RU" sz="2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те виды деятельности, которые лучше всего получаются и могут быть положены в основу профессиональной деятельности.</a:t>
            </a:r>
          </a:p>
          <a:p>
            <a:pPr algn="just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2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Шаг 2. Выбери </a:t>
            </a:r>
            <a:r>
              <a:rPr lang="ru-RU" sz="27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ряд </a:t>
            </a:r>
            <a:r>
              <a:rPr lang="ru-RU" sz="2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профессий, которые кажутся привлекательными, которые также востребованы на рынке труда.</a:t>
            </a:r>
          </a:p>
          <a:p>
            <a:pPr algn="just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2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Шаг 3. Соотнеси свои личностные качества и индивидуальные особенности с выбранными профессиями и решить, какая профессия является наиболее подходящей.</a:t>
            </a:r>
          </a:p>
          <a:p>
            <a:pPr algn="just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2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Шаг 4. </a:t>
            </a:r>
            <a:r>
              <a:rPr lang="ru-RU" sz="27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Определи </a:t>
            </a:r>
            <a:r>
              <a:rPr lang="ru-RU" sz="2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необходимые действия для развития личностных качеств и адаптации индивидуальных особенностей к выбранной профессии.</a:t>
            </a:r>
          </a:p>
          <a:p>
            <a:pPr algn="just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2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Шаг 5. Рассчитай сумму необходимых финансовых затрат на формирование и развитие профессиональных личностных качеств на ближайший период.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7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397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3914" y="476672"/>
            <a:ext cx="11944912" cy="16569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Ребята, скажите,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что такое личностные качества?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Приведите примеры.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047603" y="2652715"/>
            <a:ext cx="6095207" cy="14963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Каким образом формируются личностные качества?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>
            <a:hlinkClick r:id="rId2" action="ppaction://hlinksldjump"/>
          </p:cNvPr>
          <p:cNvSpPr txBox="1">
            <a:spLocks/>
          </p:cNvSpPr>
          <p:nvPr/>
        </p:nvSpPr>
        <p:spPr>
          <a:xfrm>
            <a:off x="190550" y="4293098"/>
            <a:ext cx="5471896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Личностные качества профессионала</a:t>
            </a:r>
          </a:p>
        </p:txBody>
      </p:sp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6671197" y="4301483"/>
            <a:ext cx="5417945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Процесс формирования личностных качеств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1054647" y="1556792"/>
            <a:ext cx="10153128" cy="259968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Задание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Группы соревнуются между собой в указании причин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возникновения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денег в кармане человека.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260649"/>
            <a:ext cx="12190413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Первая игра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на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тему «Откуда в кармане берутся деньги»? </a:t>
            </a:r>
          </a:p>
        </p:txBody>
      </p:sp>
      <p:sp>
        <p:nvSpPr>
          <p:cNvPr id="6149" name="Прямоугольник 4"/>
          <p:cNvSpPr>
            <a:spLocks noChangeArrowheads="1"/>
          </p:cNvSpPr>
          <p:nvPr/>
        </p:nvSpPr>
        <p:spPr bwMode="auto">
          <a:xfrm>
            <a:off x="1126655" y="4581128"/>
            <a:ext cx="10009112" cy="15121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Результаты </a:t>
            </a:r>
            <a:r>
              <a:rPr lang="ru-RU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записываются на доске. </a:t>
            </a:r>
          </a:p>
          <a:p>
            <a:pPr>
              <a:lnSpc>
                <a:spcPct val="150000"/>
              </a:lnSpc>
            </a:pPr>
            <a:r>
              <a:rPr lang="ru-RU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Побеждает команда, указавшая большее число причин.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1"/>
          <p:cNvSpPr>
            <a:spLocks noChangeArrowheads="1"/>
          </p:cNvSpPr>
          <p:nvPr/>
        </p:nvSpPr>
        <p:spPr bwMode="auto">
          <a:xfrm>
            <a:off x="910631" y="1196752"/>
            <a:ext cx="10513167" cy="252737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r>
              <a:rPr lang="ru-RU" sz="3200" b="1" dirty="0">
                <a:cs typeface="Arial" charset="0"/>
              </a:rPr>
              <a:t>Задание. </a:t>
            </a:r>
          </a:p>
          <a:p>
            <a:pPr algn="ctr">
              <a:lnSpc>
                <a:spcPct val="150000"/>
              </a:lnSpc>
            </a:pPr>
            <a:r>
              <a:rPr lang="ru-RU" sz="2800" dirty="0">
                <a:cs typeface="Arial" charset="0"/>
              </a:rPr>
              <a:t>Ведущим предлагаются характеристики профессий по принципу «самая-самая».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" y="3175"/>
            <a:ext cx="5951191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Вторая игра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«Самая-самая» </a:t>
            </a:r>
          </a:p>
        </p:txBody>
      </p:sp>
      <p:sp>
        <p:nvSpPr>
          <p:cNvPr id="7172" name="Прямоугольник 4"/>
          <p:cNvSpPr>
            <a:spLocks noChangeArrowheads="1"/>
          </p:cNvSpPr>
          <p:nvPr/>
        </p:nvSpPr>
        <p:spPr bwMode="auto">
          <a:xfrm>
            <a:off x="910629" y="3933056"/>
            <a:ext cx="10559703" cy="259672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50000"/>
              </a:lnSpc>
            </a:pPr>
            <a:r>
              <a:rPr lang="ru-RU" sz="2800" dirty="0">
                <a:cs typeface="Arial" charset="0"/>
              </a:rPr>
              <a:t>Участники должны по очереди называть те профессии, которые, по их мнению, в наибольшей степени подходят для данной характеристики.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712</Words>
  <Application>Microsoft Office PowerPoint</Application>
  <PresentationFormat>Произвольный</PresentationFormat>
  <Paragraphs>64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Тема Office</vt:lpstr>
      <vt:lpstr>1_Тема Office</vt:lpstr>
      <vt:lpstr>Урок 5.2. Профессиональная деятельность при ограниченных возможностях здоровья как основа финансового благополучия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WIR</dc:creator>
  <cp:lastModifiedBy>Marina Reginis</cp:lastModifiedBy>
  <cp:revision>117</cp:revision>
  <dcterms:created xsi:type="dcterms:W3CDTF">2014-06-10T17:22:48Z</dcterms:created>
  <dcterms:modified xsi:type="dcterms:W3CDTF">2016-08-25T15:07:03Z</dcterms:modified>
</cp:coreProperties>
</file>