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1" r:id="rId2"/>
    <p:sldMasterId id="2147483751" r:id="rId3"/>
    <p:sldMasterId id="2147483764" r:id="rId4"/>
    <p:sldMasterId id="2147483766" r:id="rId5"/>
    <p:sldMasterId id="2147483778" r:id="rId6"/>
  </p:sldMasterIdLst>
  <p:notesMasterIdLst>
    <p:notesMasterId r:id="rId32"/>
  </p:notesMasterIdLst>
  <p:sldIdLst>
    <p:sldId id="300" r:id="rId7"/>
    <p:sldId id="256" r:id="rId8"/>
    <p:sldId id="297" r:id="rId9"/>
    <p:sldId id="258" r:id="rId10"/>
    <p:sldId id="260" r:id="rId11"/>
    <p:sldId id="273" r:id="rId12"/>
    <p:sldId id="274" r:id="rId13"/>
    <p:sldId id="267" r:id="rId14"/>
    <p:sldId id="266" r:id="rId15"/>
    <p:sldId id="263" r:id="rId16"/>
    <p:sldId id="264" r:id="rId17"/>
    <p:sldId id="268" r:id="rId18"/>
    <p:sldId id="269" r:id="rId19"/>
    <p:sldId id="270" r:id="rId20"/>
    <p:sldId id="271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98" r:id="rId30"/>
    <p:sldId id="29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16A-4797-4A3E-92DD-B6ABEA5683D7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3D094-F36A-4295-A3B0-07B084CB7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3D094-F36A-4295-A3B0-07B084CB7D7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71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Товар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3D094-F36A-4295-A3B0-07B084CB7D7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1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стоимость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3D094-F36A-4295-A3B0-07B084CB7D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8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торговля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3D094-F36A-4295-A3B0-07B084CB7D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Оплата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3D094-F36A-4295-A3B0-07B084CB7D7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2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секрет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3D094-F36A-4295-A3B0-07B084CB7D7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7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140200"/>
            <a:ext cx="7315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905002"/>
            <a:ext cx="7315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03401"/>
            <a:ext cx="7772400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375400"/>
            <a:ext cx="1066800" cy="195072"/>
          </a:xfrm>
          <a:prstGeom prst="rect">
            <a:avLst/>
          </a:prstGeom>
        </p:spPr>
        <p:txBody>
          <a:bodyPr/>
          <a:lstStyle/>
          <a:p>
            <a:fld id="{3B9B9059-F1D6-41D0-95CF-D21CAA096B3A}" type="datetimeFigureOut">
              <a:rPr lang="ru-RU" noProof="0" smtClean="0"/>
              <a:pPr/>
              <a:t>25.08.2016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1" y="6375400"/>
            <a:ext cx="5562600" cy="195072"/>
          </a:xfrm>
          <a:prstGeom prst="rect">
            <a:avLst/>
          </a:prstGeom>
        </p:spPr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33360" y="6375400"/>
            <a:ext cx="624840" cy="195072"/>
          </a:xfrm>
          <a:prstGeom prst="rect">
            <a:avLst/>
          </a:prstGeom>
        </p:spPr>
        <p:txBody>
          <a:bodyPr/>
          <a:lstStyle/>
          <a:p>
            <a:fld id="{E5FD5434-F838-4DD4-A17B-1CB1A1850DF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1C15-BE97-42BD-B6D2-DA42AFE3EAB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9748-FE69-46C9-86C4-98C392AF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1C15-BE97-42BD-B6D2-DA42AFE3EAB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9748-FE69-46C9-86C4-98C392AF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1C15-BE97-42BD-B6D2-DA42AFE3EAB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9748-FE69-46C9-86C4-98C392AF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1C15-BE97-42BD-B6D2-DA42AFE3EAB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9748-FE69-46C9-86C4-98C392AF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1C15-BE97-42BD-B6D2-DA42AFE3EAB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9748-FE69-46C9-86C4-98C392AF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1C15-BE97-42BD-B6D2-DA42AFE3EAB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9748-FE69-46C9-86C4-98C392AF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1C15-BE97-42BD-B6D2-DA42AFE3EAB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9748-FE69-46C9-86C4-98C392AF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1C15-BE97-42BD-B6D2-DA42AFE3EAB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9748-FE69-46C9-86C4-98C392AF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1C15-BE97-42BD-B6D2-DA42AFE3EAB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9748-FE69-46C9-86C4-98C392AF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1C15-BE97-42BD-B6D2-DA42AFE3EAB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9748-FE69-46C9-86C4-98C392AF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1C15-BE97-42BD-B6D2-DA42AFE3EAB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9748-FE69-46C9-86C4-98C392AF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1896" y="4074225"/>
            <a:ext cx="6371650" cy="933503"/>
          </a:xfrm>
        </p:spPr>
        <p:txBody>
          <a:bodyPr anchor="t">
            <a:normAutofit/>
          </a:bodyPr>
          <a:lstStyle>
            <a:lvl1pPr algn="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НАЗВАНИЕ ДОКУМЕНТА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7332" y="5056495"/>
            <a:ext cx="5276210" cy="399229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Спикеры:</a:t>
            </a:r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3197332" y="6314562"/>
            <a:ext cx="5276210" cy="3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1200" b="1" dirty="0" smtClean="0">
                <a:solidFill>
                  <a:srgbClr val="AFD393"/>
                </a:solidFill>
              </a:rPr>
              <a:t>2016</a:t>
            </a:r>
            <a:endParaRPr lang="en-US" sz="1200" b="1" dirty="0">
              <a:solidFill>
                <a:srgbClr val="AFD3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6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60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17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4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97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41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49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92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428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09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9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9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6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6" r:id="rId2"/>
    <p:sldLayoutId id="2147483737" r:id="rId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E1C15-BE97-42BD-B6D2-DA42AFE3EAB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F9748-FE69-46C9-86C4-98C392AF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D863246-BE53-6D41-A973-1573F708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4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F74E09-4BD5-B34A-9E30-C35F1966A7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8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slide" Target="slide24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slide" Target="slide24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slide" Target="slide24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slide" Target="slide24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slide" Target="slide24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slide" Target="slide24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slide" Target="slide24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slide" Target="slide24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slide" Target="slide24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slide" Target="slide24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slide" Target="slide24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jpeg"/><Relationship Id="rId11" Type="http://schemas.openxmlformats.org/officeDocument/2006/relationships/audio" Target="../media/audio20.wav"/><Relationship Id="rId5" Type="http://schemas.openxmlformats.org/officeDocument/2006/relationships/audio" Target="../media/audio1.wav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audio" Target="../media/audio3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19.xml"/><Relationship Id="rId18" Type="http://schemas.openxmlformats.org/officeDocument/2006/relationships/slide" Target="slide11.xml"/><Relationship Id="rId3" Type="http://schemas.openxmlformats.org/officeDocument/2006/relationships/slide" Target="slide5.xml"/><Relationship Id="rId21" Type="http://schemas.openxmlformats.org/officeDocument/2006/relationships/slide" Target="slide8.xml"/><Relationship Id="rId7" Type="http://schemas.openxmlformats.org/officeDocument/2006/relationships/slide" Target="slide21.xml"/><Relationship Id="rId12" Type="http://schemas.openxmlformats.org/officeDocument/2006/relationships/slide" Target="slide18.xml"/><Relationship Id="rId17" Type="http://schemas.openxmlformats.org/officeDocument/2006/relationships/slide" Target="slide15.xml"/><Relationship Id="rId2" Type="http://schemas.openxmlformats.org/officeDocument/2006/relationships/slide" Target="slide4.xml"/><Relationship Id="rId16" Type="http://schemas.openxmlformats.org/officeDocument/2006/relationships/slide" Target="slide14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20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5" Type="http://schemas.openxmlformats.org/officeDocument/2006/relationships/slide" Target="slide13.xml"/><Relationship Id="rId10" Type="http://schemas.openxmlformats.org/officeDocument/2006/relationships/slide" Target="slide16.xml"/><Relationship Id="rId19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23.xml"/><Relationship Id="rId14" Type="http://schemas.openxmlformats.org/officeDocument/2006/relationships/slide" Target="slide12.xml"/><Relationship Id="rId22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slide" Target="slide24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slide" Target="slide24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slide" Target="slide24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79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785786" y="285728"/>
            <a:ext cx="7715304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Целесообразно ли покупать сопутствующие товары, если похожие уже у вас есть?</a:t>
            </a:r>
          </a:p>
        </p:txBody>
      </p:sp>
      <p:sp>
        <p:nvSpPr>
          <p:cNvPr id="12" name="Пятно 1 11"/>
          <p:cNvSpPr/>
          <p:nvPr/>
        </p:nvSpPr>
        <p:spPr bwMode="auto">
          <a:xfrm>
            <a:off x="4000496" y="2857496"/>
            <a:ext cx="3714776" cy="214314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нет</a:t>
            </a: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785786" y="285728"/>
            <a:ext cx="7715304" cy="22145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закон помогает разрешить споры между покупателем и продавцом?</a:t>
            </a:r>
          </a:p>
        </p:txBody>
      </p:sp>
      <p:sp>
        <p:nvSpPr>
          <p:cNvPr id="12" name="Пятно 1 11"/>
          <p:cNvSpPr/>
          <p:nvPr/>
        </p:nvSpPr>
        <p:spPr bwMode="auto">
          <a:xfrm>
            <a:off x="4655103" y="2883810"/>
            <a:ext cx="3785644" cy="2849446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защите прав потребителей</a:t>
            </a: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3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785786" y="285728"/>
            <a:ext cx="7715304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каком магазине целесообразно приобрести </a:t>
            </a:r>
          </a:p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мешка муки?</a:t>
            </a:r>
          </a:p>
        </p:txBody>
      </p:sp>
      <p:sp>
        <p:nvSpPr>
          <p:cNvPr id="12" name="Пятно 1 11"/>
          <p:cNvSpPr/>
          <p:nvPr/>
        </p:nvSpPr>
        <p:spPr bwMode="auto">
          <a:xfrm>
            <a:off x="4429124" y="3071810"/>
            <a:ext cx="3786214" cy="2214578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оптовом</a:t>
            </a: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8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785786" y="285728"/>
            <a:ext cx="7715304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каком магазине целесообразно приобрести </a:t>
            </a:r>
          </a:p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кг яблок?</a:t>
            </a:r>
          </a:p>
        </p:txBody>
      </p:sp>
      <p:sp>
        <p:nvSpPr>
          <p:cNvPr id="12" name="Пятно 1 11"/>
          <p:cNvSpPr/>
          <p:nvPr/>
        </p:nvSpPr>
        <p:spPr bwMode="auto">
          <a:xfrm>
            <a:off x="4572000" y="2928934"/>
            <a:ext cx="3071834" cy="214314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розничном</a:t>
            </a: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428596" y="285728"/>
            <a:ext cx="8215370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Если товар произвели в Польше и продают его в России, то каким будет являться этот </a:t>
            </a: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товар для России?</a:t>
            </a:r>
          </a:p>
        </p:txBody>
      </p:sp>
      <p:sp>
        <p:nvSpPr>
          <p:cNvPr id="12" name="Пятно 1 11"/>
          <p:cNvSpPr/>
          <p:nvPr/>
        </p:nvSpPr>
        <p:spPr bwMode="auto">
          <a:xfrm>
            <a:off x="4427984" y="2995334"/>
            <a:ext cx="3323007" cy="214314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Импортным</a:t>
            </a: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395536" y="285728"/>
            <a:ext cx="8424936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Если покупатель в России, а продавец с товаром находится в Италии, то товар перейдет из Италии через границу в Россию и для России это будет ввоз товара - импорт, а как данный вид торговли будет называться для Италии? </a:t>
            </a:r>
            <a:endParaRPr lang="ru-RU" sz="2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но 1 11"/>
          <p:cNvSpPr/>
          <p:nvPr/>
        </p:nvSpPr>
        <p:spPr bwMode="auto">
          <a:xfrm>
            <a:off x="4643438" y="3071810"/>
            <a:ext cx="3214710" cy="214314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экспорт</a:t>
            </a: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3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285720" y="285728"/>
            <a:ext cx="8572560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just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Этот вид расчетов осуществляется без использования бумажных денег. Они перечисляются с одного счета на другой через банковские системы. О каком виде расчетов идет речь?</a:t>
            </a:r>
          </a:p>
        </p:txBody>
      </p:sp>
      <p:sp>
        <p:nvSpPr>
          <p:cNvPr id="12" name="Пятно 1 11"/>
          <p:cNvSpPr/>
          <p:nvPr/>
        </p:nvSpPr>
        <p:spPr bwMode="auto">
          <a:xfrm>
            <a:off x="4357686" y="2928934"/>
            <a:ext cx="3714776" cy="214314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Безналичные расчеты</a:t>
            </a: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8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357158" y="285728"/>
            <a:ext cx="8429684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какому виду платежей относятся штрафы, налоги, пени?</a:t>
            </a:r>
          </a:p>
        </p:txBody>
      </p:sp>
      <p:sp>
        <p:nvSpPr>
          <p:cNvPr id="12" name="Пятно 1 11"/>
          <p:cNvSpPr/>
          <p:nvPr/>
        </p:nvSpPr>
        <p:spPr bwMode="auto">
          <a:xfrm>
            <a:off x="4357686" y="2928934"/>
            <a:ext cx="3857652" cy="214314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Обязательные платежи</a:t>
            </a: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928934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785786" y="285728"/>
            <a:ext cx="7715304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Какие платежи осуществляются частями?</a:t>
            </a:r>
          </a:p>
        </p:txBody>
      </p:sp>
      <p:sp>
        <p:nvSpPr>
          <p:cNvPr id="12" name="Пятно 1 11"/>
          <p:cNvSpPr/>
          <p:nvPr/>
        </p:nvSpPr>
        <p:spPr bwMode="auto">
          <a:xfrm>
            <a:off x="4643438" y="2857496"/>
            <a:ext cx="3071834" cy="214314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Платежи в рассрочку </a:t>
            </a: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285720" y="285728"/>
            <a:ext cx="8572560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Такие расчеты носят добровольный характер. Примерами служат взносы страховым компаниям, профсоюзам и так далее.  О каком виде расчетов идет речь?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но 1 11"/>
          <p:cNvSpPr/>
          <p:nvPr/>
        </p:nvSpPr>
        <p:spPr bwMode="auto">
          <a:xfrm>
            <a:off x="3857620" y="2857496"/>
            <a:ext cx="4500594" cy="214314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Необязательные расчеты</a:t>
            </a: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51520" y="0"/>
            <a:ext cx="8568952" cy="3212976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eflate">
              <a:avLst>
                <a:gd name="adj" fmla="val 11082"/>
              </a:avLst>
            </a:prstTxWarp>
          </a:bodyPr>
          <a:lstStyle/>
          <a:p>
            <a:pPr algn="ctr"/>
            <a:r>
              <a:rPr lang="ru-RU" sz="9600" b="1" kern="10" dirty="0" smtClean="0">
                <a:ln w="19050">
                  <a:solidFill>
                    <a:sysClr val="windowText" lastClr="000000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Товар и </a:t>
            </a:r>
          </a:p>
          <a:p>
            <a:pPr algn="ctr"/>
            <a:r>
              <a:rPr lang="ru-RU" sz="9600" b="1" kern="10" dirty="0" smtClean="0">
                <a:ln w="19050">
                  <a:solidFill>
                    <a:sysClr val="windowText" lastClr="000000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рыночный обмен</a:t>
            </a:r>
            <a:endParaRPr lang="ru-RU" sz="9600" b="1" kern="10" dirty="0">
              <a:ln w="19050">
                <a:solidFill>
                  <a:sysClr val="windowText" lastClr="000000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7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2930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Итоговая игра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005064"/>
            <a:ext cx="655272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spc="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Итоговая игра</a:t>
            </a:r>
            <a:endParaRPr lang="ru-RU" sz="4000" spc="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508625" y="3933825"/>
            <a:ext cx="3384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          </a:t>
            </a:r>
            <a:endParaRPr lang="ru-RU" sz="3600" b="1" dirty="0">
              <a:solidFill>
                <a:srgbClr val="FF9933"/>
              </a:solidFill>
            </a:endParaRPr>
          </a:p>
        </p:txBody>
      </p:sp>
      <p:sp>
        <p:nvSpPr>
          <p:cNvPr id="8" name="AutoShape 43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214282" y="285728"/>
            <a:ext cx="8715436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необходимо сохранять после совершения покупки товара?</a:t>
            </a:r>
          </a:p>
        </p:txBody>
      </p:sp>
      <p:sp>
        <p:nvSpPr>
          <p:cNvPr id="12" name="Пятно 1 11"/>
          <p:cNvSpPr/>
          <p:nvPr/>
        </p:nvSpPr>
        <p:spPr bwMode="auto">
          <a:xfrm>
            <a:off x="4416516" y="3040850"/>
            <a:ext cx="3640488" cy="178595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чек</a:t>
            </a: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8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508625" y="3933825"/>
            <a:ext cx="3384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          </a:t>
            </a:r>
            <a:endParaRPr lang="ru-RU" sz="3600" b="1" dirty="0">
              <a:solidFill>
                <a:srgbClr val="FF9933"/>
              </a:solidFill>
            </a:endParaRPr>
          </a:p>
        </p:txBody>
      </p:sp>
      <p:sp>
        <p:nvSpPr>
          <p:cNvPr id="8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11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928934"/>
            <a:ext cx="1714512" cy="1643074"/>
          </a:xfrm>
          <a:prstGeom prst="rect">
            <a:avLst/>
          </a:prstGeom>
          <a:noFill/>
        </p:spPr>
      </p:pic>
      <p:pic>
        <p:nvPicPr>
          <p:cNvPr id="12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 bwMode="auto">
          <a:xfrm>
            <a:off x="395536" y="285728"/>
            <a:ext cx="8105554" cy="2286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Целесообразно ли хранить данные о своей банковской карте и электронном кошельке у себя в блокноте?</a:t>
            </a:r>
          </a:p>
          <a:p>
            <a:pPr algn="ctr" defTabSz="914099"/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Пятно 1 13"/>
          <p:cNvSpPr/>
          <p:nvPr/>
        </p:nvSpPr>
        <p:spPr bwMode="auto">
          <a:xfrm>
            <a:off x="4500562" y="3357562"/>
            <a:ext cx="4143404" cy="214314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Нет, так как его могут украсть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508625" y="3933825"/>
            <a:ext cx="3384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          </a:t>
            </a:r>
            <a:endParaRPr lang="ru-RU" sz="3600" b="1" dirty="0">
              <a:solidFill>
                <a:srgbClr val="FF9933"/>
              </a:solidFill>
            </a:endParaRPr>
          </a:p>
        </p:txBody>
      </p:sp>
      <p:sp>
        <p:nvSpPr>
          <p:cNvPr id="8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10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1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 bwMode="auto">
          <a:xfrm>
            <a:off x="785786" y="285728"/>
            <a:ext cx="7715304" cy="22145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Нужно ли расписываться на обратной стороне банковской карты?</a:t>
            </a:r>
          </a:p>
        </p:txBody>
      </p:sp>
      <p:sp>
        <p:nvSpPr>
          <p:cNvPr id="13" name="Пятно 1 12"/>
          <p:cNvSpPr/>
          <p:nvPr/>
        </p:nvSpPr>
        <p:spPr bwMode="auto">
          <a:xfrm>
            <a:off x="4572000" y="2928934"/>
            <a:ext cx="3071834" cy="2428892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14" name="Прямоугольник 13">
            <a:hlinkClick r:id="rId6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5" name="Прямоугольник 14">
            <a:hlinkClick r:id="rId7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508625" y="4292600"/>
            <a:ext cx="3384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          </a:t>
            </a:r>
            <a:endParaRPr lang="ru-RU" sz="3600" b="1" dirty="0">
              <a:solidFill>
                <a:srgbClr val="FF9933"/>
              </a:solidFill>
            </a:endParaRPr>
          </a:p>
        </p:txBody>
      </p:sp>
      <p:sp>
        <p:nvSpPr>
          <p:cNvPr id="8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10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1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 bwMode="auto">
          <a:xfrm>
            <a:off x="785786" y="285728"/>
            <a:ext cx="7715304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Возможен ли возврат товара без чека?</a:t>
            </a:r>
          </a:p>
        </p:txBody>
      </p:sp>
      <p:sp>
        <p:nvSpPr>
          <p:cNvPr id="13" name="Пятно 1 12"/>
          <p:cNvSpPr/>
          <p:nvPr/>
        </p:nvSpPr>
        <p:spPr bwMode="auto">
          <a:xfrm>
            <a:off x="4511657" y="2891061"/>
            <a:ext cx="3071834" cy="214314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нет</a:t>
            </a:r>
          </a:p>
        </p:txBody>
      </p:sp>
      <p:sp>
        <p:nvSpPr>
          <p:cNvPr id="14" name="Прямоугольник 13">
            <a:hlinkClick r:id="rId6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5" name="Прямоугольник 14">
            <a:hlinkClick r:id="rId7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971600" y="332656"/>
            <a:ext cx="71438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ВЕРНЫЙ</a:t>
            </a:r>
          </a:p>
        </p:txBody>
      </p:sp>
      <p:pic>
        <p:nvPicPr>
          <p:cNvPr id="7" name="Picture 4" descr="C:\Users\Администратор\Pictures\Новая папка\strelochk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43620"/>
            <a:ext cx="1205521" cy="714380"/>
          </a:xfrm>
          <a:prstGeom prst="rect">
            <a:avLst/>
          </a:prstGeom>
          <a:noFill/>
        </p:spPr>
      </p:pic>
      <p:sp>
        <p:nvSpPr>
          <p:cNvPr id="9" name="AutoShape 43">
            <a:hlinkClick r:id="" action="ppaction://noaction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1026" name="Picture 2" descr="C:\Users\Администратор\Pictures\деньги\Рисунок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348880"/>
            <a:ext cx="2873899" cy="187220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Pictures\деньги\Рисунок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348880"/>
            <a:ext cx="2520737" cy="165618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Pictures\деньги\Рисунок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4725144"/>
            <a:ext cx="2736304" cy="1658177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Pictures\деньги\Рисунок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4293096"/>
            <a:ext cx="2916371" cy="1581895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Pictures\деньги\Рисунок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1484784"/>
            <a:ext cx="2880320" cy="16561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oin.wav"/>
          </p:stSnd>
        </p:sndAc>
      </p:transition>
    </mc:Choice>
    <mc:Fallback xmlns="">
      <p:transition>
        <p:sndAc>
          <p:stSnd>
            <p:snd r:embed="rId11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000100" y="571480"/>
            <a:ext cx="7143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  <p:pic>
        <p:nvPicPr>
          <p:cNvPr id="3074" name="Picture 2" descr="C:\Users\Администратор\Pictures\Грант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88840"/>
            <a:ext cx="3571900" cy="4286279"/>
          </a:xfrm>
          <a:prstGeom prst="rect">
            <a:avLst/>
          </a:prstGeom>
          <a:noFill/>
        </p:spPr>
      </p:pic>
      <p:pic>
        <p:nvPicPr>
          <p:cNvPr id="8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43620"/>
            <a:ext cx="1205521" cy="714380"/>
          </a:xfrm>
          <a:prstGeom prst="rect">
            <a:avLst/>
          </a:prstGeom>
          <a:noFill/>
        </p:spPr>
      </p:pic>
      <p:sp>
        <p:nvSpPr>
          <p:cNvPr id="9" name="AutoShape 43">
            <a:hlinkClick r:id="" action="ppaction://noaction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explode.wav"/>
          </p:stSnd>
        </p:sndAc>
      </p:transition>
    </mc:Choice>
    <mc:Fallback xmlns="">
      <p:transition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643174" y="285728"/>
            <a:ext cx="1357322" cy="865187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214282" y="428604"/>
            <a:ext cx="2160587" cy="8636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Товар и </a:t>
            </a:r>
          </a:p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полезность</a:t>
            </a:r>
            <a:endParaRPr lang="ru-RU" sz="2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214282" y="1500174"/>
            <a:ext cx="2178034" cy="8636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Стоимость</a:t>
            </a:r>
            <a:endParaRPr lang="ru-RU" sz="2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214282" y="2764946"/>
            <a:ext cx="2160587" cy="8636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Торговля</a:t>
            </a:r>
            <a:endParaRPr lang="ru-RU" sz="2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231728" y="4013080"/>
            <a:ext cx="2160587" cy="8636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Оплата</a:t>
            </a:r>
            <a:endParaRPr lang="ru-RU" sz="2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231729" y="5261214"/>
            <a:ext cx="2160587" cy="8636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Секрет</a:t>
            </a:r>
            <a:endParaRPr lang="ru-RU" sz="2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56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14810" y="285728"/>
            <a:ext cx="1223963" cy="865187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86446" y="285728"/>
            <a:ext cx="1223963" cy="865187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58082" y="285728"/>
            <a:ext cx="1223963" cy="865187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70" name="AutoShape 2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624045" y="5190850"/>
            <a:ext cx="1223962" cy="865188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71" name="AutoShape 2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112964" y="5136259"/>
            <a:ext cx="1223963" cy="865188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72" name="AutoShape 2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715007" y="5076040"/>
            <a:ext cx="1223963" cy="865188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73" name="AutoShape 2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178883" y="5060363"/>
            <a:ext cx="1357322" cy="865188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75" name="AutoShape 3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714612" y="3845578"/>
            <a:ext cx="1223962" cy="865188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76" name="AutoShape 3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60871" y="3844940"/>
            <a:ext cx="1223963" cy="865188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77" name="AutoShape 3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15007" y="3844940"/>
            <a:ext cx="1223963" cy="865188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78" name="AutoShape 3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177185" y="3844940"/>
            <a:ext cx="1285884" cy="865188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80" name="AutoShape 3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714612" y="2611022"/>
            <a:ext cx="1223962" cy="865188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81" name="AutoShape 3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214809" y="2611022"/>
            <a:ext cx="1223963" cy="865188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82" name="AutoShape 38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756777" y="2611022"/>
            <a:ext cx="1223963" cy="865188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83" name="AutoShape 3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298745" y="2629517"/>
            <a:ext cx="1223963" cy="865188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86" name="AutoShape 4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58082" y="1357298"/>
            <a:ext cx="1223963" cy="865187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87" name="AutoShape 4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786446" y="1357298"/>
            <a:ext cx="1223963" cy="865187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ysClr val="windowText" lastClr="000000"/>
                </a:solidFill>
              </a:rPr>
              <a:t>9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57388" name="AutoShape 4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214810" y="1357298"/>
            <a:ext cx="1223963" cy="865187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89" name="AutoShape 4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714612" y="1357298"/>
            <a:ext cx="1223962" cy="865187"/>
          </a:xfrm>
          <a:prstGeom prst="ellipseRibbon2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AutoShape 43">
            <a:hlinkClick r:id="" action="ppaction://noaction">
              <a:snd r:embed="rId2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7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7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7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7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7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7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7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7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7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7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7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7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9"/>
                  </p:tgtEl>
                </p:cond>
              </p:nextCondLst>
            </p:seq>
          </p:childTnLst>
        </p:cTn>
      </p:par>
    </p:tnLst>
    <p:bldLst>
      <p:bldP spid="57346" grpId="0" animBg="1"/>
      <p:bldP spid="57356" grpId="0" animBg="1"/>
      <p:bldP spid="57357" grpId="0" animBg="1"/>
      <p:bldP spid="57358" grpId="0" animBg="1"/>
      <p:bldP spid="57370" grpId="0" animBg="1"/>
      <p:bldP spid="57371" grpId="0" animBg="1"/>
      <p:bldP spid="57372" grpId="0" animBg="1"/>
      <p:bldP spid="57375" grpId="0" animBg="1"/>
      <p:bldP spid="57376" grpId="0" animBg="1"/>
      <p:bldP spid="57377" grpId="0" animBg="1"/>
      <p:bldP spid="57378" grpId="0" animBg="1"/>
      <p:bldP spid="57380" grpId="0" animBg="1"/>
      <p:bldP spid="57381" grpId="0" animBg="1"/>
      <p:bldP spid="57382" grpId="0" animBg="1"/>
      <p:bldP spid="57383" grpId="0" animBg="1"/>
      <p:bldP spid="57386" grpId="0" animBg="1"/>
      <p:bldP spid="57387" grpId="0" animBg="1"/>
      <p:bldP spid="57388" grpId="0" animBg="1"/>
      <p:bldP spid="573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 dirty="0"/>
          </a:p>
        </p:txBody>
      </p:sp>
      <p:pic>
        <p:nvPicPr>
          <p:cNvPr id="2050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785786" y="285728"/>
            <a:ext cx="7715304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Перечисли товары первой необходимости…</a:t>
            </a:r>
          </a:p>
        </p:txBody>
      </p:sp>
      <p:sp>
        <p:nvSpPr>
          <p:cNvPr id="10" name="Пятно 1 9"/>
          <p:cNvSpPr/>
          <p:nvPr/>
        </p:nvSpPr>
        <p:spPr bwMode="auto">
          <a:xfrm>
            <a:off x="4716016" y="2996952"/>
            <a:ext cx="3600400" cy="2448272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Хлеб, вода, мясо и т. д.</a:t>
            </a: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3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 dirty="0"/>
          </a:p>
        </p:txBody>
      </p:sp>
      <p:pic>
        <p:nvPicPr>
          <p:cNvPr id="7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8" name="Picture 4" descr="C:\Users\Администратор\Pictures\Новая папка\strelochk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 bwMode="auto">
          <a:xfrm>
            <a:off x="395536" y="285728"/>
            <a:ext cx="8424936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Закончи предложение: Чем выше качество товара, </a:t>
            </a:r>
          </a:p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 его цена …..</a:t>
            </a:r>
          </a:p>
        </p:txBody>
      </p:sp>
      <p:sp>
        <p:nvSpPr>
          <p:cNvPr id="11" name="Пятно 1 10"/>
          <p:cNvSpPr/>
          <p:nvPr/>
        </p:nvSpPr>
        <p:spPr bwMode="auto">
          <a:xfrm>
            <a:off x="4071934" y="2928934"/>
            <a:ext cx="3571900" cy="2571768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spc="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выше</a:t>
            </a:r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3" name="Прямоугольник 12">
            <a:hlinkClick r:id="rId8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 dirty="0"/>
          </a:p>
        </p:txBody>
      </p:sp>
      <p:pic>
        <p:nvPicPr>
          <p:cNvPr id="9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323528" y="357166"/>
            <a:ext cx="8496944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just" defTabSz="914099"/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just" defTabSz="914099"/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just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Верно ли утверждение: </a:t>
            </a:r>
            <a:r>
              <a:rPr lang="ru-RU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Товар может </a:t>
            </a: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представлять </a:t>
            </a:r>
            <a:r>
              <a:rPr lang="ru-RU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продукт (хлеб, книга, часы), так и услугу (ремонт часов, стрижка у парикмахера, получение образования</a:t>
            </a: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)?</a:t>
            </a:r>
          </a:p>
          <a:p>
            <a:pPr algn="ctr" defTabSz="914099">
              <a:buFontTx/>
              <a:buChar char="-"/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 defTabSz="914099">
              <a:buFontTx/>
              <a:buChar char="-"/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Пятно 1 11"/>
          <p:cNvSpPr/>
          <p:nvPr/>
        </p:nvSpPr>
        <p:spPr bwMode="auto">
          <a:xfrm>
            <a:off x="4643438" y="3214686"/>
            <a:ext cx="3643338" cy="2357454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Верно</a:t>
            </a: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3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7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539552" y="285728"/>
            <a:ext cx="8136904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Перечисли, какой ассортимент может находиться </a:t>
            </a:r>
          </a:p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молочном отделе?</a:t>
            </a:r>
          </a:p>
        </p:txBody>
      </p:sp>
      <p:sp>
        <p:nvSpPr>
          <p:cNvPr id="12" name="Пятно 1 11"/>
          <p:cNvSpPr/>
          <p:nvPr/>
        </p:nvSpPr>
        <p:spPr bwMode="auto">
          <a:xfrm>
            <a:off x="3857620" y="2928934"/>
            <a:ext cx="4572032" cy="214314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Молоко, сыр, творог и т. д.</a:t>
            </a: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8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3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785786" y="285728"/>
            <a:ext cx="7715304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продукт обладает наибольшей полезностью: мороженое или колбаса?</a:t>
            </a:r>
          </a:p>
        </p:txBody>
      </p:sp>
      <p:sp>
        <p:nvSpPr>
          <p:cNvPr id="12" name="Пятно 1 11"/>
          <p:cNvSpPr/>
          <p:nvPr/>
        </p:nvSpPr>
        <p:spPr bwMode="auto">
          <a:xfrm>
            <a:off x="4572000" y="2928934"/>
            <a:ext cx="3429024" cy="214314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Колбаса</a:t>
            </a: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8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3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2" descr="C:\Users\Администратор\Pictures\Новая папка\3871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Pictures\Новая папка\strelochk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1084969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214282" y="285728"/>
            <a:ext cx="8715436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наиболее целесообразно: потратить деньги сейчас на лимонад или отложить их для покупки кроссовок через три месяца?</a:t>
            </a:r>
          </a:p>
        </p:txBody>
      </p:sp>
      <p:sp>
        <p:nvSpPr>
          <p:cNvPr id="12" name="Пятно 1 11"/>
          <p:cNvSpPr/>
          <p:nvPr/>
        </p:nvSpPr>
        <p:spPr bwMode="auto">
          <a:xfrm>
            <a:off x="4211960" y="2492896"/>
            <a:ext cx="4176464" cy="3664452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Отложить деньги на покупку кроссовок</a:t>
            </a: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 bwMode="auto">
          <a:xfrm>
            <a:off x="857224" y="3000372"/>
            <a:ext cx="22717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Верный ответ</a:t>
            </a: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 bwMode="auto">
          <a:xfrm>
            <a:off x="714348" y="4214818"/>
            <a:ext cx="25574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TS010286723</Template>
  <TotalTime>1965</TotalTime>
  <Words>488</Words>
  <Application>Microsoft Office PowerPoint</Application>
  <PresentationFormat>Экран (4:3)</PresentationFormat>
  <Paragraphs>134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Gray Segoe 4-3 template-template_April-17-2007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Marina Reginis</cp:lastModifiedBy>
  <cp:revision>173</cp:revision>
  <dcterms:created xsi:type="dcterms:W3CDTF">2009-10-22T11:05:39Z</dcterms:created>
  <dcterms:modified xsi:type="dcterms:W3CDTF">2016-08-25T15:10:48Z</dcterms:modified>
</cp:coreProperties>
</file>