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81" r:id="rId3"/>
    <p:sldId id="256" r:id="rId4"/>
    <p:sldId id="262" r:id="rId5"/>
    <p:sldId id="280" r:id="rId6"/>
    <p:sldId id="257" r:id="rId7"/>
    <p:sldId id="271" r:id="rId8"/>
    <p:sldId id="258" r:id="rId9"/>
    <p:sldId id="278" r:id="rId10"/>
    <p:sldId id="279" r:id="rId11"/>
    <p:sldId id="274" r:id="rId12"/>
    <p:sldId id="275" r:id="rId13"/>
    <p:sldId id="273" r:id="rId14"/>
    <p:sldId id="259" r:id="rId15"/>
    <p:sldId id="260" r:id="rId16"/>
    <p:sldId id="261" r:id="rId17"/>
    <p:sldId id="263" r:id="rId18"/>
    <p:sldId id="264" r:id="rId19"/>
    <p:sldId id="266" r:id="rId20"/>
    <p:sldId id="267" r:id="rId21"/>
    <p:sldId id="277" r:id="rId22"/>
    <p:sldId id="276" r:id="rId23"/>
  </p:sldIdLst>
  <p:sldSz cx="12190413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51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22EF581-6118-4F0B-B795-EDDCAAB034D0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610611D-1189-43E3-8C3B-75A8E3FC3E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5764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281" y="2130428"/>
            <a:ext cx="10361851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F77A3-CDE6-481F-AB31-BDBFA0B497D8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2F3C1-FC66-4921-9701-7CFE105E8D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CC2F7-A9B5-4C02-A6DA-DF8C3EB95D98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57E8D-23D9-499E-84F7-A8AA09238A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960" y="4406903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960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8429D-3003-4C96-870B-0ED7FAAF04EE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B2C78-43C3-4C5D-B4B2-5D93B24B70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522" y="1600203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6793" y="1600203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440DD-9737-4A54-9724-970B83FBAFAE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8E193-B282-4C78-984F-917673C0FD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3C46B-56A2-4FFB-89DE-04147E26E3E5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579D0-C26D-4017-8B19-7BC32BCBC2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F8694-888B-46AC-9CA3-8CF43011715E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6FA90-F637-496C-9282-C666AFD42E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8EAF3-4038-432B-9DF6-8FE21DEF1B8D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B0ADC-7833-4DB9-9FF6-353F88CD12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113" y="273052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521" y="1435102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83FA1-88AA-4DCF-B3BD-9E75CBB13A22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4F746-42C5-442A-A486-76DBC07CF0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6BE62-6F79-4975-963A-E5EF5A793532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8206E-95EA-443D-B14A-797AE8A460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55EAF-5B56-49C3-B364-750C696A5FDD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F54B7-0B22-44AC-8696-A3CB7ED5DE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522" y="274639"/>
            <a:ext cx="8025355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D576D-C076-4230-89FA-9D951D8FB948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097D7-2281-4C14-9493-78ABE1B756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413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02158" y="4074219"/>
            <a:ext cx="849442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62554" y="5056488"/>
            <a:ext cx="7034031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62554" y="6314555"/>
            <a:ext cx="7034031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1462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728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2" y="1709740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2" y="4589465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740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1" y="1825625"/>
            <a:ext cx="518092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6" y="1825625"/>
            <a:ext cx="518092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2242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6"/>
            <a:ext cx="105142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5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397" y="1681163"/>
            <a:ext cx="518251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397" y="2505075"/>
            <a:ext cx="5182513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161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3439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2488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3" y="987426"/>
            <a:ext cx="617139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276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2513" y="987426"/>
            <a:ext cx="6171397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7243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4578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5" y="365125"/>
            <a:ext cx="262855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2" y="365125"/>
            <a:ext cx="7733293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563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521" y="274638"/>
            <a:ext cx="1097137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521" y="1600203"/>
            <a:ext cx="1097137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520" y="6356353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64DB154-3A02-42F0-849D-E567EFAE082C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058" y="6356353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6463" y="6356353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3508F5B-061B-4A83-AFE0-ED8545487A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1" y="365126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1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255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cs typeface="Arial" charset="0"/>
              </a:rPr>
              <a:t>Тема урока 5.1. Как научиться зарабатывать при ограниченных возможностях здоровья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853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2"/>
          <p:cNvSpPr txBox="1">
            <a:spLocks/>
          </p:cNvSpPr>
          <p:nvPr/>
        </p:nvSpPr>
        <p:spPr>
          <a:xfrm>
            <a:off x="432831" y="3314158"/>
            <a:ext cx="11508376" cy="1194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r>
              <a:rPr lang="ru-RU" sz="3200" b="1" dirty="0" smtClean="0">
                <a:cs typeface="Arial" charset="0"/>
              </a:rPr>
              <a:t>Тема урока 5.1. Как научиться зарабатывать при ограниченных возможностях здоровья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Лента лицом вверх 8"/>
          <p:cNvSpPr/>
          <p:nvPr/>
        </p:nvSpPr>
        <p:spPr>
          <a:xfrm>
            <a:off x="272956" y="440194"/>
            <a:ext cx="4708478" cy="1402254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Лента лицом вверх 11"/>
          <p:cNvSpPr/>
          <p:nvPr/>
        </p:nvSpPr>
        <p:spPr>
          <a:xfrm>
            <a:off x="6130904" y="491319"/>
            <a:ext cx="5595582" cy="131018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Потребность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93925" y="1916833"/>
            <a:ext cx="9695606" cy="213285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28489" y="1844825"/>
            <a:ext cx="10761924" cy="212365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atin typeface="Arial" pitchFamily="34" charset="0"/>
                <a:cs typeface="Arial" pitchFamily="34" charset="0"/>
              </a:rPr>
              <a:t>Кто-нибудь из вас уже пробовал зарабатывать деньги?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atin typeface="Arial" pitchFamily="34" charset="0"/>
                <a:cs typeface="Arial" pitchFamily="34" charset="0"/>
              </a:rPr>
              <a:t>Каким образом?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50990" y="0"/>
            <a:ext cx="4006974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Наемный труд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550" y="764704"/>
            <a:ext cx="2520280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Плюсы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54846" y="1412777"/>
            <a:ext cx="8859377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Не надо придумывать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фронт работы, он уже есть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54846" y="2204866"/>
            <a:ext cx="8856984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Не надо нести ответственность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за весь производственный процесс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54846" y="3356994"/>
            <a:ext cx="8856984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Всегда можно отказаться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от дальнейшей трудовой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деятельности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, т.е. уволиться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54846" y="5661250"/>
            <a:ext cx="8856984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У наемного работника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есть право выбора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вида деятельности, времени и условий труда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54846" y="4509122"/>
            <a:ext cx="8856984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Работник с уникальными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компетенциями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может предъявлять требования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работодателю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50990" y="0"/>
            <a:ext cx="4006974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Наемный труд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82639" y="4365105"/>
            <a:ext cx="10230583" cy="1800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Работодатель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задает правила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трудовой деятельности в рамках законодательства,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увы,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не всегда приемлемые для наемного работника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0550" y="836712"/>
            <a:ext cx="2664296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Минусы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016250" y="1628801"/>
            <a:ext cx="10166053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Приходится выбирать тот вид деятельности, который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востребован работодателем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982639" y="2996954"/>
            <a:ext cx="10230583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Работодатель 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всегда забирает себе часть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вырученных денег как вознаграждение за труд по управлению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90951" y="0"/>
            <a:ext cx="5231110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Рынок труда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3212677"/>
            <a:ext cx="2734377" cy="461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Работник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87805" y="2996777"/>
            <a:ext cx="2014804" cy="8318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Биржа труда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047575" y="3211092"/>
            <a:ext cx="3142840" cy="4603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Работодатель</a:t>
            </a:r>
          </a:p>
        </p:txBody>
      </p:sp>
      <p:sp>
        <p:nvSpPr>
          <p:cNvPr id="5126" name="TextBox 5"/>
          <p:cNvSpPr txBox="1">
            <a:spLocks noChangeArrowheads="1"/>
          </p:cNvSpPr>
          <p:nvPr/>
        </p:nvSpPr>
        <p:spPr bwMode="auto">
          <a:xfrm>
            <a:off x="5087805" y="1052091"/>
            <a:ext cx="2014804" cy="95410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cs typeface="Arial" charset="0"/>
              </a:rPr>
              <a:t>Спрос на работу</a:t>
            </a:r>
          </a:p>
        </p:txBody>
      </p:sp>
      <p:sp>
        <p:nvSpPr>
          <p:cNvPr id="5127" name="TextBox 6"/>
          <p:cNvSpPr txBox="1">
            <a:spLocks noChangeArrowheads="1"/>
          </p:cNvSpPr>
          <p:nvPr/>
        </p:nvSpPr>
        <p:spPr bwMode="auto">
          <a:xfrm>
            <a:off x="7312134" y="2564979"/>
            <a:ext cx="2719562" cy="46166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cs typeface="Arial" charset="0"/>
              </a:rPr>
              <a:t>Спрос на труд</a:t>
            </a:r>
          </a:p>
        </p:txBody>
      </p:sp>
      <p:sp>
        <p:nvSpPr>
          <p:cNvPr id="5128" name="TextBox 7"/>
          <p:cNvSpPr txBox="1">
            <a:spLocks noChangeArrowheads="1"/>
          </p:cNvSpPr>
          <p:nvPr/>
        </p:nvSpPr>
        <p:spPr bwMode="auto">
          <a:xfrm>
            <a:off x="2476178" y="3822280"/>
            <a:ext cx="2522738" cy="83099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cs typeface="Arial" charset="0"/>
              </a:rPr>
              <a:t>Предложение</a:t>
            </a:r>
            <a:br>
              <a:rPr lang="ru-RU" sz="2400">
                <a:cs typeface="Arial" charset="0"/>
              </a:rPr>
            </a:br>
            <a:r>
              <a:rPr lang="ru-RU" sz="2400">
                <a:cs typeface="Arial" charset="0"/>
              </a:rPr>
              <a:t>труда</a:t>
            </a:r>
          </a:p>
        </p:txBody>
      </p:sp>
      <p:sp>
        <p:nvSpPr>
          <p:cNvPr id="5129" name="TextBox 8"/>
          <p:cNvSpPr txBox="1">
            <a:spLocks noChangeArrowheads="1"/>
          </p:cNvSpPr>
          <p:nvPr/>
        </p:nvSpPr>
        <p:spPr bwMode="auto">
          <a:xfrm>
            <a:off x="4583039" y="5157194"/>
            <a:ext cx="2592287" cy="95410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>
                <a:cs typeface="Arial" charset="0"/>
              </a:rPr>
              <a:t>Предложение работы</a:t>
            </a:r>
          </a:p>
        </p:txBody>
      </p:sp>
      <p:sp>
        <p:nvSpPr>
          <p:cNvPr id="10" name="Выгнутая вверх стрелка 9"/>
          <p:cNvSpPr/>
          <p:nvPr/>
        </p:nvSpPr>
        <p:spPr>
          <a:xfrm>
            <a:off x="1053965" y="839365"/>
            <a:ext cx="10704706" cy="2373313"/>
          </a:xfrm>
          <a:prstGeom prst="curved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Выгнутая вверх стрелка 10"/>
          <p:cNvSpPr/>
          <p:nvPr/>
        </p:nvSpPr>
        <p:spPr>
          <a:xfrm rot="10800000">
            <a:off x="334392" y="3717505"/>
            <a:ext cx="10512115" cy="2663825"/>
          </a:xfrm>
          <a:prstGeom prst="curved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Стрелка вправо с вырезом 11"/>
          <p:cNvSpPr/>
          <p:nvPr/>
        </p:nvSpPr>
        <p:spPr>
          <a:xfrm>
            <a:off x="2782838" y="3284984"/>
            <a:ext cx="2207958" cy="369332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трелка вправо с вырезом 12"/>
          <p:cNvSpPr/>
          <p:nvPr/>
        </p:nvSpPr>
        <p:spPr>
          <a:xfrm rot="10800000">
            <a:off x="7200191" y="3262795"/>
            <a:ext cx="1847402" cy="382252"/>
          </a:xfrm>
          <a:prstGeom prst="notched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12190413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Поиск работы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зависит от следующих условий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8" name="Прямоугольник 3"/>
          <p:cNvSpPr>
            <a:spLocks noChangeArrowheads="1"/>
          </p:cNvSpPr>
          <p:nvPr/>
        </p:nvSpPr>
        <p:spPr bwMode="auto">
          <a:xfrm>
            <a:off x="2422798" y="2060850"/>
            <a:ext cx="7511073" cy="378565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dirty="0">
                <a:cs typeface="Arial" charset="0"/>
              </a:rPr>
              <a:t>1. От </a:t>
            </a:r>
            <a:r>
              <a:rPr lang="ru-RU" sz="3200" b="1" dirty="0">
                <a:cs typeface="Arial" charset="0"/>
              </a:rPr>
              <a:t>личностных трудовых качеств </a:t>
            </a:r>
            <a:r>
              <a:rPr lang="ru-RU" sz="3200" dirty="0">
                <a:cs typeface="Arial" charset="0"/>
              </a:rPr>
              <a:t>соискателя: коммуникативных, профессиональных качеств (компетенции), мастерства, физических возможностей и т.д.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190413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Поиск работы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зависит от следующих условий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4"/>
          <p:cNvSpPr>
            <a:spLocks noChangeArrowheads="1"/>
          </p:cNvSpPr>
          <p:nvPr/>
        </p:nvSpPr>
        <p:spPr bwMode="auto">
          <a:xfrm>
            <a:off x="2422798" y="1772817"/>
            <a:ext cx="6939646" cy="378565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dirty="0">
                <a:cs typeface="Arial" charset="0"/>
              </a:rPr>
              <a:t>2. От </a:t>
            </a:r>
            <a:r>
              <a:rPr lang="ru-RU" sz="3200" b="1" dirty="0">
                <a:cs typeface="Arial" charset="0"/>
              </a:rPr>
              <a:t>уровня безработицы и специализации </a:t>
            </a:r>
            <a:r>
              <a:rPr lang="ru-RU" sz="3200" dirty="0">
                <a:cs typeface="Arial" charset="0"/>
              </a:rPr>
              <a:t>(отраслевая направленность) региона, в котором совершается поиск работы.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190413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Поиск работы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зависит от следующих условий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5"/>
          <p:cNvSpPr>
            <a:spLocks noChangeArrowheads="1"/>
          </p:cNvSpPr>
          <p:nvPr/>
        </p:nvSpPr>
        <p:spPr bwMode="auto">
          <a:xfrm>
            <a:off x="1774727" y="1052737"/>
            <a:ext cx="8014774" cy="526297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dirty="0">
                <a:cs typeface="Arial" charset="0"/>
              </a:rPr>
              <a:t>3. От </a:t>
            </a:r>
            <a:r>
              <a:rPr lang="ru-RU" sz="3200" b="1" dirty="0">
                <a:cs typeface="Arial" charset="0"/>
              </a:rPr>
              <a:t>активности поиска</a:t>
            </a:r>
            <a:r>
              <a:rPr lang="ru-RU" sz="3200" dirty="0">
                <a:cs typeface="Arial" charset="0"/>
              </a:rPr>
              <a:t>: умений соискателя оказываться в нужное время в нужном месте, в том числе и </a:t>
            </a:r>
            <a:r>
              <a:rPr lang="ru-RU" sz="3200" b="1" dirty="0">
                <a:cs typeface="Arial" charset="0"/>
              </a:rPr>
              <a:t>социальная активность, </a:t>
            </a:r>
            <a:r>
              <a:rPr lang="ru-RU" sz="3200" dirty="0">
                <a:cs typeface="Arial" charset="0"/>
              </a:rPr>
              <a:t>подразумевающая круг общения соискателя и широту его социальных контактов.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86693" y="-26988"/>
            <a:ext cx="9145017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Финансовые риски при поиске работы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8901" y="980728"/>
            <a:ext cx="580721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Затраты на транспорт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58901" y="1772816"/>
            <a:ext cx="580721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Затраты на питание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58901" y="2564906"/>
            <a:ext cx="5807212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Затраты на оформление документов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358901" y="3717033"/>
            <a:ext cx="5807212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Затраты на приобретение необходимой информации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358901" y="4941169"/>
            <a:ext cx="580721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Затраты на средства связи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358904" y="5733258"/>
            <a:ext cx="5832647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Затраты на повышение квалификации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96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0711" y="0"/>
            <a:ext cx="8928994" cy="647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Возможные риски при поиске работы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14686" y="2492897"/>
            <a:ext cx="976761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Кадровые агентства не должны брать денег с соискателя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646934" y="1124746"/>
            <a:ext cx="8294494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Поиск работы зачастую сопряжен со стрессом и затратами энергии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" y="980728"/>
            <a:ext cx="3231917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Важно помнить!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3356992"/>
            <a:ext cx="12190413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Мошенничество в сфере трудоустройства основано на взимании денег с соискателя: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-   за включение персональных сведений соискателя в реестр базы данных агентства (за регистрацию);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з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а оформление документов;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з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а повышение квалификации на уже якобы  подобранную работу.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44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82839" y="-26988"/>
            <a:ext cx="5760639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Работа на дому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83201" y="3665002"/>
            <a:ext cx="5807212" cy="14201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Возможна «серая» зарплата, отсутствие пенсионных накоплений и налоговых отчислений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38055" y="642918"/>
            <a:ext cx="383913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Плюсы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33304" y="644068"/>
            <a:ext cx="383913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Минусы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1324969"/>
            <a:ext cx="6287203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Экономия средств на транспорте и питании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2250161"/>
            <a:ext cx="6287203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Экономия на аренде помещения (для работодателя)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3237908"/>
            <a:ext cx="6287203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Более привычные и/или комфортные условия труда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4891810"/>
            <a:ext cx="6287203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Гибкий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г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рафик работы, возможно совмещение деятельности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4243738"/>
            <a:ext cx="6287203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Отсутствие стресса и конфликтов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383201" y="1844825"/>
            <a:ext cx="5807212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Риск с оплатой жалования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383201" y="2391852"/>
            <a:ext cx="5807212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Возможное отсутствие трудового договора, стажа работы, стабильности работы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383201" y="5237584"/>
            <a:ext cx="5807212" cy="14201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Отсутствие профессиональной социализации и выгодных знакомств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383201" y="1278804"/>
            <a:ext cx="5807212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Требует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самоорганизованности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81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0" y="901745"/>
            <a:ext cx="12190413" cy="39703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>
                <a:cs typeface="Arial" charset="0"/>
              </a:rPr>
              <a:t>По </a:t>
            </a:r>
            <a:r>
              <a:rPr lang="ru-RU" sz="2800" dirty="0" smtClean="0">
                <a:cs typeface="Arial" charset="0"/>
              </a:rPr>
              <a:t>закону </a:t>
            </a:r>
            <a:r>
              <a:rPr lang="ru-RU" sz="2800" b="1" dirty="0" smtClean="0">
                <a:cs typeface="Arial" charset="0"/>
              </a:rPr>
              <a:t>предпринимательской </a:t>
            </a:r>
            <a:r>
              <a:rPr lang="ru-RU" sz="2800" b="1" dirty="0">
                <a:cs typeface="Arial" charset="0"/>
              </a:rPr>
              <a:t>деятельностью</a:t>
            </a:r>
            <a:r>
              <a:rPr lang="ru-RU" sz="2800" dirty="0">
                <a:cs typeface="Arial" charset="0"/>
              </a:rPr>
              <a:t> является самостоятельная, осуществляемая на свой риск деятельность, направленная </a:t>
            </a:r>
            <a:r>
              <a:rPr lang="ru-RU" sz="2800" b="1" dirty="0">
                <a:cs typeface="Arial" charset="0"/>
              </a:rPr>
              <a:t>на систематическое получение прибыли от </a:t>
            </a:r>
            <a:r>
              <a:rPr lang="ru-RU" sz="2800" dirty="0">
                <a:cs typeface="Arial" charset="0"/>
              </a:rPr>
              <a:t>пользования имуществом, продажи товаров, выполнения работ или оказания услуг лицами, </a:t>
            </a:r>
            <a:r>
              <a:rPr lang="ru-RU" sz="2800" dirty="0" smtClean="0">
                <a:cs typeface="Arial" charset="0"/>
              </a:rPr>
              <a:t>зарегистрированными </a:t>
            </a:r>
            <a:r>
              <a:rPr lang="ru-RU" sz="2800" dirty="0">
                <a:cs typeface="Arial" charset="0"/>
              </a:rPr>
              <a:t>в этом качестве в установленном законом порядке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42679" y="0"/>
            <a:ext cx="9433048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Предпринимательская деятельность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66617" y="5157194"/>
            <a:ext cx="9217023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Стать предпринимателем не сложно,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достаточно сложно им быть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>
            <a:hlinkClick r:id="rId2" action="ppaction://hlinksldjump"/>
          </p:cNvPr>
          <p:cNvSpPr txBox="1"/>
          <p:nvPr/>
        </p:nvSpPr>
        <p:spPr>
          <a:xfrm>
            <a:off x="10415687" y="5634246"/>
            <a:ext cx="1295399" cy="33855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Подробнее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268762"/>
            <a:ext cx="12190413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Шаг 1.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Придумай идею для бизнеса. Пожалуй, сложно придумать беспроигрышный вариант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самозанятости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однако это вполне возможно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2276873"/>
            <a:ext cx="12190413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Шаг 2.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Развивай и поддерживай в себе такие качества как стрессоустойчивость, гибкость ума, самостоятельность, креативность,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самоорганизованность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коммуникабельность, расчетливость, трудолюбие.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3645024"/>
            <a:ext cx="12190413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Шаг 3.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Пройди регистрацию будущей предпринимательской деятельности в налоговых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органах: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- подай документы в налоговую службу (паспорт, копию ИНН, заявление, квитанцию об оплате пошлины)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5445226"/>
            <a:ext cx="12190413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Шаг 4. Приступай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к активному осуществлению предпринимательской деятельности (сделать печать, банковский счет, начать деятельность).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332657"/>
            <a:ext cx="12190413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Алгоритм начала предпринимательской деятельности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04665"/>
            <a:ext cx="12190413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Квалификация работника</a:t>
            </a:r>
            <a:r>
              <a:rPr lang="ru-RU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– это качество, вид и уровень профессиональной образованности, необходимые для выполнения конкретного вида работы.</a:t>
            </a:r>
          </a:p>
        </p:txBody>
      </p:sp>
      <p:sp>
        <p:nvSpPr>
          <p:cNvPr id="9220" name="Прямоугольник 3"/>
          <p:cNvSpPr>
            <a:spLocks noChangeArrowheads="1"/>
          </p:cNvSpPr>
          <p:nvPr/>
        </p:nvSpPr>
        <p:spPr bwMode="auto">
          <a:xfrm>
            <a:off x="694608" y="2996953"/>
            <a:ext cx="10919742" cy="73866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>
                <a:cs typeface="Arial" charset="0"/>
              </a:rPr>
              <a:t>Где человек может получить профессиональное образование?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4221088"/>
            <a:ext cx="12190413" cy="2031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Профессиональное образование можно получить на профессиональных курсах, в училищах, колледжах, в высших учебных заведениях: университетах, институтах, академиях и т.д.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14687" y="1844824"/>
            <a:ext cx="8928994" cy="28527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 кого вы планируете пойти учиться после окончания школы?</a:t>
            </a:r>
            <a:endParaRPr lang="ru-RU" sz="4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66815" y="2924945"/>
            <a:ext cx="7128793" cy="76944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Спасибо за внимание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575" y="0"/>
            <a:ext cx="11322159" cy="39703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Предприниматель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 самостоятельно несет все риски,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связанные с осуществляемой деятельностью: 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расходы на организацию собственного дела;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ответственность за предоставляемый товар.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Кроме того, предприниматель должен регулярно отчитываться в налоговом органе. </a:t>
            </a:r>
          </a:p>
        </p:txBody>
      </p:sp>
      <p:sp>
        <p:nvSpPr>
          <p:cNvPr id="12292" name="Прямоугольник 2"/>
          <p:cNvSpPr>
            <a:spLocks noChangeArrowheads="1"/>
          </p:cNvSpPr>
          <p:nvPr/>
        </p:nvSpPr>
        <p:spPr bwMode="auto">
          <a:xfrm>
            <a:off x="406574" y="4180344"/>
            <a:ext cx="11279782" cy="267765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>
                <a:cs typeface="Arial" charset="0"/>
              </a:rPr>
              <a:t>Предпринимательская деятельность сложнее, чем труд по найму. </a:t>
            </a:r>
          </a:p>
          <a:p>
            <a:pPr>
              <a:lnSpc>
                <a:spcPct val="150000"/>
              </a:lnSpc>
            </a:pPr>
            <a:r>
              <a:rPr lang="ru-RU" sz="2800" dirty="0">
                <a:cs typeface="Arial" charset="0"/>
              </a:rPr>
              <a:t>Статистически соотношение людей, обладающих предпринимательскими склонностями, к людям, у которых они проявляются незначительно, примерно 1 к 10 (10%).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2640" y="0"/>
            <a:ext cx="10512115" cy="20313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Предприниматель распределяет производственный процесс на логические этапы, нанимает необходимых людей с соответствующими качествами.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2348881"/>
            <a:ext cx="12190413" cy="39703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 найме работника предпринимателю важно понять: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сможет ли соискатель эффективно осуществлять трудовую деятельность? 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сможет ли обеспечивать прибыльность всего производства? 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сможет ли соискатель создавать благо, 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которое 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будет хорошо продаваться?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48681"/>
            <a:ext cx="12190413" cy="55399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Любой соискатель должен задаваться такими вопросами: 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что он умеет делать полезного? 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какими знаниями он обладает, насколько эти знания уникальны и востребованы? 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насколько успешно 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он может 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себя презентовать? 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Для успешной профессиональной деятельности надо всегда развивать в себе лучшие качества и избавляться от пагубных качеств и привычек.</a:t>
            </a:r>
          </a:p>
        </p:txBody>
      </p:sp>
      <p:sp>
        <p:nvSpPr>
          <p:cNvPr id="3" name="Выгнутая вправо стрелка 2">
            <a:hlinkClick r:id="rId2" action="ppaction://hlinksldjump"/>
          </p:cNvPr>
          <p:cNvSpPr/>
          <p:nvPr/>
        </p:nvSpPr>
        <p:spPr>
          <a:xfrm>
            <a:off x="11063758" y="764704"/>
            <a:ext cx="720080" cy="936104"/>
          </a:xfrm>
          <a:prstGeom prst="curvedLef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"/>
            <a:ext cx="12190413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Список использованных информационных источников</a:t>
            </a:r>
          </a:p>
        </p:txBody>
      </p:sp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0" y="1844826"/>
            <a:ext cx="12190413" cy="95410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Font typeface="Calibri" pitchFamily="34" charset="0"/>
              <a:buAutoNum type="arabicPeriod"/>
            </a:pPr>
            <a:r>
              <a:rPr lang="ru-RU" sz="2800" dirty="0">
                <a:cs typeface="Arial" charset="0"/>
              </a:rPr>
              <a:t>Графические элементы сайта </a:t>
            </a:r>
            <a:r>
              <a:rPr lang="en-US" sz="2800" dirty="0">
                <a:cs typeface="Arial" charset="0"/>
              </a:rPr>
              <a:t>Office.com</a:t>
            </a:r>
          </a:p>
          <a:p>
            <a:pPr marL="457200" indent="-457200">
              <a:buFont typeface="Calibri" pitchFamily="34" charset="0"/>
              <a:buAutoNum type="arabicPeriod"/>
            </a:pPr>
            <a:endParaRPr lang="ru-RU" sz="2800" dirty="0"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792</Words>
  <Application>Microsoft Office PowerPoint</Application>
  <PresentationFormat>Произвольный</PresentationFormat>
  <Paragraphs>95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Тема Office</vt:lpstr>
      <vt:lpstr>1_Тема Office</vt:lpstr>
      <vt:lpstr>Тема урока 5.1. Как научиться зарабатывать при ограниченных возможностях здоровья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WIR</dc:creator>
  <cp:lastModifiedBy>Marina Reginis</cp:lastModifiedBy>
  <cp:revision>149</cp:revision>
  <dcterms:created xsi:type="dcterms:W3CDTF">2014-06-10T17:22:48Z</dcterms:created>
  <dcterms:modified xsi:type="dcterms:W3CDTF">2016-08-25T15:06:40Z</dcterms:modified>
</cp:coreProperties>
</file>