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2" r:id="rId1"/>
    <p:sldMasterId id="2147483914" r:id="rId2"/>
  </p:sldMasterIdLst>
  <p:sldIdLst>
    <p:sldId id="273" r:id="rId3"/>
    <p:sldId id="268" r:id="rId4"/>
    <p:sldId id="257" r:id="rId5"/>
    <p:sldId id="269" r:id="rId6"/>
    <p:sldId id="258" r:id="rId7"/>
    <p:sldId id="270" r:id="rId8"/>
    <p:sldId id="271" r:id="rId9"/>
    <p:sldId id="263" r:id="rId10"/>
    <p:sldId id="264" r:id="rId11"/>
    <p:sldId id="272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7A2CF6-1EFD-494A-AE67-3D62E7F22B3B}" type="datetimeFigureOut">
              <a:rPr lang="ru-RU" smtClean="0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14460-78E3-4CF2-B3EF-07336BFE612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C23067-F99C-44AB-8642-8A1C2B254C4C}" type="datetimeFigureOut">
              <a:rPr lang="ru-RU" smtClean="0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22F8FA-A3FC-422E-83F8-85164CDFE2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867648-5DC6-41F0-89B5-FF9F85C22059}" type="datetimeFigureOut">
              <a:rPr lang="ru-RU" smtClean="0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B0748E-165B-4C90-A7AA-E8806879C3F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01896" y="4074225"/>
            <a:ext cx="6371650" cy="933503"/>
          </a:xfrm>
        </p:spPr>
        <p:txBody>
          <a:bodyPr anchor="t">
            <a:normAutofit/>
          </a:bodyPr>
          <a:lstStyle>
            <a:lvl1pPr algn="r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dirty="0" smtClean="0"/>
              <a:t>НАЗВАНИЕ ДОКУМЕНТА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97334" y="5056525"/>
            <a:ext cx="5276210" cy="399229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Спикеры:</a:t>
            </a:r>
            <a:endParaRPr lang="en-US" dirty="0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3197334" y="6314592"/>
            <a:ext cx="5276210" cy="399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ru-RU" sz="1200" b="1" dirty="0" smtClean="0">
                <a:solidFill>
                  <a:srgbClr val="AFD393"/>
                </a:solidFill>
              </a:rPr>
              <a:t>2016</a:t>
            </a:r>
            <a:endParaRPr lang="en-US" sz="1200" b="1" dirty="0">
              <a:solidFill>
                <a:srgbClr val="AFD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46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60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502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517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4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197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64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64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641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8494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492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2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C18E28-3457-439C-9E1B-741564D9A2E6}" type="datetimeFigureOut">
              <a:rPr lang="ru-RU" smtClean="0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8F840-4640-450E-88AC-6FBD10D1A8E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209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4906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80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69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59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762F7D-6F51-492F-87E4-B288FC61B3E2}" type="datetimeFigureOut">
              <a:rPr lang="ru-RU" smtClean="0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9FDA3-9BA7-4696-8CF5-1C03D849B27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306A0A-D5A0-42B3-BF45-B5842C0F442D}" type="datetimeFigureOut">
              <a:rPr lang="ru-RU" smtClean="0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C9185-CBDE-4DBF-AE0B-35119FCFEC9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2736A9-BA0A-419C-BBED-5105BE8B85ED}" type="datetimeFigureOut">
              <a:rPr lang="ru-RU" smtClean="0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DCD85-A27E-4339-A66F-6053F410820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C243EE-FA73-4467-A253-F1BB44AD965A}" type="datetimeFigureOut">
              <a:rPr lang="ru-RU" smtClean="0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95D8E0-9174-44A9-A301-1A7BCAA4CCC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B5B555-F1DD-4B1D-B437-1246A645E47B}" type="datetimeFigureOut">
              <a:rPr lang="ru-RU" smtClean="0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1CB9FC-3D4E-467E-AC5A-33375B9D66D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6BBB06-9A4C-4A80-A3CF-6EE1983216FC}" type="datetimeFigureOut">
              <a:rPr lang="ru-RU" smtClean="0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1B6FFA-9B67-4CE8-A3E0-84DF8F6E61E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95DD11-567F-49EA-A10E-9931C79A15BC}" type="datetimeFigureOut">
              <a:rPr lang="ru-RU" smtClean="0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9F806C-52DC-4FB2-B717-181212FC3F0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F21403A-1A06-4537-80FD-B09FAF111AC6}" type="datetimeFigureOut">
              <a:rPr lang="ru-RU" smtClean="0"/>
              <a:pPr>
                <a:defRPr/>
              </a:pPr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C691B72-F740-498C-8031-8FF4E006C23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transition>
    <p:split orient="vert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8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25.08.2016</a:t>
            </a:fld>
            <a:endParaRPr lang="ru-RU" dirty="0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8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4" y="635638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8986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792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subTitle" idx="1"/>
          </p:nvPr>
        </p:nvSpPr>
        <p:spPr>
          <a:xfrm>
            <a:off x="1371600" y="2276475"/>
            <a:ext cx="6400800" cy="3600450"/>
          </a:xfrm>
        </p:spPr>
        <p:txBody>
          <a:bodyPr/>
          <a:lstStyle/>
          <a:p>
            <a:pPr marL="273050" indent="-273050" eaLnBrk="1" hangingPunct="1"/>
            <a:r>
              <a:rPr lang="ru-RU" sz="620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6388" name="Прямоугольник 1"/>
          <p:cNvSpPr>
            <a:spLocks noChangeArrowheads="1"/>
          </p:cNvSpPr>
          <p:nvPr/>
        </p:nvSpPr>
        <p:spPr bwMode="auto">
          <a:xfrm>
            <a:off x="611188" y="2182813"/>
            <a:ext cx="79930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000000"/>
                </a:solidFill>
              </a:rPr>
              <a:t> </a:t>
            </a:r>
            <a:endParaRPr lang="ru-RU" sz="1600">
              <a:solidFill>
                <a:srgbClr val="000000"/>
              </a:solidFill>
            </a:endParaRPr>
          </a:p>
        </p:txBody>
      </p:sp>
      <p:sp>
        <p:nvSpPr>
          <p:cNvPr id="16389" name="Прямоугольник 4"/>
          <p:cNvSpPr>
            <a:spLocks noChangeArrowheads="1"/>
          </p:cNvSpPr>
          <p:nvPr/>
        </p:nvSpPr>
        <p:spPr bwMode="auto">
          <a:xfrm>
            <a:off x="323850" y="2551113"/>
            <a:ext cx="8640763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endParaRPr lang="ru-RU" sz="2000">
              <a:solidFill>
                <a:srgbClr val="000000"/>
              </a:solidFill>
            </a:endParaRPr>
          </a:p>
        </p:txBody>
      </p:sp>
      <p:sp>
        <p:nvSpPr>
          <p:cNvPr id="16390" name="Прямоугольник 6"/>
          <p:cNvSpPr>
            <a:spLocks noChangeArrowheads="1"/>
          </p:cNvSpPr>
          <p:nvPr/>
        </p:nvSpPr>
        <p:spPr bwMode="auto">
          <a:xfrm>
            <a:off x="323057" y="2420888"/>
            <a:ext cx="8713439" cy="326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Font typeface="Candara" pitchFamily="34" charset="0"/>
              <a:buAutoNum type="arabicParenR"/>
            </a:pPr>
            <a:r>
              <a:rPr lang="ru-RU" sz="2800" dirty="0">
                <a:latin typeface="Arial" charset="0"/>
              </a:rPr>
              <a:t>представить в Центр занятости документы о регистрации ИП  с приложением всех данных о расходах, пошлинах и </a:t>
            </a:r>
            <a:r>
              <a:rPr lang="ru-RU" sz="2800" dirty="0" smtClean="0">
                <a:latin typeface="Arial" charset="0"/>
              </a:rPr>
              <a:t>сбора; </a:t>
            </a:r>
            <a:endParaRPr lang="ru-RU" sz="2800" dirty="0">
              <a:latin typeface="Arial" charset="0"/>
            </a:endParaRPr>
          </a:p>
          <a:p>
            <a:pPr marL="342900" indent="-342900">
              <a:spcBef>
                <a:spcPts val="600"/>
              </a:spcBef>
              <a:buFont typeface="Candara" pitchFamily="34" charset="0"/>
              <a:buAutoNum type="arabicParenR"/>
            </a:pPr>
            <a:r>
              <a:rPr lang="ru-RU" sz="2800" dirty="0">
                <a:latin typeface="Arial" charset="0"/>
              </a:rPr>
              <a:t>дождаться, когда Центр занятости населения переведет </a:t>
            </a:r>
            <a:r>
              <a:rPr lang="ru-RU" sz="2800" dirty="0" smtClean="0">
                <a:latin typeface="Arial" charset="0"/>
              </a:rPr>
              <a:t>сумму </a:t>
            </a:r>
            <a:r>
              <a:rPr lang="ru-RU" sz="2800" dirty="0">
                <a:latin typeface="Arial" charset="0"/>
              </a:rPr>
              <a:t>субсидии  на </a:t>
            </a:r>
            <a:r>
              <a:rPr lang="ru-RU" sz="2800" dirty="0" smtClean="0">
                <a:latin typeface="Arial" charset="0"/>
              </a:rPr>
              <a:t>сберкнижку; </a:t>
            </a:r>
            <a:endParaRPr lang="ru-RU" sz="2800" dirty="0">
              <a:latin typeface="Arial" charset="0"/>
            </a:endParaRPr>
          </a:p>
          <a:p>
            <a:pPr marL="342900" indent="-342900">
              <a:spcBef>
                <a:spcPts val="600"/>
              </a:spcBef>
              <a:buFont typeface="Candara" pitchFamily="34" charset="0"/>
              <a:buAutoNum type="arabicParenR"/>
            </a:pPr>
            <a:r>
              <a:rPr lang="ru-RU" sz="2800" dirty="0">
                <a:latin typeface="Arial" charset="0"/>
              </a:rPr>
              <a:t>в установленный период отчитаться о целевом использовании средств.   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250031" y="1008066"/>
            <a:ext cx="87153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>
                <a:latin typeface="Arial" pitchFamily="34" charset="0"/>
                <a:ea typeface="+mj-ea"/>
                <a:cs typeface="Arial" pitchFamily="34" charset="0"/>
              </a:rPr>
              <a:t>Алгоритм получения субсидии  от Центра занятости на развитие малого бизнеса </a:t>
            </a:r>
            <a:br>
              <a:rPr lang="ru-RU" sz="3600" b="1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ru-RU" sz="3600" b="1" dirty="0" smtClean="0">
                <a:latin typeface="Arial" pitchFamily="34" charset="0"/>
                <a:ea typeface="+mj-ea"/>
                <a:cs typeface="Arial" pitchFamily="34" charset="0"/>
              </a:rPr>
              <a:t>Шаг </a:t>
            </a:r>
            <a:r>
              <a:rPr lang="ru-RU" sz="3600" b="1" dirty="0">
                <a:latin typeface="Arial" pitchFamily="34" charset="0"/>
                <a:ea typeface="+mj-ea"/>
                <a:cs typeface="Arial" pitchFamily="34" charset="0"/>
              </a:rPr>
              <a:t>5</a:t>
            </a:r>
            <a:r>
              <a:rPr lang="ru-RU" sz="2800" b="1" dirty="0">
                <a:latin typeface="+mj-lt"/>
                <a:ea typeface="+mj-ea"/>
                <a:cs typeface="+mj-cs"/>
              </a:rPr>
              <a:t/>
            </a:r>
            <a:br>
              <a:rPr lang="ru-RU" sz="2800" b="1" dirty="0">
                <a:latin typeface="+mj-lt"/>
                <a:ea typeface="+mj-ea"/>
                <a:cs typeface="+mj-cs"/>
              </a:rPr>
            </a:br>
            <a:endParaRPr lang="ru-RU" sz="2800" b="1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214283" y="571480"/>
            <a:ext cx="9036626" cy="1157729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ru-RU" sz="36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У кого больше всего шансов на получение субсидии на открытие собственного бизнеса?</a:t>
            </a:r>
            <a:r>
              <a:rPr lang="ru-RU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endParaRPr lang="ru-RU" sz="28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7411" name="Объект 2"/>
          <p:cNvSpPr>
            <a:spLocks noGrp="1"/>
          </p:cNvSpPr>
          <p:nvPr>
            <p:ph sz="half" idx="1"/>
          </p:nvPr>
        </p:nvSpPr>
        <p:spPr>
          <a:xfrm>
            <a:off x="107156" y="2204864"/>
            <a:ext cx="9144000" cy="5357828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ru-RU" altLang="ru-RU" sz="3200" dirty="0" smtClean="0">
                <a:latin typeface="Arial" charset="0"/>
                <a:cs typeface="Arial" charset="0"/>
              </a:rPr>
              <a:t>Больше всего шансов получения субсидии на открытие своего дела у тех, чей проект в сфере производства, сельского хозяйства и услуг позволяет создать новые рабочие места и в котором доля собственных средств не менее половины по сравнению со средствами государственной субсидии.</a:t>
            </a:r>
          </a:p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214282" y="2708920"/>
            <a:ext cx="8686385" cy="372409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4000" b="1" dirty="0">
                <a:latin typeface="Arial" charset="0"/>
              </a:rPr>
              <a:t>Тема урока 3.5. </a:t>
            </a:r>
            <a:r>
              <a:rPr lang="ru-RU" altLang="ru-RU" sz="4000" b="1" dirty="0" smtClean="0">
                <a:latin typeface="Arial" charset="0"/>
              </a:rPr>
              <a:t>Как получить субсидии </a:t>
            </a:r>
            <a:r>
              <a:rPr lang="ru-RU" altLang="ru-RU" sz="4000" b="1" dirty="0">
                <a:latin typeface="Arial" charset="0"/>
              </a:rPr>
              <a:t>от биржи труда на открытие собственного бизнеса лицами </a:t>
            </a:r>
            <a:r>
              <a:rPr lang="ru-RU" altLang="ru-RU" sz="4000" b="1" dirty="0" smtClean="0">
                <a:latin typeface="Arial" charset="0"/>
              </a:rPr>
              <a:t>с </a:t>
            </a:r>
            <a:r>
              <a:rPr lang="ru-RU" altLang="ru-RU" sz="4000" b="1" dirty="0">
                <a:latin typeface="Arial" charset="0"/>
              </a:rPr>
              <a:t>ограниченными возможностями здоровья </a:t>
            </a:r>
            <a:r>
              <a:rPr lang="ru-RU" altLang="ru-RU" sz="3600" dirty="0">
                <a:latin typeface="Calibri" pitchFamily="34" charset="0"/>
              </a:rPr>
              <a:t/>
            </a:r>
            <a:br>
              <a:rPr lang="ru-RU" altLang="ru-RU" sz="3600" dirty="0">
                <a:latin typeface="Calibri" pitchFamily="34" charset="0"/>
              </a:rPr>
            </a:br>
            <a:endParaRPr lang="ru-RU" sz="3600" b="1" dirty="0">
              <a:solidFill>
                <a:srgbClr val="0000CC"/>
              </a:solidFill>
              <a:latin typeface="Calibri" pitchFamily="34" charset="0"/>
            </a:endParaRPr>
          </a:p>
        </p:txBody>
      </p:sp>
      <p:sp>
        <p:nvSpPr>
          <p:cNvPr id="8" name="Лента лицом вверх 7"/>
          <p:cNvSpPr/>
          <p:nvPr/>
        </p:nvSpPr>
        <p:spPr>
          <a:xfrm>
            <a:off x="428597" y="399753"/>
            <a:ext cx="8286807" cy="1440159"/>
          </a:xfrm>
          <a:prstGeom prst="ribbon2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Город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Государственная поддержка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ctrTitle"/>
          </p:nvPr>
        </p:nvSpPr>
        <p:spPr>
          <a:xfrm>
            <a:off x="179512" y="980728"/>
            <a:ext cx="8715375" cy="150017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Алгоритм получения субсидии  </a:t>
            </a:r>
            <a:b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от Центра занятости на развитие малого бизнеса </a:t>
            </a:r>
            <a:r>
              <a:rPr lang="ru-RU" sz="31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31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31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31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31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Шаг 1</a:t>
            </a:r>
            <a:r>
              <a:rPr lang="ru-RU" sz="2800" b="1" dirty="0" smtClean="0">
                <a:solidFill>
                  <a:schemeClr val="tx1"/>
                </a:solidFill>
              </a:rPr>
              <a:t/>
            </a:r>
            <a:br>
              <a:rPr lang="ru-RU" sz="2800" b="1" dirty="0" smtClean="0">
                <a:solidFill>
                  <a:schemeClr val="tx1"/>
                </a:solidFill>
              </a:rPr>
            </a:b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9219" name="Объект 2"/>
          <p:cNvSpPr>
            <a:spLocks noGrp="1"/>
          </p:cNvSpPr>
          <p:nvPr>
            <p:ph type="subTitle" idx="1"/>
          </p:nvPr>
        </p:nvSpPr>
        <p:spPr>
          <a:xfrm>
            <a:off x="428596" y="3279260"/>
            <a:ext cx="8215370" cy="3578740"/>
          </a:xfrm>
        </p:spPr>
        <p:txBody>
          <a:bodyPr>
            <a:normAutofit/>
          </a:bodyPr>
          <a:lstStyle/>
          <a:p>
            <a:pPr algn="l" eaLnBrk="1" hangingPunct="1"/>
            <a:r>
              <a:rPr lang="ru-RU" altLang="ru-RU" sz="3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1) встать на учет в местные органы занятости населения (Биржа труда и занятости) в качестве безработного </a:t>
            </a:r>
          </a:p>
          <a:p>
            <a:pPr algn="l" eaLnBrk="1" hangingPunct="1"/>
            <a:endParaRPr lang="ru-RU" altLang="ru-RU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ъект 2"/>
          <p:cNvSpPr>
            <a:spLocks noGrp="1"/>
          </p:cNvSpPr>
          <p:nvPr>
            <p:ph type="subTitle" idx="1"/>
          </p:nvPr>
        </p:nvSpPr>
        <p:spPr>
          <a:xfrm>
            <a:off x="357188" y="1643051"/>
            <a:ext cx="8572500" cy="5214950"/>
          </a:xfrm>
        </p:spPr>
        <p:txBody>
          <a:bodyPr/>
          <a:lstStyle/>
          <a:p>
            <a:pPr algn="just" eaLnBrk="1" hangingPunct="1"/>
            <a:r>
              <a:rPr lang="ru-RU" altLang="ru-RU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2) Подать заявление на получение пособия по безработице и документы:</a:t>
            </a:r>
          </a:p>
          <a:p>
            <a:pPr algn="l" eaLnBrk="1" hangingPunct="1"/>
            <a:r>
              <a:rPr lang="ru-RU" altLang="ru-RU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- паспорт; </a:t>
            </a:r>
          </a:p>
          <a:p>
            <a:pPr algn="l" eaLnBrk="1" hangingPunct="1"/>
            <a:r>
              <a:rPr lang="ru-RU" altLang="ru-RU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- трудовую  книжку;</a:t>
            </a:r>
          </a:p>
          <a:p>
            <a:pPr algn="l" eaLnBrk="1" hangingPunct="1"/>
            <a:r>
              <a:rPr lang="ru-RU" altLang="ru-RU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- справку  о средней зарплате с последнего места 	работы за три последних месяца (если не работали 	последний год и больше - справка не нужна); </a:t>
            </a:r>
          </a:p>
          <a:p>
            <a:pPr algn="l" eaLnBrk="1" hangingPunct="1"/>
            <a:r>
              <a:rPr lang="ru-RU" altLang="ru-RU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- свидетельство ИНН; </a:t>
            </a:r>
          </a:p>
          <a:p>
            <a:pPr algn="l" eaLnBrk="1" hangingPunct="1"/>
            <a:r>
              <a:rPr lang="ru-RU" altLang="ru-RU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- пенсионное страховое свидетельство; </a:t>
            </a:r>
          </a:p>
          <a:p>
            <a:pPr algn="l" eaLnBrk="1" hangingPunct="1"/>
            <a:r>
              <a:rPr lang="ru-RU" altLang="ru-RU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- документ об образовании; </a:t>
            </a:r>
          </a:p>
          <a:p>
            <a:pPr algn="l" eaLnBrk="1" hangingPunct="1"/>
            <a:r>
              <a:rPr lang="ru-RU" altLang="ru-RU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- если есть несовершеннолетние дети - свидетельство о рождении каждого ребенка.</a:t>
            </a:r>
          </a:p>
          <a:p>
            <a:pPr eaLnBrk="1" hangingPunct="1"/>
            <a:endParaRPr lang="ru-RU" altLang="ru-RU" sz="23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ru-RU" altLang="ru-RU" sz="2300" dirty="0" smtClean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79512" y="548680"/>
            <a:ext cx="8750176" cy="152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>
                <a:latin typeface="Arial" pitchFamily="34" charset="0"/>
                <a:ea typeface="+mj-ea"/>
                <a:cs typeface="Arial" pitchFamily="34" charset="0"/>
              </a:rPr>
              <a:t>Алгоритм получения субсидии  от Центра занятости на развитие малого бизнеса </a:t>
            </a:r>
            <a:br>
              <a:rPr lang="ru-RU" sz="3200" b="1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ru-RU" sz="3200" b="1" dirty="0" smtClean="0">
                <a:latin typeface="Arial" pitchFamily="34" charset="0"/>
                <a:ea typeface="+mj-ea"/>
                <a:cs typeface="Arial" pitchFamily="34" charset="0"/>
              </a:rPr>
              <a:t>Шаг </a:t>
            </a:r>
            <a:r>
              <a:rPr lang="ru-RU" sz="3200" b="1" dirty="0">
                <a:latin typeface="Arial" pitchFamily="34" charset="0"/>
                <a:ea typeface="+mj-ea"/>
                <a:cs typeface="Arial" pitchFamily="34" charset="0"/>
              </a:rPr>
              <a:t>1</a:t>
            </a:r>
            <a:r>
              <a:rPr lang="ru-RU" sz="2800" b="1" dirty="0">
                <a:latin typeface="+mj-lt"/>
                <a:ea typeface="+mj-ea"/>
                <a:cs typeface="+mj-cs"/>
              </a:rPr>
              <a:t/>
            </a:r>
            <a:br>
              <a:rPr lang="ru-RU" sz="2800" b="1" dirty="0">
                <a:latin typeface="+mj-lt"/>
                <a:ea typeface="+mj-ea"/>
                <a:cs typeface="+mj-cs"/>
              </a:rPr>
            </a:br>
            <a:endParaRPr lang="ru-RU" sz="2800" b="1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subTitle" idx="1"/>
          </p:nvPr>
        </p:nvSpPr>
        <p:spPr>
          <a:xfrm>
            <a:off x="251520" y="2420888"/>
            <a:ext cx="8571011" cy="3600450"/>
          </a:xfrm>
        </p:spPr>
        <p:txBody>
          <a:bodyPr>
            <a:normAutofit/>
          </a:bodyPr>
          <a:lstStyle/>
          <a:p>
            <a:pPr marL="273050" indent="-273050" algn="l" eaLnBrk="1" hangingPunct="1"/>
            <a:r>
              <a:rPr lang="ru-RU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3) обратиться за рекомендациями к специалисту Центра занятости населения;  </a:t>
            </a:r>
          </a:p>
          <a:p>
            <a:pPr marL="273050" indent="-273050" algn="l" eaLnBrk="1" hangingPunct="1"/>
            <a:r>
              <a:rPr lang="ru-RU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4) заполнить заявление, подтверждающее готовность заниматься частным бизнесом; </a:t>
            </a:r>
          </a:p>
          <a:p>
            <a:pPr marL="273050" indent="-273050" algn="l" eaLnBrk="1" hangingPunct="1"/>
            <a:r>
              <a:rPr lang="ru-RU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5) пройти тестирование;</a:t>
            </a:r>
          </a:p>
          <a:p>
            <a:pPr marL="273050" indent="-273050" eaLnBrk="1" hangingPunct="1"/>
            <a:r>
              <a:rPr lang="ru-RU" sz="28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7156" y="980728"/>
            <a:ext cx="87153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>
                <a:latin typeface="Arial" pitchFamily="34" charset="0"/>
                <a:ea typeface="+mj-ea"/>
                <a:cs typeface="Arial" pitchFamily="34" charset="0"/>
              </a:rPr>
              <a:t>Алгоритм получения субсидии  от Центра занятости на развитие малого бизнеса </a:t>
            </a:r>
            <a:br>
              <a:rPr lang="ru-RU" sz="3600" b="1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ru-RU" sz="3600" b="1" dirty="0" smtClean="0">
                <a:latin typeface="Arial" pitchFamily="34" charset="0"/>
                <a:ea typeface="+mj-ea"/>
                <a:cs typeface="Arial" pitchFamily="34" charset="0"/>
              </a:rPr>
              <a:t>Шаг </a:t>
            </a:r>
            <a:r>
              <a:rPr lang="ru-RU" sz="3600" b="1" dirty="0">
                <a:latin typeface="Arial" pitchFamily="34" charset="0"/>
                <a:ea typeface="+mj-ea"/>
                <a:cs typeface="Arial" pitchFamily="34" charset="0"/>
              </a:rPr>
              <a:t>1</a:t>
            </a:r>
            <a:r>
              <a:rPr lang="ru-RU" sz="2800" b="1" dirty="0">
                <a:latin typeface="+mj-lt"/>
                <a:ea typeface="+mj-ea"/>
                <a:cs typeface="+mj-cs"/>
              </a:rPr>
              <a:t/>
            </a:r>
            <a:br>
              <a:rPr lang="ru-RU" sz="2800" b="1" dirty="0">
                <a:latin typeface="+mj-lt"/>
                <a:ea typeface="+mj-ea"/>
                <a:cs typeface="+mj-cs"/>
              </a:rPr>
            </a:br>
            <a:endParaRPr lang="ru-RU" sz="2800" b="1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subTitle" idx="1"/>
          </p:nvPr>
        </p:nvSpPr>
        <p:spPr>
          <a:xfrm>
            <a:off x="1371600" y="2276475"/>
            <a:ext cx="6400800" cy="3600450"/>
          </a:xfrm>
        </p:spPr>
        <p:txBody>
          <a:bodyPr/>
          <a:lstStyle/>
          <a:p>
            <a:pPr marL="273050" indent="-273050" eaLnBrk="1" hangingPunct="1"/>
            <a:r>
              <a:rPr lang="ru-RU" sz="620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2292" name="Прямоугольник 1"/>
          <p:cNvSpPr>
            <a:spLocks noChangeArrowheads="1"/>
          </p:cNvSpPr>
          <p:nvPr/>
        </p:nvSpPr>
        <p:spPr bwMode="auto">
          <a:xfrm>
            <a:off x="142844" y="1571613"/>
            <a:ext cx="8858311" cy="5247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Arial" charset="0"/>
              </a:rPr>
              <a:t>Разработать подробный бизнес-план с описанием планируемого вида деятельности, организации производства и сбыта производимой продукции, </a:t>
            </a:r>
          </a:p>
          <a:p>
            <a:pPr algn="ctr"/>
            <a:r>
              <a:rPr lang="ru-RU" sz="2400" dirty="0">
                <a:latin typeface="Arial" charset="0"/>
              </a:rPr>
              <a:t>оказания услуг, выполнения работ, системы налогообложения, расчетом рентабельности, а также с расчетом необходимых затрат, указанием источников их погашения и сроком реализации не менее 12 месяцев. </a:t>
            </a:r>
          </a:p>
          <a:p>
            <a:endParaRPr lang="ru-RU" sz="800" dirty="0">
              <a:latin typeface="Arial" charset="0"/>
            </a:endParaRPr>
          </a:p>
          <a:p>
            <a:pPr algn="ctr"/>
            <a:r>
              <a:rPr lang="ru-RU" sz="2200" dirty="0">
                <a:latin typeface="Arial" charset="0"/>
              </a:rPr>
              <a:t>Кто может помочь разработать </a:t>
            </a:r>
            <a:endParaRPr lang="ru-RU" sz="2200" dirty="0" smtClean="0">
              <a:latin typeface="Arial" charset="0"/>
            </a:endParaRPr>
          </a:p>
          <a:p>
            <a:pPr algn="ctr"/>
            <a:r>
              <a:rPr lang="ru-RU" sz="2200" dirty="0" smtClean="0">
                <a:latin typeface="Arial" charset="0"/>
              </a:rPr>
              <a:t>бизнес-план </a:t>
            </a:r>
            <a:r>
              <a:rPr lang="ru-RU" sz="2200" dirty="0">
                <a:latin typeface="Arial" charset="0"/>
              </a:rPr>
              <a:t>для получения субсидии?</a:t>
            </a:r>
          </a:p>
          <a:p>
            <a:pPr algn="ctr">
              <a:spcBef>
                <a:spcPts val="600"/>
              </a:spcBef>
            </a:pPr>
            <a:r>
              <a:rPr lang="ru-RU" sz="2200" dirty="0" smtClean="0">
                <a:latin typeface="Arial" charset="0"/>
              </a:rPr>
              <a:t> </a:t>
            </a:r>
            <a:r>
              <a:rPr lang="ru-RU" sz="2200" dirty="0">
                <a:latin typeface="Arial" charset="0"/>
              </a:rPr>
              <a:t>Центры развития предпринимательства,   интернет-ресурсы, </a:t>
            </a:r>
          </a:p>
          <a:p>
            <a:pPr algn="ctr"/>
            <a:r>
              <a:rPr lang="ru-RU" sz="2200" dirty="0">
                <a:latin typeface="Arial" charset="0"/>
              </a:rPr>
              <a:t>профессиональные фирмы </a:t>
            </a:r>
            <a:r>
              <a:rPr lang="ru-RU" sz="2200" dirty="0" smtClean="0">
                <a:latin typeface="Arial" charset="0"/>
              </a:rPr>
              <a:t> </a:t>
            </a:r>
            <a:endParaRPr lang="ru-RU" sz="2200" dirty="0">
              <a:latin typeface="Arial" charset="0"/>
            </a:endParaRPr>
          </a:p>
          <a:p>
            <a:pPr algn="ctr"/>
            <a:endParaRPr lang="ru-RU" sz="1200" dirty="0">
              <a:latin typeface="Arial" charset="0"/>
            </a:endParaRPr>
          </a:p>
          <a:p>
            <a:pPr algn="ctr"/>
            <a:r>
              <a:rPr lang="ru-RU" sz="2200" b="1" dirty="0">
                <a:latin typeface="Arial" charset="0"/>
              </a:rPr>
              <a:t>СТО РАЗ ОТМЕРЬ – ОДИН РАЗ ОТРЕЖЬ! </a:t>
            </a:r>
            <a:endParaRPr lang="ru-RU" sz="2200" b="1" dirty="0" smtClean="0">
              <a:latin typeface="Arial" charset="0"/>
            </a:endParaRPr>
          </a:p>
          <a:p>
            <a:pPr algn="ctr"/>
            <a:r>
              <a:rPr lang="ru-RU" sz="2200" b="1" dirty="0" smtClean="0">
                <a:latin typeface="Arial" charset="0"/>
              </a:rPr>
              <a:t>ПОДУМАЙ </a:t>
            </a:r>
            <a:r>
              <a:rPr lang="ru-RU" sz="2200" b="1" dirty="0">
                <a:latin typeface="Arial" charset="0"/>
              </a:rPr>
              <a:t>ПРЕЖДЕ, </a:t>
            </a:r>
            <a:r>
              <a:rPr lang="ru-RU" sz="2200" b="1" dirty="0" smtClean="0">
                <a:latin typeface="Arial" charset="0"/>
              </a:rPr>
              <a:t>ЧЕМ </a:t>
            </a:r>
            <a:r>
              <a:rPr lang="ru-RU" sz="2200" b="1" dirty="0">
                <a:latin typeface="Arial" charset="0"/>
              </a:rPr>
              <a:t>НАЧИНАТЬ БИЗНЕС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214313" y="142853"/>
            <a:ext cx="8715375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>
                <a:latin typeface="Arial" pitchFamily="34" charset="0"/>
                <a:ea typeface="+mj-ea"/>
                <a:cs typeface="Arial" pitchFamily="34" charset="0"/>
              </a:rPr>
              <a:t>Алгоритм получения субсидии  от Центра занятости на развитие малого бизнеса </a:t>
            </a:r>
            <a:br>
              <a:rPr lang="ru-RU" sz="3200" b="1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ru-RU" sz="3200" b="1" dirty="0" smtClean="0">
                <a:latin typeface="Arial" pitchFamily="34" charset="0"/>
                <a:ea typeface="+mj-ea"/>
                <a:cs typeface="Arial" pitchFamily="34" charset="0"/>
              </a:rPr>
              <a:t>Шаг 2</a:t>
            </a:r>
            <a:endParaRPr lang="ru-RU" sz="3200" b="1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subTitle" idx="1"/>
          </p:nvPr>
        </p:nvSpPr>
        <p:spPr>
          <a:xfrm>
            <a:off x="1371600" y="2276475"/>
            <a:ext cx="6400800" cy="3600450"/>
          </a:xfrm>
        </p:spPr>
        <p:txBody>
          <a:bodyPr/>
          <a:lstStyle/>
          <a:p>
            <a:pPr marL="273050" indent="-273050" eaLnBrk="1" hangingPunct="1"/>
            <a:r>
              <a:rPr lang="ru-RU" sz="620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316" name="Прямоугольник 1"/>
          <p:cNvSpPr>
            <a:spLocks noChangeArrowheads="1"/>
          </p:cNvSpPr>
          <p:nvPr/>
        </p:nvSpPr>
        <p:spPr bwMode="auto">
          <a:xfrm>
            <a:off x="611188" y="2182813"/>
            <a:ext cx="79930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</a:t>
            </a:r>
            <a:endParaRPr lang="ru-RU" sz="1600"/>
          </a:p>
        </p:txBody>
      </p:sp>
      <p:sp>
        <p:nvSpPr>
          <p:cNvPr id="13317" name="Прямоугольник 4"/>
          <p:cNvSpPr>
            <a:spLocks noChangeArrowheads="1"/>
          </p:cNvSpPr>
          <p:nvPr/>
        </p:nvSpPr>
        <p:spPr bwMode="auto">
          <a:xfrm>
            <a:off x="393700" y="2331859"/>
            <a:ext cx="8750300" cy="4538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ru-RU" sz="2800" dirty="0">
                <a:latin typeface="Arial" charset="0"/>
              </a:rPr>
              <a:t>1) подать заявление на получение субсидии на создание своего бизнеса с приложением необходимых документов и бизнес-плана в службу занятости, где Вы зарегистрированы в качестве безработного; </a:t>
            </a:r>
          </a:p>
          <a:p>
            <a:pPr>
              <a:spcBef>
                <a:spcPts val="600"/>
              </a:spcBef>
            </a:pPr>
            <a:r>
              <a:rPr lang="ru-RU" sz="2800" dirty="0">
                <a:latin typeface="Arial" charset="0"/>
              </a:rPr>
              <a:t>2) дождаться принятия положительного решения  Центром  занятости </a:t>
            </a:r>
            <a:r>
              <a:rPr lang="ru-RU" sz="2800" dirty="0" smtClean="0">
                <a:latin typeface="Arial" charset="0"/>
              </a:rPr>
              <a:t>населения;</a:t>
            </a:r>
            <a:endParaRPr lang="ru-RU" sz="2800" dirty="0">
              <a:latin typeface="Arial" charset="0"/>
            </a:endParaRPr>
          </a:p>
          <a:p>
            <a:pPr>
              <a:spcBef>
                <a:spcPts val="600"/>
              </a:spcBef>
            </a:pPr>
            <a:r>
              <a:rPr lang="ru-RU" sz="2800" dirty="0">
                <a:latin typeface="Arial" charset="0"/>
              </a:rPr>
              <a:t>3) заключить с Центром занятости населения  договор на перечисление субсидии.</a:t>
            </a:r>
          </a:p>
          <a:p>
            <a:pPr>
              <a:lnSpc>
                <a:spcPct val="150000"/>
              </a:lnSpc>
            </a:pPr>
            <a:endParaRPr lang="ru-RU" sz="20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196801" y="980728"/>
            <a:ext cx="87153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>
                <a:latin typeface="Arial" pitchFamily="34" charset="0"/>
                <a:ea typeface="+mj-ea"/>
                <a:cs typeface="Arial" pitchFamily="34" charset="0"/>
              </a:rPr>
              <a:t>Алгоритм получения субсидии  от Центра занятости на развитие малого бизнеса </a:t>
            </a:r>
            <a:br>
              <a:rPr lang="ru-RU" sz="3600" b="1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ru-RU" sz="3600" b="1" dirty="0" smtClean="0">
                <a:latin typeface="Arial" pitchFamily="34" charset="0"/>
                <a:ea typeface="+mj-ea"/>
                <a:cs typeface="Arial" pitchFamily="34" charset="0"/>
              </a:rPr>
              <a:t>Шаг </a:t>
            </a:r>
            <a:r>
              <a:rPr lang="ru-RU" sz="3600" b="1" dirty="0">
                <a:latin typeface="Arial" pitchFamily="34" charset="0"/>
                <a:ea typeface="+mj-ea"/>
                <a:cs typeface="Arial" pitchFamily="34" charset="0"/>
              </a:rPr>
              <a:t>3</a:t>
            </a:r>
            <a:r>
              <a:rPr lang="ru-RU" sz="2800" b="1" dirty="0">
                <a:latin typeface="+mj-lt"/>
                <a:ea typeface="+mj-ea"/>
                <a:cs typeface="+mj-cs"/>
              </a:rPr>
              <a:t/>
            </a:r>
            <a:br>
              <a:rPr lang="ru-RU" sz="2800" b="1" dirty="0">
                <a:latin typeface="+mj-lt"/>
                <a:ea typeface="+mj-ea"/>
                <a:cs typeface="+mj-cs"/>
              </a:rPr>
            </a:br>
            <a:endParaRPr lang="ru-RU" sz="2800" b="1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5882" y="1772816"/>
            <a:ext cx="8643998" cy="4429139"/>
          </a:xfrm>
        </p:spPr>
        <p:txBody>
          <a:bodyPr rtlCol="0">
            <a:normAutofit/>
          </a:bodyPr>
          <a:lstStyle/>
          <a:p>
            <a:pPr algn="ctr">
              <a:spcBef>
                <a:spcPts val="1800"/>
              </a:spcBef>
              <a:defRPr/>
            </a:pP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Не </a:t>
            </a: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РЕГИСТРИРУЙТЕ</a:t>
            </a:r>
            <a:b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err="1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Ип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(Индивидуальное </a:t>
            </a: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Предприятие)</a:t>
            </a: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4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4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charset="0"/>
                <a:ea typeface="+mn-ea"/>
                <a:cs typeface="Arial" charset="0"/>
              </a:rPr>
              <a:t>Пока Не Получите Извещение И</a:t>
            </a:r>
            <a:br>
              <a:rPr lang="ru-RU" sz="3200" dirty="0" smtClean="0">
                <a:latin typeface="Arial" charset="0"/>
                <a:ea typeface="+mn-ea"/>
                <a:cs typeface="Arial" charset="0"/>
              </a:rPr>
            </a:br>
            <a:r>
              <a:rPr lang="ru-RU" sz="3200" dirty="0" smtClean="0">
                <a:latin typeface="Arial" charset="0"/>
                <a:ea typeface="+mn-ea"/>
                <a:cs typeface="Arial" charset="0"/>
              </a:rPr>
              <a:t>Не Заключите Договор На </a:t>
            </a:r>
            <a:br>
              <a:rPr lang="ru-RU" sz="3200" dirty="0" smtClean="0">
                <a:latin typeface="Arial" charset="0"/>
                <a:ea typeface="+mn-ea"/>
                <a:cs typeface="Arial" charset="0"/>
              </a:rPr>
            </a:br>
            <a:r>
              <a:rPr lang="ru-RU" sz="3200" dirty="0" smtClean="0">
                <a:latin typeface="Arial" charset="0"/>
                <a:ea typeface="+mn-ea"/>
                <a:cs typeface="Arial" charset="0"/>
              </a:rPr>
              <a:t>Получение Субсидии!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4339" name="Текст 2"/>
          <p:cNvSpPr>
            <a:spLocks noGrp="1"/>
          </p:cNvSpPr>
          <p:nvPr>
            <p:ph type="body" idx="1"/>
          </p:nvPr>
        </p:nvSpPr>
        <p:spPr>
          <a:xfrm>
            <a:off x="1428750" y="571500"/>
            <a:ext cx="6418263" cy="714360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5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Внимание!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492896"/>
            <a:ext cx="9144000" cy="3088947"/>
          </a:xfrm>
        </p:spPr>
        <p:txBody>
          <a:bodyPr rtlCol="0" anchor="t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Регистрируйте ИП</a:t>
            </a:r>
            <a:endParaRPr lang="ru-RU" sz="36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0" y="1500174"/>
            <a:ext cx="91440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endParaRPr lang="ru-RU" sz="4000" b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endParaRPr lang="ru-RU" sz="4000" b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ru-RU" sz="4000" b="1" dirty="0" smtClean="0">
                <a:latin typeface="Arial" pitchFamily="34" charset="0"/>
                <a:ea typeface="+mj-ea"/>
                <a:cs typeface="Arial" pitchFamily="34" charset="0"/>
              </a:rPr>
              <a:t>Алгоритм </a:t>
            </a:r>
            <a:r>
              <a:rPr lang="ru-RU" sz="4000" b="1" dirty="0">
                <a:latin typeface="Arial" pitchFamily="34" charset="0"/>
                <a:ea typeface="+mj-ea"/>
                <a:cs typeface="Arial" pitchFamily="34" charset="0"/>
              </a:rPr>
              <a:t>получения субсидии  от Центра занятости на развитие малого бизнеса </a:t>
            </a:r>
            <a:br>
              <a:rPr lang="ru-RU" sz="4000" b="1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ru-RU" sz="4000" b="1" dirty="0" smtClean="0">
                <a:latin typeface="Arial" pitchFamily="34" charset="0"/>
                <a:ea typeface="+mj-ea"/>
                <a:cs typeface="Arial" pitchFamily="34" charset="0"/>
              </a:rPr>
              <a:t>Шаг </a:t>
            </a:r>
            <a:r>
              <a:rPr lang="ru-RU" sz="4000" b="1" dirty="0">
                <a:latin typeface="Arial" pitchFamily="34" charset="0"/>
                <a:ea typeface="+mj-ea"/>
                <a:cs typeface="Arial" pitchFamily="34" charset="0"/>
              </a:rPr>
              <a:t>4</a:t>
            </a:r>
            <a:r>
              <a:rPr lang="ru-RU" sz="3600" b="1" dirty="0">
                <a:latin typeface="+mj-lt"/>
                <a:ea typeface="+mj-ea"/>
                <a:cs typeface="+mj-cs"/>
              </a:rPr>
              <a:t/>
            </a:r>
            <a:br>
              <a:rPr lang="ru-RU" sz="3600" b="1" dirty="0">
                <a:latin typeface="+mj-lt"/>
                <a:ea typeface="+mj-ea"/>
                <a:cs typeface="+mj-cs"/>
              </a:rPr>
            </a:br>
            <a:endParaRPr lang="ru-RU" sz="3600" b="1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394</Words>
  <Application>Microsoft Office PowerPoint</Application>
  <PresentationFormat>Экран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1_Тема Office</vt:lpstr>
      <vt:lpstr>Презентация PowerPoint</vt:lpstr>
      <vt:lpstr>Презентация PowerPoint</vt:lpstr>
      <vt:lpstr>Алгоритм получения субсидии   от Центра занятости на развитие малого бизнеса   Шаг 1 </vt:lpstr>
      <vt:lpstr>Презентация PowerPoint</vt:lpstr>
      <vt:lpstr>Презентация PowerPoint</vt:lpstr>
      <vt:lpstr>Презентация PowerPoint</vt:lpstr>
      <vt:lpstr>Презентация PowerPoint</vt:lpstr>
      <vt:lpstr>Не РЕГИСТРИРУЙТЕ Ип (Индивидуальное Предприятие)  Пока Не Получите Извещение И Не Заключите Договор На  Получение Субсидии! </vt:lpstr>
      <vt:lpstr> Регистрируйте ИП</vt:lpstr>
      <vt:lpstr>Презентация PowerPoint</vt:lpstr>
      <vt:lpstr>У кого больше всего шансов на получение субсидии на открытие собственного бизнеса?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Субсидии от биржи труда на открытие собственного бизнеса лицами с   ограниченными возможностями здоровья государством</dc:title>
  <dc:creator>user</dc:creator>
  <cp:lastModifiedBy>Marina Reginis</cp:lastModifiedBy>
  <cp:revision>25</cp:revision>
  <dcterms:created xsi:type="dcterms:W3CDTF">2014-06-11T18:01:55Z</dcterms:created>
  <dcterms:modified xsi:type="dcterms:W3CDTF">2016-08-25T15:31:32Z</dcterms:modified>
</cp:coreProperties>
</file>