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74" r:id="rId3"/>
    <p:sldId id="256" r:id="rId4"/>
    <p:sldId id="262" r:id="rId5"/>
    <p:sldId id="257" r:id="rId6"/>
    <p:sldId id="258" r:id="rId7"/>
    <p:sldId id="269" r:id="rId8"/>
    <p:sldId id="270" r:id="rId9"/>
    <p:sldId id="266" r:id="rId10"/>
    <p:sldId id="267" r:id="rId11"/>
    <p:sldId id="272" r:id="rId12"/>
    <p:sldId id="271" r:id="rId13"/>
    <p:sldId id="265" r:id="rId14"/>
    <p:sldId id="263" r:id="rId15"/>
    <p:sldId id="273" r:id="rId16"/>
  </p:sldIdLst>
  <p:sldSz cx="12190413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ABFFEF"/>
    <a:srgbClr val="9933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09" autoAdjust="0"/>
    <p:restoredTop sz="94660"/>
  </p:normalViewPr>
  <p:slideViewPr>
    <p:cSldViewPr>
      <p:cViewPr varScale="1">
        <p:scale>
          <a:sx n="117" d="100"/>
          <a:sy n="117" d="100"/>
        </p:scale>
        <p:origin x="-39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48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03302C0-EDDF-45D9-8367-7CEBE4C6B152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15F2615-9225-4482-85CC-4E81F10116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05813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33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153CB79-021F-473C-AB9F-55EE56F4A8CD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281" y="2130428"/>
            <a:ext cx="10361851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94DFB-987A-4DDD-9DED-D982DB6F71D9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AB38C-44EB-49DC-AAC0-84B42E9D4E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ADCFE-8713-4198-A2AF-D85B58F0A9AA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FA351-29FD-49D4-BAA7-0D5D570094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960" y="4406903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960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6C0C2-E21D-4450-B164-AD2B8CA83213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491BB-ABC7-4769-B300-88F4CE7D7D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522" y="1600203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6793" y="1600203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4FE52-4472-4177-A7C6-E62350770C70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E7E6D-6459-4ECD-96CA-781FED78DE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182C5-E3FF-4B27-A9D5-BF1F1B36DB0E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92C5E7-FEAE-4DC3-A8E5-2AF2EE442A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B5D2B-6AEB-44E1-9AD6-23E91F529347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D8FE9-182D-467D-AB4E-F6D6669F3F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EF081-D9BB-4894-A043-81DD93CBCD49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78E91-DB68-4161-861C-FC9714D56B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113" y="273052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521" y="1435102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2FB5A-E2A9-47C7-8A07-FC095C616C36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633A9-1953-4A96-8CCB-376674230F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B2DFF-99F0-4E1C-A949-11B6768664B9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4C627-DEAA-4FF8-B6FE-10ED82877A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A515A-513A-4B20-9573-A7DD2DA1D595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FA1F9-0DCA-445D-9555-619B4437AE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522" y="274639"/>
            <a:ext cx="8025355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2E5E87-98F6-447A-AFB2-BC06BB1C150E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092A9-A5AC-4C29-8A66-C23CFF546E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413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802158" y="4074219"/>
            <a:ext cx="8494427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62554" y="5056488"/>
            <a:ext cx="7034031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4262554" y="6314555"/>
            <a:ext cx="7034031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7514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3562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742" y="1709740"/>
            <a:ext cx="105142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742" y="4589465"/>
            <a:ext cx="105142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2706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091" y="1825625"/>
            <a:ext cx="518092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396" y="1825625"/>
            <a:ext cx="518092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429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365126"/>
            <a:ext cx="1051423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680" y="1681163"/>
            <a:ext cx="515711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680" y="2505075"/>
            <a:ext cx="5157115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1397" y="1681163"/>
            <a:ext cx="518251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1397" y="2505075"/>
            <a:ext cx="5182513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417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7545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7483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2513" y="987426"/>
            <a:ext cx="617139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6472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2513" y="987426"/>
            <a:ext cx="6171397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4247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2929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3765" y="365125"/>
            <a:ext cx="2628558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092" y="365125"/>
            <a:ext cx="7733293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118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521" y="274638"/>
            <a:ext cx="1097137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521" y="1600203"/>
            <a:ext cx="1097137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520" y="6356353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70113CA-BCBE-4A99-8ED9-7B7A7DBC92EC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058" y="6356353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6463" y="6356353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CB2BCA0-6EAE-46D1-ADDD-6EBFC195F5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091" y="365126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091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082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cs typeface="Arial" charset="0"/>
              </a:rPr>
              <a:t>Тема урока 4.2. Человеческий капитал:</a:t>
            </a:r>
            <a:br>
              <a:rPr lang="ru-RU" dirty="0">
                <a:cs typeface="Arial" charset="0"/>
              </a:rPr>
            </a:br>
            <a:r>
              <a:rPr lang="ru-RU" dirty="0">
                <a:cs typeface="Arial" charset="0"/>
              </a:rPr>
              <a:t>финансовые потери и финансовые выгоды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189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дзаголовок 2"/>
          <p:cNvSpPr txBox="1">
            <a:spLocks/>
          </p:cNvSpPr>
          <p:nvPr/>
        </p:nvSpPr>
        <p:spPr>
          <a:xfrm>
            <a:off x="1558702" y="3356992"/>
            <a:ext cx="9190769" cy="11949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r>
              <a:rPr lang="ru-RU" sz="3200" b="1" dirty="0" smtClean="0">
                <a:cs typeface="Arial" charset="0"/>
              </a:rPr>
              <a:t>Тема урока 4.2. Человеческий капитал:</a:t>
            </a:r>
            <a:br>
              <a:rPr lang="ru-RU" sz="3200" b="1" dirty="0" smtClean="0">
                <a:cs typeface="Arial" charset="0"/>
              </a:rPr>
            </a:br>
            <a:r>
              <a:rPr lang="ru-RU" sz="3200" b="1" dirty="0" smtClean="0">
                <a:cs typeface="Arial" charset="0"/>
              </a:rPr>
              <a:t>финансовые потери и финансовые выгоды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Лента лицом вверх 13"/>
          <p:cNvSpPr/>
          <p:nvPr/>
        </p:nvSpPr>
        <p:spPr>
          <a:xfrm>
            <a:off x="272956" y="440194"/>
            <a:ext cx="4708478" cy="1402254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Лента лицом вверх 14"/>
          <p:cNvSpPr/>
          <p:nvPr/>
        </p:nvSpPr>
        <p:spPr>
          <a:xfrm>
            <a:off x="6130904" y="491319"/>
            <a:ext cx="5595582" cy="1310185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Потребность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50590" y="2420888"/>
            <a:ext cx="11161242" cy="19442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42816" y="3059248"/>
            <a:ext cx="10227730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ea typeface="+mj-ea"/>
                <a:cs typeface="Arial" charset="0"/>
              </a:rPr>
              <a:t>Что такое человеческий капитал?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2697" y="4038898"/>
            <a:ext cx="12190413" cy="83026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300" b="1" dirty="0">
                <a:latin typeface="Arial" pitchFamily="34" charset="0"/>
                <a:cs typeface="Arial" pitchFamily="34" charset="0"/>
              </a:rPr>
              <a:t>4</a:t>
            </a:r>
            <a:r>
              <a:rPr lang="ru-RU" sz="2300" b="1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2300" dirty="0">
                <a:latin typeface="Arial" pitchFamily="34" charset="0"/>
                <a:cs typeface="Arial" pitchFamily="34" charset="0"/>
              </a:rPr>
              <a:t>В результате возникают проблемы с трудоустройством, не получается обеспечить себе желаемый заработок. </a:t>
            </a:r>
            <a:endParaRPr lang="en-US" sz="23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260650"/>
            <a:ext cx="12190413" cy="83026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sz="2300" dirty="0">
                <a:latin typeface="Arial" pitchFamily="34" charset="0"/>
                <a:cs typeface="Arial" pitchFamily="34" charset="0"/>
              </a:rPr>
              <a:t>Сумму всех человеческих качеств конкретного человека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300" dirty="0">
                <a:latin typeface="Arial" pitchFamily="34" charset="0"/>
                <a:cs typeface="Arial" pitchFamily="34" charset="0"/>
              </a:rPr>
              <a:t>мы понимаем как человеческий капитал.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-23279" y="5108577"/>
            <a:ext cx="12190414" cy="80021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300" b="1" dirty="0">
                <a:latin typeface="Arial" pitchFamily="34" charset="0"/>
                <a:cs typeface="Arial" pitchFamily="34" charset="0"/>
              </a:rPr>
              <a:t>5</a:t>
            </a:r>
            <a:r>
              <a:rPr lang="ru-RU" sz="2300" b="1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2300" dirty="0">
                <a:latin typeface="Arial" pitchFamily="34" charset="0"/>
                <a:cs typeface="Arial" pitchFamily="34" charset="0"/>
              </a:rPr>
              <a:t>Все средства, вложенные в формирование, поддержание и развитие человеческого капитала, мы понимаем как инвестиции в человеческий капитал. </a:t>
            </a:r>
            <a:endParaRPr lang="en-US" sz="23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" y="2706887"/>
            <a:ext cx="12239091" cy="115416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300" b="1" dirty="0">
                <a:latin typeface="Arial" pitchFamily="34" charset="0"/>
                <a:cs typeface="Arial" pitchFamily="34" charset="0"/>
              </a:rPr>
              <a:t>3</a:t>
            </a:r>
            <a:r>
              <a:rPr lang="ru-RU" sz="2300" b="1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2300" dirty="0">
                <a:latin typeface="Arial" pitchFamily="34" charset="0"/>
                <a:cs typeface="Arial" pitchFamily="34" charset="0"/>
              </a:rPr>
              <a:t>Цель эффективного управления человеческим капиталом заключается в выгодной продаже трудовой деятельности, которая производится человеком за счет эксплуатации собственного человеческого капитала.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-23279" y="1338735"/>
            <a:ext cx="12247556" cy="115416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300" b="1" dirty="0">
                <a:latin typeface="Arial" pitchFamily="34" charset="0"/>
                <a:cs typeface="Arial" pitchFamily="34" charset="0"/>
              </a:rPr>
              <a:t>2</a:t>
            </a:r>
            <a:r>
              <a:rPr lang="ru-RU" sz="2300" b="1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2300" dirty="0">
                <a:latin typeface="Arial" pitchFamily="34" charset="0"/>
                <a:cs typeface="Arial" pitchFamily="34" charset="0"/>
              </a:rPr>
              <a:t>Нежелание человека заниматься собственным развитием, т.е. инвестировать в собственный человеческий капитал, приводит к снижению конкурентоспособности данного человека на рынке труда. </a:t>
            </a:r>
            <a:endParaRPr lang="en-US" sz="23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48676" y="6351588"/>
            <a:ext cx="12239091" cy="46196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300" b="1" dirty="0">
                <a:latin typeface="Arial" pitchFamily="34" charset="0"/>
                <a:cs typeface="Arial" pitchFamily="34" charset="0"/>
              </a:rPr>
              <a:t>6</a:t>
            </a:r>
            <a:r>
              <a:rPr lang="ru-RU" sz="2300" b="1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2300" dirty="0">
                <a:latin typeface="Arial" pitchFamily="34" charset="0"/>
                <a:cs typeface="Arial" pitchFamily="34" charset="0"/>
              </a:rPr>
              <a:t>Человек становится безработным.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471469" y="1"/>
            <a:ext cx="3697039" cy="584775"/>
          </a:xfrm>
          <a:prstGeom prst="rect">
            <a:avLst/>
          </a:prstGeom>
          <a:solidFill>
            <a:srgbClr val="ABFFEF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Расставьте высказывания в логическом порядке</a:t>
            </a:r>
          </a:p>
        </p:txBody>
      </p:sp>
      <p:sp>
        <p:nvSpPr>
          <p:cNvPr id="4105" name="TextBox 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7823638" y="6165850"/>
            <a:ext cx="3263475" cy="338554"/>
          </a:xfrm>
          <a:prstGeom prst="rect">
            <a:avLst/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 dirty="0">
                <a:cs typeface="Arial" charset="0"/>
              </a:rPr>
              <a:t>Правильный ответ</a:t>
            </a:r>
          </a:p>
        </p:txBody>
      </p:sp>
      <p:sp>
        <p:nvSpPr>
          <p:cNvPr id="10" name="Управляющая кнопка: сведения 9">
            <a:hlinkClick r:id="" action="ppaction://noaction" highlightClick="1"/>
          </p:cNvPr>
          <p:cNvSpPr/>
          <p:nvPr/>
        </p:nvSpPr>
        <p:spPr>
          <a:xfrm>
            <a:off x="11608406" y="44451"/>
            <a:ext cx="480420" cy="360363"/>
          </a:xfrm>
          <a:prstGeom prst="actionButtonInformatio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573016"/>
            <a:ext cx="12190413" cy="32849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Ф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ормальная 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безработица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(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официальная) – это случай, когда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трудоспособный человек нигде не числится в качестве работника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или предпринимателя,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однако трудится и зарабатывает деньги.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800" dirty="0" smtClean="0">
                <a:latin typeface="Arial" pitchFamily="34" charset="0"/>
                <a:cs typeface="Arial" pitchFamily="34" charset="0"/>
              </a:rPr>
            </a:br>
            <a:r>
              <a:rPr lang="ru-RU" sz="28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данном случае человек нарушает закон, уклоняясь от уплаты налогов.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90550" y="2276874"/>
            <a:ext cx="11737304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Безработный</a:t>
            </a:r>
            <a:r>
              <a:rPr lang="ru-RU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это трудоспособный человек, который не имеет </a:t>
            </a:r>
            <a:r>
              <a:rPr lang="ru-RU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работы.</a:t>
            </a:r>
            <a:endParaRPr lang="ru-RU" sz="2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"/>
            <a:ext cx="12190413" cy="21236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Безработица</a:t>
            </a:r>
            <a:r>
              <a:rPr lang="ru-RU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экономическая ситуация, при которой трудоспособное население не имеет работы и не имеет возможности ее получить.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" y="4005064"/>
            <a:ext cx="12190412" cy="13681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2. Отсутствие инвестиций в человеческий капитал приводит к потере уже имеющихся качеств личности и увеличению расходов в будущем на их восстановление, развитие и сохранение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94606" y="0"/>
            <a:ext cx="10225137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Человеческий капитал и финансовые потери</a:t>
            </a:r>
            <a:endParaRPr lang="ru-RU" sz="3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" y="764704"/>
            <a:ext cx="12190412" cy="310854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Инвестиции в человеческий капитал приводят к финансовым потерям, т.к. покрывают: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затраты на образование и культуру;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затраты на физкультуру и спорт;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затраты на здравоохранение и профилактику заболеваний;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затраты на социализацию, мобильность и информационную безопасность;</a:t>
            </a:r>
            <a:endParaRPr lang="ru-RU" sz="2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5589240"/>
            <a:ext cx="12190413" cy="9056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3. Инвестиции в человеческий капитал являются условием, но не гарантией выгодного трудоустройства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06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" y="4653136"/>
            <a:ext cx="12190414" cy="18539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3. Качественный человеческий капитал имеет все шансы быть выгодно проданным, если его структуру составляют наиболее востребованные на рынке труда качества личности соответствующие вакантным профессиям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178497"/>
            <a:ext cx="12190413" cy="13849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Инвестиции в человеческий капитал способствуют повышению конкурентоспособности человека на рынке труда, делают его более презентабельным в глазах работодателя</a:t>
            </a:r>
            <a:endParaRPr lang="ru-RU" sz="2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" y="2906689"/>
            <a:ext cx="12190414" cy="13849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Соискатель с высоким уровнем человеческого капитала более здоров, мобилен, умен, трудоспособен, и более эффективно осуществляет поиск работы  </a:t>
            </a:r>
            <a:endParaRPr lang="ru-RU" sz="2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66615" y="0"/>
            <a:ext cx="10225137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Человеческий капитал и финансовые выгоды</a:t>
            </a:r>
            <a:endParaRPr lang="ru-RU" sz="3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25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/>
          <p:cNvSpPr>
            <a:spLocks noChangeArrowheads="1"/>
          </p:cNvSpPr>
          <p:nvPr/>
        </p:nvSpPr>
        <p:spPr bwMode="auto">
          <a:xfrm>
            <a:off x="1" y="908720"/>
            <a:ext cx="6671269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Задание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Класс делится на группы. Каждой группе случайным образом достается одна профессия. Группа составляет смысловую схему (интеллект-карту). 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Далее схемы зачитываются представителем группы, обсуждаются всем классом.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3175"/>
            <a:ext cx="12190413" cy="762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Первая игра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 «Человеческий капитал» </a:t>
            </a:r>
          </a:p>
        </p:txBody>
      </p:sp>
      <p:sp>
        <p:nvSpPr>
          <p:cNvPr id="6148" name="Прямоугольник 4"/>
          <p:cNvSpPr>
            <a:spLocks noChangeArrowheads="1"/>
          </p:cNvSpPr>
          <p:nvPr/>
        </p:nvSpPr>
        <p:spPr bwMode="auto">
          <a:xfrm>
            <a:off x="6815286" y="908722"/>
            <a:ext cx="5375128" cy="54006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ru-RU" sz="2800" b="1" dirty="0">
                <a:latin typeface="Arial" pitchFamily="34" charset="0"/>
                <a:cs typeface="Arial" pitchFamily="34" charset="0"/>
              </a:rPr>
              <a:t>Пояснение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Изображается овал (квадрат) с названием профессии, далее на втором воображаемом уровне выстраиваемой схемы перечисляются качества человека, необходимые для успешного осуществления данной профессиональной деятельности, в третьей колонке напротив каждого качества группа пишет необходимые действия по формированию, поддержанию и развитию данного  качества.</a:t>
            </a:r>
            <a:endParaRPr lang="ru-RU" sz="2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90550" y="4653136"/>
            <a:ext cx="996748" cy="172819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1187298" y="4922841"/>
            <a:ext cx="670895" cy="30638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4" idx="6"/>
          </p:cNvCxnSpPr>
          <p:nvPr/>
        </p:nvCxnSpPr>
        <p:spPr>
          <a:xfrm flipV="1">
            <a:off x="1187298" y="5516564"/>
            <a:ext cx="480419" cy="66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187296" y="5876928"/>
            <a:ext cx="480420" cy="3603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2095227" y="4857753"/>
            <a:ext cx="575658" cy="2524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095227" y="5429253"/>
            <a:ext cx="575658" cy="2524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095227" y="6143628"/>
            <a:ext cx="575658" cy="2524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3652891" y="4897441"/>
            <a:ext cx="575658" cy="2508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642310" y="5591178"/>
            <a:ext cx="575658" cy="2524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663474" y="6262688"/>
            <a:ext cx="577774" cy="2524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59" name="TextBox 17"/>
          <p:cNvSpPr txBox="1">
            <a:spLocks noChangeArrowheads="1"/>
          </p:cNvSpPr>
          <p:nvPr/>
        </p:nvSpPr>
        <p:spPr bwMode="auto">
          <a:xfrm>
            <a:off x="1619042" y="4307520"/>
            <a:ext cx="1536500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>
                <a:cs typeface="Arial" charset="0"/>
              </a:rPr>
              <a:t>качества</a:t>
            </a:r>
          </a:p>
        </p:txBody>
      </p:sp>
      <p:sp>
        <p:nvSpPr>
          <p:cNvPr id="6160" name="TextBox 18"/>
          <p:cNvSpPr txBox="1">
            <a:spLocks noChangeArrowheads="1"/>
          </p:cNvSpPr>
          <p:nvPr/>
        </p:nvSpPr>
        <p:spPr bwMode="auto">
          <a:xfrm rot="-5400000">
            <a:off x="3834550" y="5185601"/>
            <a:ext cx="1916833" cy="70788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>
                <a:cs typeface="Arial" charset="0"/>
              </a:rPr>
              <a:t>Необходимые действия</a:t>
            </a:r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2723798" y="4922838"/>
            <a:ext cx="478304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2723798" y="5513388"/>
            <a:ext cx="478304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2723798" y="6262688"/>
            <a:ext cx="478304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3663474" y="4572003"/>
            <a:ext cx="577774" cy="2524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652891" y="5229228"/>
            <a:ext cx="575658" cy="2524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3652891" y="5921378"/>
            <a:ext cx="575658" cy="2508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67" name="TextBox 27"/>
          <p:cNvSpPr txBox="1">
            <a:spLocks noChangeArrowheads="1"/>
          </p:cNvSpPr>
          <p:nvPr/>
        </p:nvSpPr>
        <p:spPr bwMode="auto">
          <a:xfrm rot="-5400000">
            <a:off x="-401483" y="5029145"/>
            <a:ext cx="21602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>
                <a:cs typeface="Arial" charset="0"/>
              </a:rPr>
              <a:t>Профессия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/>
          <p:cNvSpPr>
            <a:spLocks noChangeArrowheads="1"/>
          </p:cNvSpPr>
          <p:nvPr/>
        </p:nvSpPr>
        <p:spPr bwMode="auto">
          <a:xfrm>
            <a:off x="1" y="692696"/>
            <a:ext cx="6095207" cy="46863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Задание. </a:t>
            </a:r>
          </a:p>
          <a:p>
            <a:r>
              <a:rPr lang="ru-RU" sz="2800" dirty="0">
                <a:latin typeface="Arial" pitchFamily="34" charset="0"/>
                <a:cs typeface="Arial" pitchFamily="34" charset="0"/>
              </a:rPr>
              <a:t>1. Необходимо написать как можно больше причин безработицы.</a:t>
            </a:r>
          </a:p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Первая группа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указывает экономические причины (причины сокращения персонала на предприятиях). </a:t>
            </a:r>
          </a:p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Вторая группа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указывает личностные причины (причины увольнения конкретного работника).</a:t>
            </a:r>
          </a:p>
        </p:txBody>
      </p:sp>
      <p:sp>
        <p:nvSpPr>
          <p:cNvPr id="7171" name="Прямоугольник 4"/>
          <p:cNvSpPr>
            <a:spLocks noChangeArrowheads="1"/>
          </p:cNvSpPr>
          <p:nvPr/>
        </p:nvSpPr>
        <p:spPr bwMode="auto">
          <a:xfrm>
            <a:off x="6095206" y="1052736"/>
            <a:ext cx="6095207" cy="37444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sz="2800" dirty="0">
                <a:latin typeface="Arial" pitchFamily="34" charset="0"/>
                <a:cs typeface="Arial" pitchFamily="34" charset="0"/>
              </a:rPr>
              <a:t>2. Необходимо написать как можно больше способов преодоления безработицы.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Вторая группа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указывает экономические способы преодоления безработицы.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Первая группа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указывает действия человека по поиску работы.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494806" y="0"/>
            <a:ext cx="7319343" cy="6175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Вторая игра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«Безработица»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-40210" y="5378999"/>
            <a:ext cx="12230625" cy="1412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Все результаты работы групп озвучиваются и обсуждаются на каждом этапе.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68760"/>
            <a:ext cx="12190413" cy="48245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Шаг 1. Определи переизбыток (профицит) специалистов определенной профессии на рынке труда.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Шаг 2. Определи наиболее востребованные профессии.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Шаг 3. Определи наиболее востребованные личностные качества специалиста.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Шаг 4. Прилагай усилия по поддержанию, формированию и развитию востребованных профессиональных качеств, инвестируй в собственный человеческий капитал.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Шаг 5. Поддерживай и расширяй круг знакомств (социальные связи).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Шаг 6. Уместно и своевременно обсуждай с надежными знакомыми людьми вопросы поиска работы и трудоустройства.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12190413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Алгоритм предупреждения безработицы</a:t>
            </a:r>
            <a:endParaRPr lang="ru-RU" sz="3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1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406576" y="0"/>
            <a:ext cx="11423781" cy="6858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Важно!!</a:t>
            </a:r>
          </a:p>
          <a:p>
            <a:pPr lvl="0" algn="just">
              <a:buFont typeface="+mj-lt"/>
              <a:buAutoNum type="arabicPeriod"/>
            </a:pPr>
            <a:r>
              <a:rPr lang="ru-RU" sz="23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Образование </a:t>
            </a:r>
            <a:r>
              <a:rPr lang="ru-RU" sz="2300" dirty="0">
                <a:latin typeface="Arial" pitchFamily="34" charset="0"/>
                <a:cs typeface="Arial" pitchFamily="34" charset="0"/>
              </a:rPr>
              <a:t>человека выражается в знаниях, умениях, навыках, личностных качествах и готовности к успешной профессиональной деятельности. </a:t>
            </a:r>
          </a:p>
          <a:p>
            <a:pPr lvl="0" algn="just">
              <a:buFont typeface="+mj-lt"/>
              <a:buAutoNum type="arabicPeriod"/>
            </a:pPr>
            <a:r>
              <a:rPr lang="ru-RU" sz="23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Человеческий </a:t>
            </a:r>
            <a:r>
              <a:rPr lang="ru-RU" sz="2300" dirty="0">
                <a:latin typeface="Arial" pitchFamily="34" charset="0"/>
                <a:cs typeface="Arial" pitchFamily="34" charset="0"/>
              </a:rPr>
              <a:t>капитал – это сумма всех человеческих качеств конкретного работника (человека).</a:t>
            </a:r>
          </a:p>
          <a:p>
            <a:pPr lvl="0" algn="just">
              <a:buFont typeface="+mj-lt"/>
              <a:buAutoNum type="arabicPeriod"/>
            </a:pPr>
            <a:r>
              <a:rPr lang="ru-RU" sz="23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Инвестиции </a:t>
            </a:r>
            <a:r>
              <a:rPr lang="ru-RU" sz="2300" dirty="0">
                <a:latin typeface="Arial" pitchFamily="34" charset="0"/>
                <a:cs typeface="Arial" pitchFamily="34" charset="0"/>
              </a:rPr>
              <a:t>в человеческий капитал –‒ это любое </a:t>
            </a:r>
            <a:r>
              <a:rPr lang="ru-RU" sz="2300" dirty="0" err="1">
                <a:latin typeface="Arial" pitchFamily="34" charset="0"/>
                <a:cs typeface="Arial" pitchFamily="34" charset="0"/>
              </a:rPr>
              <a:t>дей-ствие</a:t>
            </a:r>
            <a:r>
              <a:rPr lang="ru-RU" sz="2300" dirty="0">
                <a:latin typeface="Arial" pitchFamily="34" charset="0"/>
                <a:cs typeface="Arial" pitchFamily="34" charset="0"/>
              </a:rPr>
              <a:t> и финансовые вложения, которые повышают </a:t>
            </a:r>
            <a:r>
              <a:rPr lang="ru-RU" sz="2300" dirty="0" err="1">
                <a:latin typeface="Arial" pitchFamily="34" charset="0"/>
                <a:cs typeface="Arial" pitchFamily="34" charset="0"/>
              </a:rPr>
              <a:t>квалифи-кацию</a:t>
            </a:r>
            <a:r>
              <a:rPr lang="ru-RU" sz="2300" dirty="0">
                <a:latin typeface="Arial" pitchFamily="34" charset="0"/>
                <a:cs typeface="Arial" pitchFamily="34" charset="0"/>
              </a:rPr>
              <a:t> и способности и, тем самым, производительность труда работника. Включают в себя расходы на образование, здравоохранение, на миграционную активность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.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>
              <a:buFont typeface="+mj-lt"/>
              <a:buAutoNum type="arabicPeriod"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Нежелание человека заниматься собственным развитием, т.е. инвестировать в собственный человеческий капитал, приводит к снижению конкурентоспособности данного человека на рынке труда. </a:t>
            </a:r>
            <a:r>
              <a:rPr lang="ru-RU" sz="2300" dirty="0"/>
              <a:t>Эффективность инвестиций зависит от целесообразности, а не только от суммы финансовых затрат.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>
              <a:buFont typeface="+mj-lt"/>
              <a:buAutoNum type="arabicPeriod"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ru-RU" sz="2300" dirty="0"/>
              <a:t>Финансовые затраты на восстановление утраченных качеств как правило выше, чем затраты на поддержание </a:t>
            </a:r>
            <a:r>
              <a:rPr lang="ru-RU" sz="2300" dirty="0" smtClean="0"/>
              <a:t>имеющихся</a:t>
            </a: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6419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66815" y="2924945"/>
            <a:ext cx="7128793" cy="76944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Спасибо за внимание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52070" y="615662"/>
            <a:ext cx="6177276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Правильный ответ</a:t>
            </a:r>
          </a:p>
        </p:txBody>
      </p:sp>
      <p:sp>
        <p:nvSpPr>
          <p:cNvPr id="10243" name="TextBox 2"/>
          <p:cNvSpPr txBox="1">
            <a:spLocks noChangeArrowheads="1"/>
          </p:cNvSpPr>
          <p:nvPr/>
        </p:nvSpPr>
        <p:spPr bwMode="auto">
          <a:xfrm>
            <a:off x="3034905" y="3141663"/>
            <a:ext cx="6611606" cy="11080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6600" b="1" dirty="0">
                <a:cs typeface="Arial" charset="0"/>
              </a:rPr>
              <a:t>1-5-3-2-4-6</a:t>
            </a:r>
          </a:p>
        </p:txBody>
      </p:sp>
      <p:sp>
        <p:nvSpPr>
          <p:cNvPr id="3" name="Выгнутая вправо стрелка 2">
            <a:hlinkClick r:id="rId2" action="ppaction://hlinksldjump"/>
          </p:cNvPr>
          <p:cNvSpPr/>
          <p:nvPr/>
        </p:nvSpPr>
        <p:spPr>
          <a:xfrm>
            <a:off x="622597" y="476671"/>
            <a:ext cx="720080" cy="872807"/>
          </a:xfrm>
          <a:prstGeom prst="curvedLef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2190413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Список использованных информационных источников</a:t>
            </a:r>
          </a:p>
        </p:txBody>
      </p:sp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0" y="1844826"/>
            <a:ext cx="12190413" cy="95410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buFont typeface="Calibri" pitchFamily="34" charset="0"/>
              <a:buAutoNum type="arabicPeriod"/>
            </a:pPr>
            <a:r>
              <a:rPr lang="ru-RU" sz="2800">
                <a:cs typeface="Arial" charset="0"/>
              </a:rPr>
              <a:t>Графические элементы сайта </a:t>
            </a:r>
            <a:r>
              <a:rPr lang="en-US" sz="2800" dirty="0">
                <a:cs typeface="Arial" charset="0"/>
              </a:rPr>
              <a:t>Office.com</a:t>
            </a:r>
          </a:p>
          <a:p>
            <a:pPr marL="457200" indent="-457200">
              <a:buFont typeface="Calibri" pitchFamily="34" charset="0"/>
              <a:buAutoNum type="arabicPeriod"/>
            </a:pPr>
            <a:endParaRPr lang="ru-RU" sz="2800" dirty="0"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</TotalTime>
  <Words>758</Words>
  <Application>Microsoft Office PowerPoint</Application>
  <PresentationFormat>Произвольный</PresentationFormat>
  <Paragraphs>64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Тема Office</vt:lpstr>
      <vt:lpstr>1_Тема Office</vt:lpstr>
      <vt:lpstr>Тема урока 4.2. Человеческий капитал: финансовые потери и финансовые выгоды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WIR</dc:creator>
  <cp:lastModifiedBy>Marina Reginis</cp:lastModifiedBy>
  <cp:revision>125</cp:revision>
  <dcterms:created xsi:type="dcterms:W3CDTF">2014-06-10T17:22:48Z</dcterms:created>
  <dcterms:modified xsi:type="dcterms:W3CDTF">2016-08-25T15:06:03Z</dcterms:modified>
</cp:coreProperties>
</file>