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2" r:id="rId3"/>
    <p:sldId id="256" r:id="rId4"/>
    <p:sldId id="257" r:id="rId5"/>
    <p:sldId id="258" r:id="rId6"/>
    <p:sldId id="259" r:id="rId7"/>
    <p:sldId id="270" r:id="rId8"/>
    <p:sldId id="271" r:id="rId9"/>
    <p:sldId id="269" r:id="rId10"/>
    <p:sldId id="272" r:id="rId11"/>
    <p:sldId id="273" r:id="rId12"/>
    <p:sldId id="260" r:id="rId13"/>
    <p:sldId id="264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</p:sldIdLst>
  <p:sldSz cx="12169775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522" y="-78"/>
      </p:cViewPr>
      <p:guideLst>
        <p:guide orient="horz" pos="2160"/>
        <p:guide pos="383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2733" y="2130428"/>
            <a:ext cx="10344309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5466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1328" y="4406903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1328" y="2906713"/>
            <a:ext cx="1034430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8489" y="1600203"/>
            <a:ext cx="537498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86302" y="1600203"/>
            <a:ext cx="537498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489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8489" y="217487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82077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82077" y="217487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3050"/>
            <a:ext cx="400377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58044" y="273052"/>
            <a:ext cx="680324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489" y="1435102"/>
            <a:ext cx="400377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5361" y="4800600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5361" y="61277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5361" y="5367338"/>
            <a:ext cx="730186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23087" y="274639"/>
            <a:ext cx="2738199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8490" y="274639"/>
            <a:ext cx="8011769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9775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797419" y="4074225"/>
            <a:ext cx="8480047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55340" y="5056522"/>
            <a:ext cx="7022123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4255340" y="6314589"/>
            <a:ext cx="7022123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46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608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334" y="1709743"/>
            <a:ext cx="104964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334" y="4589499"/>
            <a:ext cx="104964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172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672" y="1825625"/>
            <a:ext cx="5172154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0954" y="1825625"/>
            <a:ext cx="5172154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1973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365126"/>
            <a:ext cx="1049643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59" y="1681163"/>
            <a:ext cx="5148384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59" y="2505075"/>
            <a:ext cx="5148384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0965" y="1681163"/>
            <a:ext cx="517373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0965" y="2505075"/>
            <a:ext cx="5173739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641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8494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4923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457200"/>
            <a:ext cx="392506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3739" y="987426"/>
            <a:ext cx="616094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57" y="2057400"/>
            <a:ext cx="392506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9428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457200"/>
            <a:ext cx="392506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3739" y="987426"/>
            <a:ext cx="6160949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57" y="2057400"/>
            <a:ext cx="392506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2094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4906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09002" y="365125"/>
            <a:ext cx="2624108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695" y="365125"/>
            <a:ext cx="7720201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599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4638"/>
            <a:ext cx="1095279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489" y="1600203"/>
            <a:ext cx="1095279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8489" y="6356353"/>
            <a:ext cx="28396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58007" y="6356353"/>
            <a:ext cx="38537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21672" y="6356353"/>
            <a:ext cx="28396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672" y="365126"/>
            <a:ext cx="104964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672" y="1825625"/>
            <a:ext cx="104964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672" y="6356386"/>
            <a:ext cx="27381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238" y="6356386"/>
            <a:ext cx="41072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4909" y="6356386"/>
            <a:ext cx="27381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986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5792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584163" y="332657"/>
            <a:ext cx="11072889" cy="1881898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Государственная </a:t>
            </a:r>
            <a:r>
              <a:rPr lang="ru-RU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поддержка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41286" y="3929068"/>
            <a:ext cx="11287204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3600" b="1" dirty="0" smtClean="0"/>
              <a:t>Тема урока 3</a:t>
            </a:r>
            <a:r>
              <a:rPr lang="ru-RU" altLang="ru-RU" sz="3600" b="1" dirty="0" smtClean="0">
                <a:solidFill>
                  <a:schemeClr val="tx1"/>
                </a:solidFill>
              </a:rPr>
              <a:t>.3.</a:t>
            </a:r>
            <a:r>
              <a:rPr lang="ru-RU" altLang="ru-RU" sz="3600" b="1" dirty="0" smtClean="0"/>
              <a:t> </a:t>
            </a:r>
            <a:r>
              <a:rPr lang="ru-RU" sz="3600" b="1" dirty="0" smtClean="0"/>
              <a:t>Как оформить получение пенсий и</a:t>
            </a:r>
            <a:r>
              <a:rPr lang="ru-RU" sz="3600" dirty="0" smtClean="0"/>
              <a:t> </a:t>
            </a:r>
            <a:r>
              <a:rPr lang="ru-RU" sz="3600" b="1" dirty="0" smtClean="0"/>
              <a:t>пособий по инвалидности</a:t>
            </a:r>
            <a:endParaRPr lang="ru-RU" sz="3600" b="1" dirty="0">
              <a:solidFill>
                <a:srgbClr val="0000CC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 txBox="1">
            <a:spLocks/>
          </p:cNvSpPr>
          <p:nvPr/>
        </p:nvSpPr>
        <p:spPr>
          <a:xfrm>
            <a:off x="441285" y="1785926"/>
            <a:ext cx="11358642" cy="25854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ru-RU" sz="3200" dirty="0" smtClean="0">
                <a:latin typeface="Arial" pitchFamily="34" charset="0"/>
                <a:cs typeface="Arial" pitchFamily="34" charset="0"/>
              </a:rPr>
              <a:t>Пенсионный фонд России (ПФР) - один из наиболее значимых социальных институтов страны. </a:t>
            </a:r>
          </a:p>
          <a:p>
            <a:pPr algn="ctr"/>
            <a:r>
              <a:rPr lang="ru-RU" sz="3200" dirty="0" smtClean="0">
                <a:latin typeface="Arial" pitchFamily="34" charset="0"/>
                <a:cs typeface="Arial" pitchFamily="34" charset="0"/>
              </a:rPr>
              <a:t>Это крупнейшая федеральная система оказания государственных услуг в области социального обеспечения в России.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584161" y="1285860"/>
            <a:ext cx="10901896" cy="37335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Пенсионный фонд России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- самостоятельное финансово-кредитное учреждение:</a:t>
            </a:r>
          </a:p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обеспечивает целевой сбор и аккумуляцию страховых взносов, финансирует расходы на выплату пенсий, пособий; оказывает органами социальной защиты населения материальную помощь престарелым и нетрудоспособным гражданам</a:t>
            </a:r>
            <a:r>
              <a:rPr lang="ru-RU" sz="3600" dirty="0" smtClean="0">
                <a:latin typeface="Monotype Corsiva" panose="03010101010201010101" pitchFamily="66" charset="0"/>
              </a:rPr>
              <a:t>.</a:t>
            </a:r>
          </a:p>
          <a:p>
            <a:endParaRPr lang="ru-RU" sz="3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324246" y="4437112"/>
            <a:ext cx="11557496" cy="158417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lvl="0">
              <a:spcBef>
                <a:spcPts val="600"/>
              </a:spcBef>
              <a:buClr>
                <a:schemeClr val="accent1"/>
              </a:buClr>
              <a:buSzPct val="76000"/>
              <a:defRPr/>
            </a:pPr>
            <a:r>
              <a:rPr lang="ru-RU" sz="3200" dirty="0">
                <a:latin typeface="Arial" pitchFamily="34" charset="0"/>
                <a:cs typeface="Arial" pitchFamily="34" charset="0"/>
              </a:rPr>
              <a:t>С созданием Пенсионного фонда в России появился принципиально новый механизм финансирования и выплаты пенсий и пособий. 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24247" y="332656"/>
            <a:ext cx="11521281" cy="30963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ПФР был образован 22 декабря 1990 года Постановлением Верховного Совета РСФСР №442-1 «Об организации Пенсионного фонда РСФСР» для государственного управления финансами пенсионного обеспечения, которые было необходимо выделить в самостоятельный внебюджетный фонд.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0715" y="827459"/>
            <a:ext cx="4312601" cy="1569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Средства для финансирования выплаты пенсий</a:t>
            </a:r>
          </a:p>
        </p:txBody>
      </p:sp>
      <p:sp>
        <p:nvSpPr>
          <p:cNvPr id="3" name="Стрелка вправо 2"/>
          <p:cNvSpPr/>
          <p:nvPr/>
        </p:nvSpPr>
        <p:spPr>
          <a:xfrm rot="13017280">
            <a:off x="4841999" y="2740134"/>
            <a:ext cx="1521378" cy="657650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13450" y="3786191"/>
            <a:ext cx="5384923" cy="1569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Arial" pitchFamily="34" charset="0"/>
                <a:cs typeface="Arial" pitchFamily="34" charset="0"/>
              </a:rPr>
              <a:t>поступления обязательных страховых взносов работодателей и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граждан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8264" y="260648"/>
            <a:ext cx="3816424" cy="1569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СТРУКТУРА ПЕНСИОННОГО ФОНДА 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 rot="16200000">
            <a:off x="4922597" y="491501"/>
            <a:ext cx="529053" cy="1075455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44928" y="260649"/>
            <a:ext cx="5140150" cy="1569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Arial" pitchFamily="34" charset="0"/>
                <a:cs typeface="Arial" pitchFamily="34" charset="0"/>
              </a:rPr>
              <a:t>8 Управлений в Федеральных округах Российской Федерации</a:t>
            </a:r>
          </a:p>
        </p:txBody>
      </p:sp>
      <p:sp>
        <p:nvSpPr>
          <p:cNvPr id="5" name="Стрелка вниз 4"/>
          <p:cNvSpPr/>
          <p:nvPr/>
        </p:nvSpPr>
        <p:spPr>
          <a:xfrm rot="19038998">
            <a:off x="4031144" y="2472264"/>
            <a:ext cx="519652" cy="942074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 rot="18053435">
            <a:off x="5094732" y="1726477"/>
            <a:ext cx="577081" cy="1208182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Крест 6"/>
          <p:cNvSpPr/>
          <p:nvPr/>
        </p:nvSpPr>
        <p:spPr>
          <a:xfrm>
            <a:off x="8677177" y="1988842"/>
            <a:ext cx="578577" cy="384037"/>
          </a:xfrm>
          <a:prstGeom prst="plu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Крест 7"/>
          <p:cNvSpPr/>
          <p:nvPr/>
        </p:nvSpPr>
        <p:spPr>
          <a:xfrm>
            <a:off x="9002967" y="3573018"/>
            <a:ext cx="466296" cy="312599"/>
          </a:xfrm>
          <a:prstGeom prst="plu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Крест 8"/>
          <p:cNvSpPr/>
          <p:nvPr/>
        </p:nvSpPr>
        <p:spPr>
          <a:xfrm>
            <a:off x="7851819" y="5013178"/>
            <a:ext cx="476347" cy="312599"/>
          </a:xfrm>
          <a:prstGeom prst="plus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04968" y="2572315"/>
            <a:ext cx="4803780" cy="1569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81 Отделение Пенсионного фонда в субъектах РФ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76775" y="4509120"/>
            <a:ext cx="3729360" cy="1569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Arial" pitchFamily="34" charset="0"/>
                <a:cs typeface="Arial" pitchFamily="34" charset="0"/>
              </a:rPr>
              <a:t>ОПФР в г. Байконур (Казахстан)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2279" y="4005065"/>
            <a:ext cx="3786213" cy="255454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Arial" pitchFamily="34" charset="0"/>
                <a:cs typeface="Arial" pitchFamily="34" charset="0"/>
              </a:rPr>
              <a:t>почти 2 500 территориальных управлений во всех регионах страны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2700512" y="2636914"/>
            <a:ext cx="475575" cy="988171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9847" y="260650"/>
            <a:ext cx="11430081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Функции ПФР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9847" y="1643052"/>
            <a:ext cx="11430081" cy="440120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назначение и выплата трудовых пенсий (по старости, по инвалидности, по случаю потери кормильца), пенсии по государственному пенсионному обеспечению, пенсии военнослужащих и их семей, социальные пенсии, пенсии госслужащих. За счет средств Фонда получают пенсии 36,5 млн. российских пенсионеров;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назначение и реализация социальных выплат отдельным категориям граждан: ветеранам, инвалидам, инвалидам вследствие военной травмы, Героям Советского Союза, Героям Российской Федерации и др.;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3239" y="2274839"/>
            <a:ext cx="60833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персонифицированный учет участников системы обязательного пенсионного страхования. В системе учитываются страховые пенсионные платежи почти 63 млн. россиян;</a:t>
            </a:r>
          </a:p>
          <a:p>
            <a:r>
              <a:rPr lang="ru-RU" dirty="0" smtClean="0"/>
              <a:t>взаимодействие с работодателями - плательщиками страховых пенсионных взносов. </a:t>
            </a:r>
          </a:p>
          <a:p>
            <a:r>
              <a:rPr lang="ru-RU" dirty="0" smtClean="0"/>
              <a:t>информация о гражданах, застрахованных в пенсионной системе, поступает от 6,2 млн. юридических лиц;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98408" y="260650"/>
            <a:ext cx="11501518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Функции ПФР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408" y="1643051"/>
            <a:ext cx="11501518" cy="310854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персонифицированный учет участников системы обязательного пенсионного страхования. В системе учитываются страховые пенсионные платежи почти 63 млн. россиян;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взаимодействие с работодателями - плательщиками страховых пенсионных взносов. 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информация о гражданах, застрахованных в пенсионной системе, поступает от 6,2 млн. юридических лиц;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6972" y="357167"/>
            <a:ext cx="11644394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Функции ПФР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1643051"/>
            <a:ext cx="11585646" cy="35394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выдача сертификатов на получение материнского (семейного) капитала;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управление средствами пенсионной системы, в т.ч. накопительной частью трудовой пенсии, которое осуществляется через государственную управляющую компанию (Внешэкономбанк) и частные управляющие компании;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реализация Программы государственного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софинансирования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пенсии. 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41286" y="3500438"/>
            <a:ext cx="11305256" cy="129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С 1 апреля 2015 г. повышение пенсии по инвалидности составило на 10,3%,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68264" y="836712"/>
            <a:ext cx="11260225" cy="22322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В целях повышения уровня жизни пенсионеров Правительство Российской Федерации предусматривает индексацию размера трудовых пенсий – увеличение размера трудовых пенсий.  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12723" y="1928802"/>
            <a:ext cx="11294162" cy="255454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Размер социальных ежемесячных выплат составляет: инвалиды с детства I группы, дети-инвалиды — 11445,68 рублей инвалиды I группы, инвалиды с детства II группы – 9538,20 рублей инвалиды II группы — 4769,09 рублей инвалиды III группы — 4053,74 рублей 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5599" y="908720"/>
            <a:ext cx="10930014" cy="501675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Индексация размера социальных пенсий приводит к повышению: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пенсии по государственному пенсионному обеспечению,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размера дополнительного ежемесячного материального обеспечения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размера других социальных выплат. </a:t>
            </a:r>
          </a:p>
          <a:p>
            <a:endParaRPr lang="ru-RU" sz="32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3200" dirty="0" smtClean="0">
                <a:latin typeface="Arial" pitchFamily="34" charset="0"/>
                <a:cs typeface="Arial" pitchFamily="34" charset="0"/>
              </a:rPr>
              <a:t>Каков средний размер социальной пенсии  в настоящий момент в России?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98476" y="857232"/>
            <a:ext cx="10729191" cy="501675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Средний размер социальной пенсии детям- инвалидам составляет 11,2 тыс. рублей. </a:t>
            </a:r>
          </a:p>
          <a:p>
            <a:endParaRPr lang="ru-RU" sz="32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Средний размер пенсий граждан из числа инвалидов вследствие военной травмы составляет около 27 тыс. рублей </a:t>
            </a:r>
          </a:p>
          <a:p>
            <a:endParaRPr lang="ru-RU" sz="32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Средний размер пенсий  участников Великой Отечественной войны составляет около  28,2 тыс. рублей.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7037" y="1412777"/>
            <a:ext cx="10858576" cy="403187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С 2002 года в России действует пенсионная модель, основанная на страховых принципах.</a:t>
            </a:r>
          </a:p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ru-RU" sz="3200" dirty="0" smtClean="0">
                <a:latin typeface="Arial" pitchFamily="34" charset="0"/>
                <a:cs typeface="Arial" pitchFamily="34" charset="0"/>
              </a:rPr>
              <a:t>Пенсионные права граждан зависят </a:t>
            </a:r>
          </a:p>
          <a:p>
            <a:pPr marL="342900" indent="-342900">
              <a:buFont typeface="Arial" pitchFamily="34" charset="0"/>
              <a:buChar char="•"/>
            </a:pPr>
            <a:endParaRPr lang="ru-RU" sz="32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от стажа работы и заработка до 01.01.2002</a:t>
            </a:r>
          </a:p>
          <a:p>
            <a:pPr marL="342900" indent="-342900">
              <a:buFont typeface="Arial" pitchFamily="34" charset="0"/>
              <a:buChar char="•"/>
            </a:pPr>
            <a:endParaRPr lang="ru-RU" sz="32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от страховых взносов после указанной даты.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2724" y="1714488"/>
            <a:ext cx="11144328" cy="30469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С 1 января 2010 года трудовая пенсия по старости состоит из двух частей - страховой и накопительной.</a:t>
            </a:r>
          </a:p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Деление трудовой пенсии по инвалидности и трудовой пенсии по случаю потери кормильца на составляющие части не предусмотрено.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57168"/>
            <a:ext cx="12169775" cy="61555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С 1 января 2010 года введен фиксированный базовый размер трудовой пенсии (страховой части трудовой пенсии по старости) как составная часть страховой части трудовой пенсии по старости, трудовой пенсии по инвалидности и трудовой пенсии по случаю потери кормильца.</a:t>
            </a:r>
          </a:p>
          <a:p>
            <a:pPr>
              <a:spcBef>
                <a:spcPts val="600"/>
              </a:spcBef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Трудовая пенсии по старости назначается при: </a:t>
            </a:r>
          </a:p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наличии 5 лет страхового стажа </a:t>
            </a:r>
          </a:p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достижении установленного законодательством пенсионного возраста. </a:t>
            </a:r>
          </a:p>
          <a:p>
            <a:pPr>
              <a:spcBef>
                <a:spcPts val="600"/>
              </a:spcBef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Трудовая пенсия по инвалидности устанавливается гражданам, признанным в установленном порядке  инвалидами I, II и III группы.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9847" y="785794"/>
            <a:ext cx="11449272" cy="532453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Выплата пенсии производится в целях компенсации заработка (дохода)</a:t>
            </a:r>
          </a:p>
          <a:p>
            <a:endParaRPr lang="ru-RU" sz="3200" b="1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1200"/>
              </a:spcBef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Утраченного в связи с прекращением федеральной государственной гражданской службы при достижении установленной законом выслуги при выходе на трудовую пенсию по старости (инвалидности);</a:t>
            </a:r>
          </a:p>
          <a:p>
            <a:pPr>
              <a:spcBef>
                <a:spcPts val="1200"/>
              </a:spcBef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Утраченного заработка гражданам из числа космонавтов или из числа работников летно-испытательного состава в связи с выходом на пенсию за выслугу лет;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2280" y="1412777"/>
            <a:ext cx="10873208" cy="36933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Вреда, нанесенного здоровью граждан при прохождении военной службы, в результате радиационных или техногенных катастроф, в случае наступления инвалидности или потери кормильца, при достижении установленного законом возраста;</a:t>
            </a:r>
          </a:p>
          <a:p>
            <a:pPr>
              <a:spcBef>
                <a:spcPts val="1200"/>
              </a:spcBef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Нетрудоспособным гражданам в целях предоставления им средств к существованию.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214423"/>
            <a:ext cx="12169775" cy="526297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1. Определи имеешь ли ты право на получение социальной пенсии по действующему пенсионному законодательству;</a:t>
            </a:r>
          </a:p>
          <a:p>
            <a:pPr lvl="0"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2. Для оформления социальной пенсии подготовь заявление и пакет документов:  свидетельство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о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смерти кормильца (получить в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ЗАГСе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); свидетельство о смерти другого родителя (получить в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ЗАГСе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); подтверждающие, что умершая являлась одинокой матерью (получить в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ЗАГСе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или предоставить свидетельство о рождении),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подтверждающие родственные отношения с умершим кормильцем (получить в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ЗАГСе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или предоставить свидетельство о рождении), документы об установлении инвалидности (получить в МСЭ).</a:t>
            </a:r>
          </a:p>
          <a:p>
            <a:pPr lvl="0"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3. Подай документы в отделение Пенсионного фонда России, находящееся на территории, где ты проживаешь.</a:t>
            </a: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0" y="285728"/>
            <a:ext cx="12169775" cy="63339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Алгоритм оформления социальной пенсии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892</Words>
  <Application>Microsoft Office PowerPoint</Application>
  <PresentationFormat>Произвольный</PresentationFormat>
  <Paragraphs>68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20</vt:i4>
      </vt:variant>
    </vt:vector>
  </HeadingPairs>
  <TitlesOfParts>
    <vt:vector size="22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CtrlSoft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Alex</dc:creator>
  <cp:lastModifiedBy>Marina Reginis</cp:lastModifiedBy>
  <cp:revision>14</cp:revision>
  <dcterms:created xsi:type="dcterms:W3CDTF">2016-04-18T11:00:31Z</dcterms:created>
  <dcterms:modified xsi:type="dcterms:W3CDTF">2016-08-25T15:30:51Z</dcterms:modified>
</cp:coreProperties>
</file>