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48"/>
  </p:notesMasterIdLst>
  <p:sldIdLst>
    <p:sldId id="256" r:id="rId2"/>
    <p:sldId id="319" r:id="rId3"/>
    <p:sldId id="320" r:id="rId4"/>
    <p:sldId id="380" r:id="rId5"/>
    <p:sldId id="323" r:id="rId6"/>
    <p:sldId id="324" r:id="rId7"/>
    <p:sldId id="326" r:id="rId8"/>
    <p:sldId id="327" r:id="rId9"/>
    <p:sldId id="329" r:id="rId10"/>
    <p:sldId id="330" r:id="rId11"/>
    <p:sldId id="382" r:id="rId12"/>
    <p:sldId id="381" r:id="rId13"/>
    <p:sldId id="383" r:id="rId14"/>
    <p:sldId id="331" r:id="rId15"/>
    <p:sldId id="328" r:id="rId16"/>
    <p:sldId id="332" r:id="rId17"/>
    <p:sldId id="333" r:id="rId18"/>
    <p:sldId id="336" r:id="rId19"/>
    <p:sldId id="337" r:id="rId20"/>
    <p:sldId id="344" r:id="rId21"/>
    <p:sldId id="338" r:id="rId22"/>
    <p:sldId id="339" r:id="rId23"/>
    <p:sldId id="346" r:id="rId24"/>
    <p:sldId id="340" r:id="rId25"/>
    <p:sldId id="343" r:id="rId26"/>
    <p:sldId id="384" r:id="rId27"/>
    <p:sldId id="280" r:id="rId28"/>
    <p:sldId id="281" r:id="rId29"/>
    <p:sldId id="285" r:id="rId30"/>
    <p:sldId id="286" r:id="rId31"/>
    <p:sldId id="288" r:id="rId32"/>
    <p:sldId id="309" r:id="rId33"/>
    <p:sldId id="348" r:id="rId34"/>
    <p:sldId id="310" r:id="rId35"/>
    <p:sldId id="311" r:id="rId36"/>
    <p:sldId id="350" r:id="rId37"/>
    <p:sldId id="376" r:id="rId38"/>
    <p:sldId id="377" r:id="rId39"/>
    <p:sldId id="363" r:id="rId40"/>
    <p:sldId id="364" r:id="rId41"/>
    <p:sldId id="368" r:id="rId42"/>
    <p:sldId id="369" r:id="rId43"/>
    <p:sldId id="378" r:id="rId44"/>
    <p:sldId id="379" r:id="rId45"/>
    <p:sldId id="374" r:id="rId46"/>
    <p:sldId id="30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433"/>
    <a:srgbClr val="1C7A27"/>
    <a:srgbClr val="249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83B9D-D64C-42EE-85B7-C8CD9CAB508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6C5C9BB-4136-4884-984F-FB65CCF3D8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ligraph" pitchFamily="2" charset="0"/>
            </a:rPr>
            <a:t>Признаки сегментации потребительского рынка </a:t>
          </a:r>
        </a:p>
      </dgm:t>
    </dgm:pt>
    <dgm:pt modelId="{F4238CF7-C7E8-430B-85A3-6E18F7757C8E}" type="parTrans" cxnId="{2EAB7B46-08B8-4E54-AB13-73EBC4C4FDF1}">
      <dgm:prSet/>
      <dgm:spPr/>
      <dgm:t>
        <a:bodyPr/>
        <a:lstStyle/>
        <a:p>
          <a:endParaRPr lang="ru-RU"/>
        </a:p>
      </dgm:t>
    </dgm:pt>
    <dgm:pt modelId="{B3147988-DDCC-481D-B8F5-33D6746ADB1C}" type="sibTrans" cxnId="{2EAB7B46-08B8-4E54-AB13-73EBC4C4FDF1}">
      <dgm:prSet/>
      <dgm:spPr/>
      <dgm:t>
        <a:bodyPr/>
        <a:lstStyle/>
        <a:p>
          <a:endParaRPr lang="ru-RU"/>
        </a:p>
      </dgm:t>
    </dgm:pt>
    <dgm:pt modelId="{9C861319-A189-4353-9413-4B49AC286C4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ligraph" pitchFamily="2" charset="0"/>
            </a:rPr>
            <a:t>Географический</a:t>
          </a:r>
        </a:p>
      </dgm:t>
    </dgm:pt>
    <dgm:pt modelId="{152166B7-B9FE-41B7-93A2-3637BA4DCE71}" type="parTrans" cxnId="{66A1E35C-95F6-4940-8A8C-EEA6C7A66D48}">
      <dgm:prSet/>
      <dgm:spPr/>
      <dgm:t>
        <a:bodyPr/>
        <a:lstStyle/>
        <a:p>
          <a:endParaRPr lang="ru-RU"/>
        </a:p>
      </dgm:t>
    </dgm:pt>
    <dgm:pt modelId="{B682404C-990F-4128-BEE9-9C212D28C58D}" type="sibTrans" cxnId="{66A1E35C-95F6-4940-8A8C-EEA6C7A66D48}">
      <dgm:prSet/>
      <dgm:spPr/>
      <dgm:t>
        <a:bodyPr/>
        <a:lstStyle/>
        <a:p>
          <a:endParaRPr lang="ru-RU"/>
        </a:p>
      </dgm:t>
    </dgm:pt>
    <dgm:pt modelId="{11BF0B23-8CEF-4524-9586-00C7EBC5F5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ligraph" pitchFamily="2" charset="0"/>
            </a:rPr>
            <a:t>Демографический</a:t>
          </a:r>
        </a:p>
      </dgm:t>
    </dgm:pt>
    <dgm:pt modelId="{1FCFCE23-10E3-4973-ABFA-420FE4CC6ED1}" type="parTrans" cxnId="{9646A4E5-C488-4967-B2FF-11BF50965ADC}">
      <dgm:prSet/>
      <dgm:spPr/>
      <dgm:t>
        <a:bodyPr/>
        <a:lstStyle/>
        <a:p>
          <a:endParaRPr lang="ru-RU"/>
        </a:p>
      </dgm:t>
    </dgm:pt>
    <dgm:pt modelId="{D098D29C-4814-4653-B839-E30DC27BDEC0}" type="sibTrans" cxnId="{9646A4E5-C488-4967-B2FF-11BF50965ADC}">
      <dgm:prSet/>
      <dgm:spPr/>
      <dgm:t>
        <a:bodyPr/>
        <a:lstStyle/>
        <a:p>
          <a:endParaRPr lang="ru-RU"/>
        </a:p>
      </dgm:t>
    </dgm:pt>
    <dgm:pt modelId="{1679ED06-761E-40F1-A5A0-A2C2B8A59D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ligraph" pitchFamily="2" charset="0"/>
            </a:rPr>
            <a:t>Психографический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ligraph" pitchFamily="2" charset="0"/>
          </a:endParaRPr>
        </a:p>
      </dgm:t>
    </dgm:pt>
    <dgm:pt modelId="{51030B8D-E29B-4837-AB6D-A6175F3B7F10}" type="parTrans" cxnId="{E9F3AC27-756A-4A89-8CE9-0118E5441F97}">
      <dgm:prSet/>
      <dgm:spPr/>
      <dgm:t>
        <a:bodyPr/>
        <a:lstStyle/>
        <a:p>
          <a:endParaRPr lang="ru-RU"/>
        </a:p>
      </dgm:t>
    </dgm:pt>
    <dgm:pt modelId="{548E3960-5079-44A4-9758-CD0F0E0CD7B2}" type="sibTrans" cxnId="{E9F3AC27-756A-4A89-8CE9-0118E5441F97}">
      <dgm:prSet/>
      <dgm:spPr/>
      <dgm:t>
        <a:bodyPr/>
        <a:lstStyle/>
        <a:p>
          <a:endParaRPr lang="ru-RU"/>
        </a:p>
      </dgm:t>
    </dgm:pt>
    <dgm:pt modelId="{8A96052C-964A-42B8-87CF-7597918C29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ligraph" pitchFamily="2" charset="0"/>
            </a:rPr>
            <a:t>Поведенческий</a:t>
          </a:r>
        </a:p>
      </dgm:t>
    </dgm:pt>
    <dgm:pt modelId="{9EC41721-C242-4FCF-B8D5-5B595D6A6473}" type="parTrans" cxnId="{C08EFC1E-E262-498F-88CB-3C7468A7CCC9}">
      <dgm:prSet/>
      <dgm:spPr/>
      <dgm:t>
        <a:bodyPr/>
        <a:lstStyle/>
        <a:p>
          <a:endParaRPr lang="ru-RU"/>
        </a:p>
      </dgm:t>
    </dgm:pt>
    <dgm:pt modelId="{CC9CCB01-C352-421B-AC48-CFD36EC2132E}" type="sibTrans" cxnId="{C08EFC1E-E262-498F-88CB-3C7468A7CCC9}">
      <dgm:prSet/>
      <dgm:spPr/>
      <dgm:t>
        <a:bodyPr/>
        <a:lstStyle/>
        <a:p>
          <a:endParaRPr lang="ru-RU"/>
        </a:p>
      </dgm:t>
    </dgm:pt>
    <dgm:pt modelId="{F68E42D2-5F93-4EB8-86B7-DF7030B485BD}" type="pres">
      <dgm:prSet presAssocID="{ABB83B9D-D64C-42EE-85B7-C8CD9CAB50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C07C50-1F08-472F-9457-457BE6DE63E4}" type="pres">
      <dgm:prSet presAssocID="{76C5C9BB-4136-4884-984F-FB65CCF3D8B0}" presName="hierRoot1" presStyleCnt="0">
        <dgm:presLayoutVars>
          <dgm:hierBranch/>
        </dgm:presLayoutVars>
      </dgm:prSet>
      <dgm:spPr/>
    </dgm:pt>
    <dgm:pt modelId="{9EC59B0B-23B6-4AA6-8699-DE28C70D9CA8}" type="pres">
      <dgm:prSet presAssocID="{76C5C9BB-4136-4884-984F-FB65CCF3D8B0}" presName="rootComposite1" presStyleCnt="0"/>
      <dgm:spPr/>
    </dgm:pt>
    <dgm:pt modelId="{B4CD67BD-D15F-435F-8C1E-425D803DAEF9}" type="pres">
      <dgm:prSet presAssocID="{76C5C9BB-4136-4884-984F-FB65CCF3D8B0}" presName="rootText1" presStyleLbl="node0" presStyleIdx="0" presStyleCnt="1" custScaleX="2475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BB29DD-707A-4434-8220-EA662C3172C4}" type="pres">
      <dgm:prSet presAssocID="{76C5C9BB-4136-4884-984F-FB65CCF3D8B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9C9F48-D406-4D22-A8B5-C71583CF8616}" type="pres">
      <dgm:prSet presAssocID="{76C5C9BB-4136-4884-984F-FB65CCF3D8B0}" presName="hierChild2" presStyleCnt="0"/>
      <dgm:spPr/>
    </dgm:pt>
    <dgm:pt modelId="{2DB6BEB2-A8C2-4923-950B-F85195D2F9AB}" type="pres">
      <dgm:prSet presAssocID="{152166B7-B9FE-41B7-93A2-3637BA4DCE71}" presName="Name35" presStyleLbl="parChTrans1D2" presStyleIdx="0" presStyleCnt="4"/>
      <dgm:spPr/>
      <dgm:t>
        <a:bodyPr/>
        <a:lstStyle/>
        <a:p>
          <a:endParaRPr lang="ru-RU"/>
        </a:p>
      </dgm:t>
    </dgm:pt>
    <dgm:pt modelId="{8FB43617-B3BE-4A91-B71B-925266BECC74}" type="pres">
      <dgm:prSet presAssocID="{9C861319-A189-4353-9413-4B49AC286C4D}" presName="hierRoot2" presStyleCnt="0">
        <dgm:presLayoutVars>
          <dgm:hierBranch/>
        </dgm:presLayoutVars>
      </dgm:prSet>
      <dgm:spPr/>
    </dgm:pt>
    <dgm:pt modelId="{301EC28B-6A08-42D2-9FF8-07F3DCB6193D}" type="pres">
      <dgm:prSet presAssocID="{9C861319-A189-4353-9413-4B49AC286C4D}" presName="rootComposite" presStyleCnt="0"/>
      <dgm:spPr/>
    </dgm:pt>
    <dgm:pt modelId="{C35E255D-2C02-47F2-AEA5-8DD145D36C65}" type="pres">
      <dgm:prSet presAssocID="{9C861319-A189-4353-9413-4B49AC286C4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352835-AD32-426B-A938-48FC839B6640}" type="pres">
      <dgm:prSet presAssocID="{9C861319-A189-4353-9413-4B49AC286C4D}" presName="rootConnector" presStyleLbl="node2" presStyleIdx="0" presStyleCnt="4"/>
      <dgm:spPr/>
      <dgm:t>
        <a:bodyPr/>
        <a:lstStyle/>
        <a:p>
          <a:endParaRPr lang="ru-RU"/>
        </a:p>
      </dgm:t>
    </dgm:pt>
    <dgm:pt modelId="{8E47CD6E-7993-49C6-A254-A7D5BFC2005D}" type="pres">
      <dgm:prSet presAssocID="{9C861319-A189-4353-9413-4B49AC286C4D}" presName="hierChild4" presStyleCnt="0"/>
      <dgm:spPr/>
    </dgm:pt>
    <dgm:pt modelId="{96506462-2BA3-4532-A0D7-078961D98E67}" type="pres">
      <dgm:prSet presAssocID="{9C861319-A189-4353-9413-4B49AC286C4D}" presName="hierChild5" presStyleCnt="0"/>
      <dgm:spPr/>
    </dgm:pt>
    <dgm:pt modelId="{1A7688D8-2912-420E-9B93-BF9B12AE2D31}" type="pres">
      <dgm:prSet presAssocID="{1FCFCE23-10E3-4973-ABFA-420FE4CC6ED1}" presName="Name35" presStyleLbl="parChTrans1D2" presStyleIdx="1" presStyleCnt="4"/>
      <dgm:spPr/>
      <dgm:t>
        <a:bodyPr/>
        <a:lstStyle/>
        <a:p>
          <a:endParaRPr lang="ru-RU"/>
        </a:p>
      </dgm:t>
    </dgm:pt>
    <dgm:pt modelId="{00B06FFC-FE5E-4F5E-BA9F-8C8D2D02D6B4}" type="pres">
      <dgm:prSet presAssocID="{11BF0B23-8CEF-4524-9586-00C7EBC5F5CB}" presName="hierRoot2" presStyleCnt="0">
        <dgm:presLayoutVars>
          <dgm:hierBranch/>
        </dgm:presLayoutVars>
      </dgm:prSet>
      <dgm:spPr/>
    </dgm:pt>
    <dgm:pt modelId="{EC26DDC8-C7D4-42B8-B122-146F6470D019}" type="pres">
      <dgm:prSet presAssocID="{11BF0B23-8CEF-4524-9586-00C7EBC5F5CB}" presName="rootComposite" presStyleCnt="0"/>
      <dgm:spPr/>
    </dgm:pt>
    <dgm:pt modelId="{49FF26A3-5C4A-4AF2-8BCF-30C5F71949D6}" type="pres">
      <dgm:prSet presAssocID="{11BF0B23-8CEF-4524-9586-00C7EBC5F5C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4806E9-B30E-4709-B3DC-1A39159C848A}" type="pres">
      <dgm:prSet presAssocID="{11BF0B23-8CEF-4524-9586-00C7EBC5F5CB}" presName="rootConnector" presStyleLbl="node2" presStyleIdx="1" presStyleCnt="4"/>
      <dgm:spPr/>
      <dgm:t>
        <a:bodyPr/>
        <a:lstStyle/>
        <a:p>
          <a:endParaRPr lang="ru-RU"/>
        </a:p>
      </dgm:t>
    </dgm:pt>
    <dgm:pt modelId="{99A1326A-B5C6-4E24-BD71-A7EF739ACF70}" type="pres">
      <dgm:prSet presAssocID="{11BF0B23-8CEF-4524-9586-00C7EBC5F5CB}" presName="hierChild4" presStyleCnt="0"/>
      <dgm:spPr/>
    </dgm:pt>
    <dgm:pt modelId="{116DF664-F10A-4B6C-A51D-751B868897D6}" type="pres">
      <dgm:prSet presAssocID="{11BF0B23-8CEF-4524-9586-00C7EBC5F5CB}" presName="hierChild5" presStyleCnt="0"/>
      <dgm:spPr/>
    </dgm:pt>
    <dgm:pt modelId="{328CFA79-2035-48D6-95FF-CF3475D3CB4B}" type="pres">
      <dgm:prSet presAssocID="{51030B8D-E29B-4837-AB6D-A6175F3B7F10}" presName="Name35" presStyleLbl="parChTrans1D2" presStyleIdx="2" presStyleCnt="4"/>
      <dgm:spPr/>
      <dgm:t>
        <a:bodyPr/>
        <a:lstStyle/>
        <a:p>
          <a:endParaRPr lang="ru-RU"/>
        </a:p>
      </dgm:t>
    </dgm:pt>
    <dgm:pt modelId="{E6261AFE-3C48-4DAC-8E58-025DEDB68E4A}" type="pres">
      <dgm:prSet presAssocID="{1679ED06-761E-40F1-A5A0-A2C2B8A59D6C}" presName="hierRoot2" presStyleCnt="0">
        <dgm:presLayoutVars>
          <dgm:hierBranch/>
        </dgm:presLayoutVars>
      </dgm:prSet>
      <dgm:spPr/>
    </dgm:pt>
    <dgm:pt modelId="{E5796612-CC7A-4F61-B587-AF4CA0A7CA66}" type="pres">
      <dgm:prSet presAssocID="{1679ED06-761E-40F1-A5A0-A2C2B8A59D6C}" presName="rootComposite" presStyleCnt="0"/>
      <dgm:spPr/>
    </dgm:pt>
    <dgm:pt modelId="{1CE5B798-B491-4FD2-81AC-1F77A8C7B18E}" type="pres">
      <dgm:prSet presAssocID="{1679ED06-761E-40F1-A5A0-A2C2B8A59D6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52487-E413-4B43-AB15-87115A1B04FE}" type="pres">
      <dgm:prSet presAssocID="{1679ED06-761E-40F1-A5A0-A2C2B8A59D6C}" presName="rootConnector" presStyleLbl="node2" presStyleIdx="2" presStyleCnt="4"/>
      <dgm:spPr/>
      <dgm:t>
        <a:bodyPr/>
        <a:lstStyle/>
        <a:p>
          <a:endParaRPr lang="ru-RU"/>
        </a:p>
      </dgm:t>
    </dgm:pt>
    <dgm:pt modelId="{D2E01C44-AF9B-4FB0-B58A-86CE363052B4}" type="pres">
      <dgm:prSet presAssocID="{1679ED06-761E-40F1-A5A0-A2C2B8A59D6C}" presName="hierChild4" presStyleCnt="0"/>
      <dgm:spPr/>
    </dgm:pt>
    <dgm:pt modelId="{0C697177-3192-4BF5-9506-9589EFD22945}" type="pres">
      <dgm:prSet presAssocID="{1679ED06-761E-40F1-A5A0-A2C2B8A59D6C}" presName="hierChild5" presStyleCnt="0"/>
      <dgm:spPr/>
    </dgm:pt>
    <dgm:pt modelId="{8C336AF7-9219-4FFD-8159-050E13D23056}" type="pres">
      <dgm:prSet presAssocID="{9EC41721-C242-4FCF-B8D5-5B595D6A6473}" presName="Name35" presStyleLbl="parChTrans1D2" presStyleIdx="3" presStyleCnt="4"/>
      <dgm:spPr/>
      <dgm:t>
        <a:bodyPr/>
        <a:lstStyle/>
        <a:p>
          <a:endParaRPr lang="ru-RU"/>
        </a:p>
      </dgm:t>
    </dgm:pt>
    <dgm:pt modelId="{FD1BC10B-69F7-43E4-8727-60BB14F78EA8}" type="pres">
      <dgm:prSet presAssocID="{8A96052C-964A-42B8-87CF-7597918C290C}" presName="hierRoot2" presStyleCnt="0">
        <dgm:presLayoutVars>
          <dgm:hierBranch/>
        </dgm:presLayoutVars>
      </dgm:prSet>
      <dgm:spPr/>
    </dgm:pt>
    <dgm:pt modelId="{3D376889-3823-4C19-B428-1F95D40631EE}" type="pres">
      <dgm:prSet presAssocID="{8A96052C-964A-42B8-87CF-7597918C290C}" presName="rootComposite" presStyleCnt="0"/>
      <dgm:spPr/>
    </dgm:pt>
    <dgm:pt modelId="{1F0746AF-02E0-4706-A869-26C7A8793F34}" type="pres">
      <dgm:prSet presAssocID="{8A96052C-964A-42B8-87CF-7597918C290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B388E7-EBDB-4FF4-A9E9-33EA8FDDADB1}" type="pres">
      <dgm:prSet presAssocID="{8A96052C-964A-42B8-87CF-7597918C290C}" presName="rootConnector" presStyleLbl="node2" presStyleIdx="3" presStyleCnt="4"/>
      <dgm:spPr/>
      <dgm:t>
        <a:bodyPr/>
        <a:lstStyle/>
        <a:p>
          <a:endParaRPr lang="ru-RU"/>
        </a:p>
      </dgm:t>
    </dgm:pt>
    <dgm:pt modelId="{9F1C962E-CE35-4C28-9773-31F7FCE29328}" type="pres">
      <dgm:prSet presAssocID="{8A96052C-964A-42B8-87CF-7597918C290C}" presName="hierChild4" presStyleCnt="0"/>
      <dgm:spPr/>
    </dgm:pt>
    <dgm:pt modelId="{420700C6-4028-4171-A299-9EE530415107}" type="pres">
      <dgm:prSet presAssocID="{8A96052C-964A-42B8-87CF-7597918C290C}" presName="hierChild5" presStyleCnt="0"/>
      <dgm:spPr/>
    </dgm:pt>
    <dgm:pt modelId="{C0F48014-5E8C-4298-9805-4AC9D24A0E52}" type="pres">
      <dgm:prSet presAssocID="{76C5C9BB-4136-4884-984F-FB65CCF3D8B0}" presName="hierChild3" presStyleCnt="0"/>
      <dgm:spPr/>
    </dgm:pt>
  </dgm:ptLst>
  <dgm:cxnLst>
    <dgm:cxn modelId="{66686A4D-6955-4319-833F-64F423A33C34}" type="presOf" srcId="{9EC41721-C242-4FCF-B8D5-5B595D6A6473}" destId="{8C336AF7-9219-4FFD-8159-050E13D23056}" srcOrd="0" destOrd="0" presId="urn:microsoft.com/office/officeart/2005/8/layout/orgChart1"/>
    <dgm:cxn modelId="{C36FD9B8-7FE3-439B-AA05-D5E082051BFB}" type="presOf" srcId="{1FCFCE23-10E3-4973-ABFA-420FE4CC6ED1}" destId="{1A7688D8-2912-420E-9B93-BF9B12AE2D31}" srcOrd="0" destOrd="0" presId="urn:microsoft.com/office/officeart/2005/8/layout/orgChart1"/>
    <dgm:cxn modelId="{9646A4E5-C488-4967-B2FF-11BF50965ADC}" srcId="{76C5C9BB-4136-4884-984F-FB65CCF3D8B0}" destId="{11BF0B23-8CEF-4524-9586-00C7EBC5F5CB}" srcOrd="1" destOrd="0" parTransId="{1FCFCE23-10E3-4973-ABFA-420FE4CC6ED1}" sibTransId="{D098D29C-4814-4653-B839-E30DC27BDEC0}"/>
    <dgm:cxn modelId="{90368CA7-5D6A-4CD0-A45C-62F9AB445277}" type="presOf" srcId="{8A96052C-964A-42B8-87CF-7597918C290C}" destId="{E0B388E7-EBDB-4FF4-A9E9-33EA8FDDADB1}" srcOrd="1" destOrd="0" presId="urn:microsoft.com/office/officeart/2005/8/layout/orgChart1"/>
    <dgm:cxn modelId="{D263E4E7-5070-4757-8656-11486BA56BA0}" type="presOf" srcId="{152166B7-B9FE-41B7-93A2-3637BA4DCE71}" destId="{2DB6BEB2-A8C2-4923-950B-F85195D2F9AB}" srcOrd="0" destOrd="0" presId="urn:microsoft.com/office/officeart/2005/8/layout/orgChart1"/>
    <dgm:cxn modelId="{89BD331A-13E7-4FF0-9076-9A5B59866919}" type="presOf" srcId="{9C861319-A189-4353-9413-4B49AC286C4D}" destId="{C35E255D-2C02-47F2-AEA5-8DD145D36C65}" srcOrd="0" destOrd="0" presId="urn:microsoft.com/office/officeart/2005/8/layout/orgChart1"/>
    <dgm:cxn modelId="{5BF962D4-1E14-44FC-B664-7737387EA3D7}" type="presOf" srcId="{ABB83B9D-D64C-42EE-85B7-C8CD9CAB5084}" destId="{F68E42D2-5F93-4EB8-86B7-DF7030B485BD}" srcOrd="0" destOrd="0" presId="urn:microsoft.com/office/officeart/2005/8/layout/orgChart1"/>
    <dgm:cxn modelId="{7D50D6DE-38CD-4C87-A722-C551CD88E9CC}" type="presOf" srcId="{9C861319-A189-4353-9413-4B49AC286C4D}" destId="{4B352835-AD32-426B-A938-48FC839B6640}" srcOrd="1" destOrd="0" presId="urn:microsoft.com/office/officeart/2005/8/layout/orgChart1"/>
    <dgm:cxn modelId="{2EAB7B46-08B8-4E54-AB13-73EBC4C4FDF1}" srcId="{ABB83B9D-D64C-42EE-85B7-C8CD9CAB5084}" destId="{76C5C9BB-4136-4884-984F-FB65CCF3D8B0}" srcOrd="0" destOrd="0" parTransId="{F4238CF7-C7E8-430B-85A3-6E18F7757C8E}" sibTransId="{B3147988-DDCC-481D-B8F5-33D6746ADB1C}"/>
    <dgm:cxn modelId="{E9F3AC27-756A-4A89-8CE9-0118E5441F97}" srcId="{76C5C9BB-4136-4884-984F-FB65CCF3D8B0}" destId="{1679ED06-761E-40F1-A5A0-A2C2B8A59D6C}" srcOrd="2" destOrd="0" parTransId="{51030B8D-E29B-4837-AB6D-A6175F3B7F10}" sibTransId="{548E3960-5079-44A4-9758-CD0F0E0CD7B2}"/>
    <dgm:cxn modelId="{C061714D-75C1-4FEE-93ED-9F4EAD15B995}" type="presOf" srcId="{11BF0B23-8CEF-4524-9586-00C7EBC5F5CB}" destId="{974806E9-B30E-4709-B3DC-1A39159C848A}" srcOrd="1" destOrd="0" presId="urn:microsoft.com/office/officeart/2005/8/layout/orgChart1"/>
    <dgm:cxn modelId="{8D8425AA-CA73-468F-9A51-FBC2D352301C}" type="presOf" srcId="{1679ED06-761E-40F1-A5A0-A2C2B8A59D6C}" destId="{1CE5B798-B491-4FD2-81AC-1F77A8C7B18E}" srcOrd="0" destOrd="0" presId="urn:microsoft.com/office/officeart/2005/8/layout/orgChart1"/>
    <dgm:cxn modelId="{9ECD0A37-ADD6-4DB8-B200-B2D5F95BE75F}" type="presOf" srcId="{11BF0B23-8CEF-4524-9586-00C7EBC5F5CB}" destId="{49FF26A3-5C4A-4AF2-8BCF-30C5F71949D6}" srcOrd="0" destOrd="0" presId="urn:microsoft.com/office/officeart/2005/8/layout/orgChart1"/>
    <dgm:cxn modelId="{AF6CC76F-9D3C-4C7D-B27E-DAB4F8CF4A70}" type="presOf" srcId="{8A96052C-964A-42B8-87CF-7597918C290C}" destId="{1F0746AF-02E0-4706-A869-26C7A8793F34}" srcOrd="0" destOrd="0" presId="urn:microsoft.com/office/officeart/2005/8/layout/orgChart1"/>
    <dgm:cxn modelId="{608FBA28-3E32-4CE8-89AC-ACF98D651FA6}" type="presOf" srcId="{1679ED06-761E-40F1-A5A0-A2C2B8A59D6C}" destId="{DB552487-E413-4B43-AB15-87115A1B04FE}" srcOrd="1" destOrd="0" presId="urn:microsoft.com/office/officeart/2005/8/layout/orgChart1"/>
    <dgm:cxn modelId="{CF8EA539-9AB5-46AC-9788-8F1F00C3E100}" type="presOf" srcId="{51030B8D-E29B-4837-AB6D-A6175F3B7F10}" destId="{328CFA79-2035-48D6-95FF-CF3475D3CB4B}" srcOrd="0" destOrd="0" presId="urn:microsoft.com/office/officeart/2005/8/layout/orgChart1"/>
    <dgm:cxn modelId="{C08EFC1E-E262-498F-88CB-3C7468A7CCC9}" srcId="{76C5C9BB-4136-4884-984F-FB65CCF3D8B0}" destId="{8A96052C-964A-42B8-87CF-7597918C290C}" srcOrd="3" destOrd="0" parTransId="{9EC41721-C242-4FCF-B8D5-5B595D6A6473}" sibTransId="{CC9CCB01-C352-421B-AC48-CFD36EC2132E}"/>
    <dgm:cxn modelId="{66A1E35C-95F6-4940-8A8C-EEA6C7A66D48}" srcId="{76C5C9BB-4136-4884-984F-FB65CCF3D8B0}" destId="{9C861319-A189-4353-9413-4B49AC286C4D}" srcOrd="0" destOrd="0" parTransId="{152166B7-B9FE-41B7-93A2-3637BA4DCE71}" sibTransId="{B682404C-990F-4128-BEE9-9C212D28C58D}"/>
    <dgm:cxn modelId="{34A22BB5-5FE3-4630-98EF-311785810DA8}" type="presOf" srcId="{76C5C9BB-4136-4884-984F-FB65CCF3D8B0}" destId="{65BB29DD-707A-4434-8220-EA662C3172C4}" srcOrd="1" destOrd="0" presId="urn:microsoft.com/office/officeart/2005/8/layout/orgChart1"/>
    <dgm:cxn modelId="{26E52E62-2A9C-4ED7-8001-E8915A6F80F5}" type="presOf" srcId="{76C5C9BB-4136-4884-984F-FB65CCF3D8B0}" destId="{B4CD67BD-D15F-435F-8C1E-425D803DAEF9}" srcOrd="0" destOrd="0" presId="urn:microsoft.com/office/officeart/2005/8/layout/orgChart1"/>
    <dgm:cxn modelId="{A8046716-2E2D-42B7-BE12-C9BFD167DF81}" type="presParOf" srcId="{F68E42D2-5F93-4EB8-86B7-DF7030B485BD}" destId="{98C07C50-1F08-472F-9457-457BE6DE63E4}" srcOrd="0" destOrd="0" presId="urn:microsoft.com/office/officeart/2005/8/layout/orgChart1"/>
    <dgm:cxn modelId="{F08971F7-D0AA-451C-91F4-441D2E071ADE}" type="presParOf" srcId="{98C07C50-1F08-472F-9457-457BE6DE63E4}" destId="{9EC59B0B-23B6-4AA6-8699-DE28C70D9CA8}" srcOrd="0" destOrd="0" presId="urn:microsoft.com/office/officeart/2005/8/layout/orgChart1"/>
    <dgm:cxn modelId="{4E703FC0-99CA-4C8F-93C0-EA33F75CD95A}" type="presParOf" srcId="{9EC59B0B-23B6-4AA6-8699-DE28C70D9CA8}" destId="{B4CD67BD-D15F-435F-8C1E-425D803DAEF9}" srcOrd="0" destOrd="0" presId="urn:microsoft.com/office/officeart/2005/8/layout/orgChart1"/>
    <dgm:cxn modelId="{2A7DA442-46B2-4CB0-AACA-8A7798FE9AD0}" type="presParOf" srcId="{9EC59B0B-23B6-4AA6-8699-DE28C70D9CA8}" destId="{65BB29DD-707A-4434-8220-EA662C3172C4}" srcOrd="1" destOrd="0" presId="urn:microsoft.com/office/officeart/2005/8/layout/orgChart1"/>
    <dgm:cxn modelId="{CDC2B1C9-9AA6-454A-B8F6-AFA309B26B3B}" type="presParOf" srcId="{98C07C50-1F08-472F-9457-457BE6DE63E4}" destId="{FC9C9F48-D406-4D22-A8B5-C71583CF8616}" srcOrd="1" destOrd="0" presId="urn:microsoft.com/office/officeart/2005/8/layout/orgChart1"/>
    <dgm:cxn modelId="{F0493A8A-950E-42DE-82AD-259DF6DFCBA9}" type="presParOf" srcId="{FC9C9F48-D406-4D22-A8B5-C71583CF8616}" destId="{2DB6BEB2-A8C2-4923-950B-F85195D2F9AB}" srcOrd="0" destOrd="0" presId="urn:microsoft.com/office/officeart/2005/8/layout/orgChart1"/>
    <dgm:cxn modelId="{DA2E1318-45C6-4598-9B8D-D1A74405B465}" type="presParOf" srcId="{FC9C9F48-D406-4D22-A8B5-C71583CF8616}" destId="{8FB43617-B3BE-4A91-B71B-925266BECC74}" srcOrd="1" destOrd="0" presId="urn:microsoft.com/office/officeart/2005/8/layout/orgChart1"/>
    <dgm:cxn modelId="{A9DB9569-4E95-46A3-9467-D1FCD557401B}" type="presParOf" srcId="{8FB43617-B3BE-4A91-B71B-925266BECC74}" destId="{301EC28B-6A08-42D2-9FF8-07F3DCB6193D}" srcOrd="0" destOrd="0" presId="urn:microsoft.com/office/officeart/2005/8/layout/orgChart1"/>
    <dgm:cxn modelId="{CDF90C04-13D6-41C3-AC57-C1C5D2CB4706}" type="presParOf" srcId="{301EC28B-6A08-42D2-9FF8-07F3DCB6193D}" destId="{C35E255D-2C02-47F2-AEA5-8DD145D36C65}" srcOrd="0" destOrd="0" presId="urn:microsoft.com/office/officeart/2005/8/layout/orgChart1"/>
    <dgm:cxn modelId="{B6A9F771-AC6A-4A34-9FAE-7D33426A8F7A}" type="presParOf" srcId="{301EC28B-6A08-42D2-9FF8-07F3DCB6193D}" destId="{4B352835-AD32-426B-A938-48FC839B6640}" srcOrd="1" destOrd="0" presId="urn:microsoft.com/office/officeart/2005/8/layout/orgChart1"/>
    <dgm:cxn modelId="{1DA20B83-8B26-412B-8A04-6E034449053C}" type="presParOf" srcId="{8FB43617-B3BE-4A91-B71B-925266BECC74}" destId="{8E47CD6E-7993-49C6-A254-A7D5BFC2005D}" srcOrd="1" destOrd="0" presId="urn:microsoft.com/office/officeart/2005/8/layout/orgChart1"/>
    <dgm:cxn modelId="{B7F70DFD-EEFC-44E2-8F62-208563D9DDEF}" type="presParOf" srcId="{8FB43617-B3BE-4A91-B71B-925266BECC74}" destId="{96506462-2BA3-4532-A0D7-078961D98E67}" srcOrd="2" destOrd="0" presId="urn:microsoft.com/office/officeart/2005/8/layout/orgChart1"/>
    <dgm:cxn modelId="{3F628CBD-8586-4CFA-B551-B226CF2074AD}" type="presParOf" srcId="{FC9C9F48-D406-4D22-A8B5-C71583CF8616}" destId="{1A7688D8-2912-420E-9B93-BF9B12AE2D31}" srcOrd="2" destOrd="0" presId="urn:microsoft.com/office/officeart/2005/8/layout/orgChart1"/>
    <dgm:cxn modelId="{843D4339-A4BA-4BAB-B651-BA89983904EA}" type="presParOf" srcId="{FC9C9F48-D406-4D22-A8B5-C71583CF8616}" destId="{00B06FFC-FE5E-4F5E-BA9F-8C8D2D02D6B4}" srcOrd="3" destOrd="0" presId="urn:microsoft.com/office/officeart/2005/8/layout/orgChart1"/>
    <dgm:cxn modelId="{3FED3651-67A3-4F2C-84A4-5C2E0F1EBA62}" type="presParOf" srcId="{00B06FFC-FE5E-4F5E-BA9F-8C8D2D02D6B4}" destId="{EC26DDC8-C7D4-42B8-B122-146F6470D019}" srcOrd="0" destOrd="0" presId="urn:microsoft.com/office/officeart/2005/8/layout/orgChart1"/>
    <dgm:cxn modelId="{8A9677A7-F9DD-40EE-8A46-CC56826FC8BE}" type="presParOf" srcId="{EC26DDC8-C7D4-42B8-B122-146F6470D019}" destId="{49FF26A3-5C4A-4AF2-8BCF-30C5F71949D6}" srcOrd="0" destOrd="0" presId="urn:microsoft.com/office/officeart/2005/8/layout/orgChart1"/>
    <dgm:cxn modelId="{3DDFA475-A922-4AA3-B00F-CF5155DC3813}" type="presParOf" srcId="{EC26DDC8-C7D4-42B8-B122-146F6470D019}" destId="{974806E9-B30E-4709-B3DC-1A39159C848A}" srcOrd="1" destOrd="0" presId="urn:microsoft.com/office/officeart/2005/8/layout/orgChart1"/>
    <dgm:cxn modelId="{E2442DBD-88C7-48A2-B61C-B097E2B1E853}" type="presParOf" srcId="{00B06FFC-FE5E-4F5E-BA9F-8C8D2D02D6B4}" destId="{99A1326A-B5C6-4E24-BD71-A7EF739ACF70}" srcOrd="1" destOrd="0" presId="urn:microsoft.com/office/officeart/2005/8/layout/orgChart1"/>
    <dgm:cxn modelId="{6C495D99-3E2D-4143-98E7-E0DB33EC0218}" type="presParOf" srcId="{00B06FFC-FE5E-4F5E-BA9F-8C8D2D02D6B4}" destId="{116DF664-F10A-4B6C-A51D-751B868897D6}" srcOrd="2" destOrd="0" presId="urn:microsoft.com/office/officeart/2005/8/layout/orgChart1"/>
    <dgm:cxn modelId="{9F5D9BB6-80E6-413B-97C8-654BF67BAC46}" type="presParOf" srcId="{FC9C9F48-D406-4D22-A8B5-C71583CF8616}" destId="{328CFA79-2035-48D6-95FF-CF3475D3CB4B}" srcOrd="4" destOrd="0" presId="urn:microsoft.com/office/officeart/2005/8/layout/orgChart1"/>
    <dgm:cxn modelId="{BD5E62AC-F707-407B-A670-0F50BE6A6497}" type="presParOf" srcId="{FC9C9F48-D406-4D22-A8B5-C71583CF8616}" destId="{E6261AFE-3C48-4DAC-8E58-025DEDB68E4A}" srcOrd="5" destOrd="0" presId="urn:microsoft.com/office/officeart/2005/8/layout/orgChart1"/>
    <dgm:cxn modelId="{9370C487-E9B1-4EBB-9747-5C0B56C21597}" type="presParOf" srcId="{E6261AFE-3C48-4DAC-8E58-025DEDB68E4A}" destId="{E5796612-CC7A-4F61-B587-AF4CA0A7CA66}" srcOrd="0" destOrd="0" presId="urn:microsoft.com/office/officeart/2005/8/layout/orgChart1"/>
    <dgm:cxn modelId="{821E4AFA-7385-439C-98C2-95250F356DAF}" type="presParOf" srcId="{E5796612-CC7A-4F61-B587-AF4CA0A7CA66}" destId="{1CE5B798-B491-4FD2-81AC-1F77A8C7B18E}" srcOrd="0" destOrd="0" presId="urn:microsoft.com/office/officeart/2005/8/layout/orgChart1"/>
    <dgm:cxn modelId="{E517653B-5184-441C-8529-794A79B72F41}" type="presParOf" srcId="{E5796612-CC7A-4F61-B587-AF4CA0A7CA66}" destId="{DB552487-E413-4B43-AB15-87115A1B04FE}" srcOrd="1" destOrd="0" presId="urn:microsoft.com/office/officeart/2005/8/layout/orgChart1"/>
    <dgm:cxn modelId="{9B3F55F3-9165-4013-8503-AA158651FA12}" type="presParOf" srcId="{E6261AFE-3C48-4DAC-8E58-025DEDB68E4A}" destId="{D2E01C44-AF9B-4FB0-B58A-86CE363052B4}" srcOrd="1" destOrd="0" presId="urn:microsoft.com/office/officeart/2005/8/layout/orgChart1"/>
    <dgm:cxn modelId="{BA5D753C-A68A-44FC-9B51-9E106A731667}" type="presParOf" srcId="{E6261AFE-3C48-4DAC-8E58-025DEDB68E4A}" destId="{0C697177-3192-4BF5-9506-9589EFD22945}" srcOrd="2" destOrd="0" presId="urn:microsoft.com/office/officeart/2005/8/layout/orgChart1"/>
    <dgm:cxn modelId="{21B10F15-2A4C-4535-A085-2F57E00D1E56}" type="presParOf" srcId="{FC9C9F48-D406-4D22-A8B5-C71583CF8616}" destId="{8C336AF7-9219-4FFD-8159-050E13D23056}" srcOrd="6" destOrd="0" presId="urn:microsoft.com/office/officeart/2005/8/layout/orgChart1"/>
    <dgm:cxn modelId="{D13177D2-423D-4FB1-88DC-7E805C68BCFC}" type="presParOf" srcId="{FC9C9F48-D406-4D22-A8B5-C71583CF8616}" destId="{FD1BC10B-69F7-43E4-8727-60BB14F78EA8}" srcOrd="7" destOrd="0" presId="urn:microsoft.com/office/officeart/2005/8/layout/orgChart1"/>
    <dgm:cxn modelId="{D51183F4-994E-4730-8ECE-A0B9F117FBFE}" type="presParOf" srcId="{FD1BC10B-69F7-43E4-8727-60BB14F78EA8}" destId="{3D376889-3823-4C19-B428-1F95D40631EE}" srcOrd="0" destOrd="0" presId="urn:microsoft.com/office/officeart/2005/8/layout/orgChart1"/>
    <dgm:cxn modelId="{11A1A708-0E94-4CC8-860F-BF5F9CA184E8}" type="presParOf" srcId="{3D376889-3823-4C19-B428-1F95D40631EE}" destId="{1F0746AF-02E0-4706-A869-26C7A8793F34}" srcOrd="0" destOrd="0" presId="urn:microsoft.com/office/officeart/2005/8/layout/orgChart1"/>
    <dgm:cxn modelId="{00B4370B-6DF2-4A5A-979B-77391AEE5E4A}" type="presParOf" srcId="{3D376889-3823-4C19-B428-1F95D40631EE}" destId="{E0B388E7-EBDB-4FF4-A9E9-33EA8FDDADB1}" srcOrd="1" destOrd="0" presId="urn:microsoft.com/office/officeart/2005/8/layout/orgChart1"/>
    <dgm:cxn modelId="{9D6257AB-3125-4C6B-9EB4-CF88D0CF5A74}" type="presParOf" srcId="{FD1BC10B-69F7-43E4-8727-60BB14F78EA8}" destId="{9F1C962E-CE35-4C28-9773-31F7FCE29328}" srcOrd="1" destOrd="0" presId="urn:microsoft.com/office/officeart/2005/8/layout/orgChart1"/>
    <dgm:cxn modelId="{15CA753A-2C34-4854-9034-B1516C918492}" type="presParOf" srcId="{FD1BC10B-69F7-43E4-8727-60BB14F78EA8}" destId="{420700C6-4028-4171-A299-9EE530415107}" srcOrd="2" destOrd="0" presId="urn:microsoft.com/office/officeart/2005/8/layout/orgChart1"/>
    <dgm:cxn modelId="{5A9AD62B-EC5C-4E67-9438-6F4A3F6D06AC}" type="presParOf" srcId="{98C07C50-1F08-472F-9457-457BE6DE63E4}" destId="{C0F48014-5E8C-4298-9805-4AC9D24A0E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36AF7-9219-4FFD-8159-050E13D23056}">
      <dsp:nvSpPr>
        <dsp:cNvPr id="0" name=""/>
        <dsp:cNvSpPr/>
      </dsp:nvSpPr>
      <dsp:spPr>
        <a:xfrm>
          <a:off x="4495799" y="1708441"/>
          <a:ext cx="3521138" cy="407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2"/>
              </a:lnTo>
              <a:lnTo>
                <a:pt x="3521138" y="203702"/>
              </a:lnTo>
              <a:lnTo>
                <a:pt x="3521138" y="4074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CFA79-2035-48D6-95FF-CF3475D3CB4B}">
      <dsp:nvSpPr>
        <dsp:cNvPr id="0" name=""/>
        <dsp:cNvSpPr/>
      </dsp:nvSpPr>
      <dsp:spPr>
        <a:xfrm>
          <a:off x="4495799" y="1708441"/>
          <a:ext cx="1173712" cy="407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2"/>
              </a:lnTo>
              <a:lnTo>
                <a:pt x="1173712" y="203702"/>
              </a:lnTo>
              <a:lnTo>
                <a:pt x="1173712" y="4074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688D8-2912-420E-9B93-BF9B12AE2D31}">
      <dsp:nvSpPr>
        <dsp:cNvPr id="0" name=""/>
        <dsp:cNvSpPr/>
      </dsp:nvSpPr>
      <dsp:spPr>
        <a:xfrm>
          <a:off x="3322087" y="1708441"/>
          <a:ext cx="1173712" cy="407404"/>
        </a:xfrm>
        <a:custGeom>
          <a:avLst/>
          <a:gdLst/>
          <a:ahLst/>
          <a:cxnLst/>
          <a:rect l="0" t="0" r="0" b="0"/>
          <a:pathLst>
            <a:path>
              <a:moveTo>
                <a:pt x="1173712" y="0"/>
              </a:moveTo>
              <a:lnTo>
                <a:pt x="1173712" y="203702"/>
              </a:lnTo>
              <a:lnTo>
                <a:pt x="0" y="203702"/>
              </a:lnTo>
              <a:lnTo>
                <a:pt x="0" y="4074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6BEB2-A8C2-4923-950B-F85195D2F9AB}">
      <dsp:nvSpPr>
        <dsp:cNvPr id="0" name=""/>
        <dsp:cNvSpPr/>
      </dsp:nvSpPr>
      <dsp:spPr>
        <a:xfrm>
          <a:off x="974661" y="1708441"/>
          <a:ext cx="3521138" cy="407404"/>
        </a:xfrm>
        <a:custGeom>
          <a:avLst/>
          <a:gdLst/>
          <a:ahLst/>
          <a:cxnLst/>
          <a:rect l="0" t="0" r="0" b="0"/>
          <a:pathLst>
            <a:path>
              <a:moveTo>
                <a:pt x="3521138" y="0"/>
              </a:moveTo>
              <a:lnTo>
                <a:pt x="3521138" y="203702"/>
              </a:lnTo>
              <a:lnTo>
                <a:pt x="0" y="203702"/>
              </a:lnTo>
              <a:lnTo>
                <a:pt x="0" y="4074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D67BD-D15F-435F-8C1E-425D803DAEF9}">
      <dsp:nvSpPr>
        <dsp:cNvPr id="0" name=""/>
        <dsp:cNvSpPr/>
      </dsp:nvSpPr>
      <dsp:spPr>
        <a:xfrm>
          <a:off x="2095023" y="738431"/>
          <a:ext cx="4801552" cy="9700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ligraph" pitchFamily="2" charset="0"/>
            </a:rPr>
            <a:t>Признаки сегментации потребительского рынка </a:t>
          </a:r>
        </a:p>
      </dsp:txBody>
      <dsp:txXfrm>
        <a:off x="2095023" y="738431"/>
        <a:ext cx="4801552" cy="970010"/>
      </dsp:txXfrm>
    </dsp:sp>
    <dsp:sp modelId="{C35E255D-2C02-47F2-AEA5-8DD145D36C65}">
      <dsp:nvSpPr>
        <dsp:cNvPr id="0" name=""/>
        <dsp:cNvSpPr/>
      </dsp:nvSpPr>
      <dsp:spPr>
        <a:xfrm>
          <a:off x="4651" y="2115846"/>
          <a:ext cx="1940021" cy="9700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ligraph" pitchFamily="2" charset="0"/>
            </a:rPr>
            <a:t>Географический</a:t>
          </a:r>
        </a:p>
      </dsp:txBody>
      <dsp:txXfrm>
        <a:off x="4651" y="2115846"/>
        <a:ext cx="1940021" cy="970010"/>
      </dsp:txXfrm>
    </dsp:sp>
    <dsp:sp modelId="{49FF26A3-5C4A-4AF2-8BCF-30C5F71949D6}">
      <dsp:nvSpPr>
        <dsp:cNvPr id="0" name=""/>
        <dsp:cNvSpPr/>
      </dsp:nvSpPr>
      <dsp:spPr>
        <a:xfrm>
          <a:off x="2352076" y="2115846"/>
          <a:ext cx="1940021" cy="9700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ligraph" pitchFamily="2" charset="0"/>
            </a:rPr>
            <a:t>Демографический</a:t>
          </a:r>
        </a:p>
      </dsp:txBody>
      <dsp:txXfrm>
        <a:off x="2352076" y="2115846"/>
        <a:ext cx="1940021" cy="970010"/>
      </dsp:txXfrm>
    </dsp:sp>
    <dsp:sp modelId="{1CE5B798-B491-4FD2-81AC-1F77A8C7B18E}">
      <dsp:nvSpPr>
        <dsp:cNvPr id="0" name=""/>
        <dsp:cNvSpPr/>
      </dsp:nvSpPr>
      <dsp:spPr>
        <a:xfrm>
          <a:off x="4699502" y="2115846"/>
          <a:ext cx="1940021" cy="9700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ligraph" pitchFamily="2" charset="0"/>
            </a:rPr>
            <a:t>Психографический</a:t>
          </a:r>
          <a:endParaRPr kumimoji="0" lang="ru-RU" sz="17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ligraph" pitchFamily="2" charset="0"/>
          </a:endParaRPr>
        </a:p>
      </dsp:txBody>
      <dsp:txXfrm>
        <a:off x="4699502" y="2115846"/>
        <a:ext cx="1940021" cy="970010"/>
      </dsp:txXfrm>
    </dsp:sp>
    <dsp:sp modelId="{1F0746AF-02E0-4706-A869-26C7A8793F34}">
      <dsp:nvSpPr>
        <dsp:cNvPr id="0" name=""/>
        <dsp:cNvSpPr/>
      </dsp:nvSpPr>
      <dsp:spPr>
        <a:xfrm>
          <a:off x="7046927" y="2115846"/>
          <a:ext cx="1940021" cy="9700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ligraph" pitchFamily="2" charset="0"/>
            </a:rPr>
            <a:t>Поведенческий</a:t>
          </a:r>
        </a:p>
      </dsp:txBody>
      <dsp:txXfrm>
        <a:off x="7046927" y="2115846"/>
        <a:ext cx="1940021" cy="970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CDE47-2459-48C4-B8BD-29AA701403D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78DE4-7403-45D2-A095-F7F38947F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4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2523E-2522-476E-81E2-C5C4B7E01745}" type="slidenum">
              <a:rPr lang="ru-RU"/>
              <a:pPr/>
              <a:t>7</a:t>
            </a:fld>
            <a:endParaRPr lang="ru-RU"/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ru-RU" sz="1000" i="1"/>
              <a:t>10</a:t>
            </a: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5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6" name="Rectangle 7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8350"/>
            <a:r>
              <a:rPr lang="ru-RU" sz="1000" i="1"/>
              <a:t>10</a:t>
            </a:r>
          </a:p>
        </p:txBody>
      </p:sp>
      <p:sp>
        <p:nvSpPr>
          <p:cNvPr id="94217" name="Rectangle 8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8" name="Rectangle 9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9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tIns="47625" rIns="95250" bIns="47625"/>
          <a:lstStyle/>
          <a:p>
            <a:endParaRPr lang="ru-RU" smtClean="0"/>
          </a:p>
        </p:txBody>
      </p:sp>
      <p:sp>
        <p:nvSpPr>
          <p:cNvPr id="94220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85031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224CD-E328-46A4-9FD4-B1CAE71D7C7E}" type="slidenum">
              <a:rPr lang="ru-RU"/>
              <a:pPr/>
              <a:t>8</a:t>
            </a:fld>
            <a:endParaRPr lang="ru-RU"/>
          </a:p>
        </p:txBody>
      </p:sp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 defTabSz="762000"/>
            <a:r>
              <a:rPr lang="ru-RU" sz="1000" i="1"/>
              <a:t>26</a:t>
            </a:r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39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40" name="Rectangle 7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 defTabSz="768350"/>
            <a:r>
              <a:rPr lang="ru-RU" sz="1000" i="1"/>
              <a:t>26</a:t>
            </a:r>
          </a:p>
        </p:txBody>
      </p:sp>
      <p:sp>
        <p:nvSpPr>
          <p:cNvPr id="95241" name="Rectangle 8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42" name="Rectangle 9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43" name="Rectangle 10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44" name="Rectangle 11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 defTabSz="815975"/>
            <a:r>
              <a:rPr lang="ru-RU" sz="1000" i="1"/>
              <a:t>26</a:t>
            </a:r>
          </a:p>
        </p:txBody>
      </p:sp>
      <p:sp>
        <p:nvSpPr>
          <p:cNvPr id="95245" name="Rectangle 12"/>
          <p:cNvSpPr>
            <a:spLocks noChangeArrowheads="1"/>
          </p:cNvSpPr>
          <p:nvPr/>
        </p:nvSpPr>
        <p:spPr bwMode="auto">
          <a:xfrm>
            <a:off x="0" y="8686800"/>
            <a:ext cx="2968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46" name="Rectangle 13"/>
          <p:cNvSpPr>
            <a:spLocks noChangeArrowheads="1"/>
          </p:cNvSpPr>
          <p:nvPr/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912813" y="4356100"/>
            <a:ext cx="5027612" cy="4137025"/>
          </a:xfrm>
          <a:noFill/>
          <a:ln/>
        </p:spPr>
        <p:txBody>
          <a:bodyPr lIns="95242" tIns="47621" rIns="95242" bIns="47621"/>
          <a:lstStyle/>
          <a:p>
            <a:endParaRPr lang="ru-RU" smtClean="0"/>
          </a:p>
        </p:txBody>
      </p:sp>
      <p:sp>
        <p:nvSpPr>
          <p:cNvPr id="95248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09302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58A51-3466-40B1-A0DA-41940AE994B0}" type="slidenum">
              <a:rPr lang="ru-RU"/>
              <a:pPr/>
              <a:t>9</a:t>
            </a:fld>
            <a:endParaRPr lang="ru-RU"/>
          </a:p>
        </p:txBody>
      </p:sp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ru-RU" sz="1000" i="1"/>
              <a:t>11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11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12" name="Rectangle 7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8350"/>
            <a:r>
              <a:rPr lang="ru-RU" sz="1000" i="1"/>
              <a:t>11</a:t>
            </a:r>
          </a:p>
        </p:txBody>
      </p:sp>
      <p:sp>
        <p:nvSpPr>
          <p:cNvPr id="98313" name="Rectangle 8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14" name="Rectangle 9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15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tIns="47625" rIns="95250" bIns="47625"/>
          <a:lstStyle/>
          <a:p>
            <a:endParaRPr lang="ru-RU" smtClean="0"/>
          </a:p>
        </p:txBody>
      </p:sp>
      <p:sp>
        <p:nvSpPr>
          <p:cNvPr id="98316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16974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E94B2-CC52-4CFD-9C2F-28616BDDF67D}" type="slidenum">
              <a:rPr lang="ru-RU"/>
              <a:pPr/>
              <a:t>10</a:t>
            </a:fld>
            <a:endParaRPr lang="ru-RU"/>
          </a:p>
        </p:txBody>
      </p:sp>
      <p:sp>
        <p:nvSpPr>
          <p:cNvPr id="993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ru-RU" sz="1000" i="1"/>
              <a:t>13</a:t>
            </a:r>
          </a:p>
        </p:txBody>
      </p:sp>
      <p:sp>
        <p:nvSpPr>
          <p:cNvPr id="993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35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36" name="Rectangle 7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8350"/>
            <a:r>
              <a:rPr lang="ru-RU" sz="1000" i="1"/>
              <a:t>13</a:t>
            </a:r>
          </a:p>
        </p:txBody>
      </p:sp>
      <p:sp>
        <p:nvSpPr>
          <p:cNvPr id="99337" name="Rectangle 8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38" name="Rectangle 9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39" name="Rectangle 10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40" name="Rectangle 11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815975"/>
            <a:r>
              <a:rPr lang="ru-RU" sz="1000" i="1"/>
              <a:t>13</a:t>
            </a:r>
          </a:p>
        </p:txBody>
      </p:sp>
      <p:sp>
        <p:nvSpPr>
          <p:cNvPr id="99341" name="Rectangle 12"/>
          <p:cNvSpPr>
            <a:spLocks noChangeArrowheads="1"/>
          </p:cNvSpPr>
          <p:nvPr/>
        </p:nvSpPr>
        <p:spPr bwMode="auto">
          <a:xfrm>
            <a:off x="0" y="8686800"/>
            <a:ext cx="2968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42" name="Rectangle 13"/>
          <p:cNvSpPr>
            <a:spLocks noChangeArrowheads="1"/>
          </p:cNvSpPr>
          <p:nvPr/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43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912813" y="4356100"/>
            <a:ext cx="5027612" cy="4137025"/>
          </a:xfrm>
          <a:noFill/>
          <a:ln/>
        </p:spPr>
        <p:txBody>
          <a:bodyPr lIns="95250" tIns="47625" rIns="95250" bIns="47625"/>
          <a:lstStyle/>
          <a:p>
            <a:endParaRPr lang="ru-RU" smtClean="0"/>
          </a:p>
        </p:txBody>
      </p:sp>
      <p:sp>
        <p:nvSpPr>
          <p:cNvPr id="99344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768350"/>
            <a:ext cx="4302125" cy="32258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62495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E9276-AE53-4177-810D-9572ACD7E42B}" type="slidenum">
              <a:rPr lang="ru-RU"/>
              <a:pPr/>
              <a:t>14</a:t>
            </a:fld>
            <a:endParaRPr lang="ru-RU"/>
          </a:p>
        </p:txBody>
      </p:sp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ru-RU" sz="1000" i="1"/>
              <a:t>25</a:t>
            </a:r>
          </a:p>
        </p:txBody>
      </p:sp>
      <p:sp>
        <p:nvSpPr>
          <p:cNvPr id="1003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59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60" name="Rectangle 7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8350"/>
            <a:r>
              <a:rPr lang="ru-RU" sz="1000" i="1"/>
              <a:t>25</a:t>
            </a:r>
          </a:p>
        </p:txBody>
      </p:sp>
      <p:sp>
        <p:nvSpPr>
          <p:cNvPr id="100361" name="Rectangle 8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62" name="Rectangle 9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63" name="Rectangle 10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64" name="Rectangle 11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815975"/>
            <a:r>
              <a:rPr lang="ru-RU" sz="1000" i="1"/>
              <a:t>25</a:t>
            </a:r>
          </a:p>
        </p:txBody>
      </p:sp>
      <p:sp>
        <p:nvSpPr>
          <p:cNvPr id="100365" name="Rectangle 12"/>
          <p:cNvSpPr>
            <a:spLocks noChangeArrowheads="1"/>
          </p:cNvSpPr>
          <p:nvPr/>
        </p:nvSpPr>
        <p:spPr bwMode="auto">
          <a:xfrm>
            <a:off x="0" y="8686800"/>
            <a:ext cx="2968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66" name="Rectangle 13"/>
          <p:cNvSpPr>
            <a:spLocks noChangeArrowheads="1"/>
          </p:cNvSpPr>
          <p:nvPr/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6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912813" y="4356100"/>
            <a:ext cx="5027612" cy="4137025"/>
          </a:xfrm>
          <a:noFill/>
          <a:ln/>
        </p:spPr>
        <p:txBody>
          <a:bodyPr lIns="95250" tIns="47625" rIns="95250" bIns="47625"/>
          <a:lstStyle/>
          <a:p>
            <a:endParaRPr lang="ru-RU" smtClean="0"/>
          </a:p>
        </p:txBody>
      </p:sp>
      <p:sp>
        <p:nvSpPr>
          <p:cNvPr id="100368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93733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5A0BB-34D7-4CB7-A44C-C35D16CFDF0C}" type="slidenum">
              <a:rPr lang="ru-RU"/>
              <a:pPr/>
              <a:t>18</a:t>
            </a:fld>
            <a:endParaRPr lang="ru-RU"/>
          </a:p>
        </p:txBody>
      </p:sp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ru-RU" sz="1000" i="1"/>
              <a:t>12</a:t>
            </a:r>
          </a:p>
        </p:txBody>
      </p:sp>
      <p:sp>
        <p:nvSpPr>
          <p:cNvPr id="1013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83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84" name="Rectangle 7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8350"/>
            <a:r>
              <a:rPr lang="ru-RU" sz="1000" i="1"/>
              <a:t>12</a:t>
            </a:r>
          </a:p>
        </p:txBody>
      </p:sp>
      <p:sp>
        <p:nvSpPr>
          <p:cNvPr id="101385" name="Rectangle 8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86" name="Rectangle 9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87" name="Rectangle 10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88" name="Rectangle 11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815975"/>
            <a:r>
              <a:rPr lang="ru-RU" sz="1000" i="1"/>
              <a:t>12</a:t>
            </a:r>
          </a:p>
        </p:txBody>
      </p:sp>
      <p:sp>
        <p:nvSpPr>
          <p:cNvPr id="101389" name="Rectangle 12"/>
          <p:cNvSpPr>
            <a:spLocks noChangeArrowheads="1"/>
          </p:cNvSpPr>
          <p:nvPr/>
        </p:nvSpPr>
        <p:spPr bwMode="auto">
          <a:xfrm>
            <a:off x="0" y="8686800"/>
            <a:ext cx="2968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90" name="Rectangle 13"/>
          <p:cNvSpPr>
            <a:spLocks noChangeArrowheads="1"/>
          </p:cNvSpPr>
          <p:nvPr/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91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768350"/>
            <a:ext cx="4302125" cy="3225800"/>
          </a:xfrm>
          <a:ln w="12700" cap="flat">
            <a:solidFill>
              <a:schemeClr val="tx1"/>
            </a:solidFill>
          </a:ln>
        </p:spPr>
      </p:sp>
      <p:sp>
        <p:nvSpPr>
          <p:cNvPr id="101392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2813" y="4356100"/>
            <a:ext cx="5027612" cy="4137025"/>
          </a:xfrm>
          <a:noFill/>
          <a:ln/>
        </p:spPr>
        <p:txBody>
          <a:bodyPr lIns="95250" tIns="47625" rIns="95250" bIns="47625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61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D60C9-77CE-4833-8C60-EBB07D529239}" type="slidenum">
              <a:rPr lang="ru-RU"/>
              <a:pPr/>
              <a:t>19</a:t>
            </a:fld>
            <a:endParaRPr lang="ru-RU"/>
          </a:p>
        </p:txBody>
      </p:sp>
      <p:sp>
        <p:nvSpPr>
          <p:cNvPr id="1024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ru-RU" sz="1000" i="1"/>
              <a:t>18</a:t>
            </a:r>
          </a:p>
        </p:txBody>
      </p:sp>
      <p:sp>
        <p:nvSpPr>
          <p:cNvPr id="1024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07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08" name="Rectangle 7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8350"/>
            <a:r>
              <a:rPr lang="ru-RU" sz="1000" i="1"/>
              <a:t>18</a:t>
            </a:r>
          </a:p>
        </p:txBody>
      </p:sp>
      <p:sp>
        <p:nvSpPr>
          <p:cNvPr id="102409" name="Rectangle 8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10" name="Rectangle 9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11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tIns="47625" rIns="95250" bIns="47625"/>
          <a:lstStyle/>
          <a:p>
            <a:endParaRPr lang="ru-RU" smtClean="0"/>
          </a:p>
        </p:txBody>
      </p:sp>
      <p:sp>
        <p:nvSpPr>
          <p:cNvPr id="102412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898992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58E17-16C7-4BB1-A427-3D204460B171}" type="slidenum">
              <a:rPr lang="ru-RU"/>
              <a:pPr/>
              <a:t>24</a:t>
            </a:fld>
            <a:endParaRPr lang="ru-RU"/>
          </a:p>
        </p:txBody>
      </p:sp>
      <p:sp>
        <p:nvSpPr>
          <p:cNvPr id="10649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50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ru-RU" sz="1000" i="1"/>
              <a:t>24</a:t>
            </a:r>
          </a:p>
        </p:txBody>
      </p:sp>
      <p:sp>
        <p:nvSpPr>
          <p:cNvPr id="10650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50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503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504" name="Rectangle 7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8350"/>
            <a:r>
              <a:rPr lang="ru-RU" sz="1000" i="1"/>
              <a:t>24</a:t>
            </a:r>
          </a:p>
        </p:txBody>
      </p:sp>
      <p:sp>
        <p:nvSpPr>
          <p:cNvPr id="106505" name="Rectangle 8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506" name="Rectangle 9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507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tIns="47625" rIns="95250" bIns="47625"/>
          <a:lstStyle/>
          <a:p>
            <a:endParaRPr lang="ru-RU" smtClean="0"/>
          </a:p>
        </p:txBody>
      </p:sp>
      <p:sp>
        <p:nvSpPr>
          <p:cNvPr id="106508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5800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8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3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1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842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8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67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88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5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9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3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1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9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9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5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4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1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8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4955DF-D473-4795-86EE-5DF9B85B0FC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44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6620968" cy="3048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Анализ рынка, ценообразование и конкуренция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685800" y="6253163"/>
            <a:ext cx="19050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3124200" y="6253163"/>
            <a:ext cx="28956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685800" y="6253163"/>
            <a:ext cx="19050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3124200" y="6253163"/>
            <a:ext cx="2895600" cy="452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152400" y="53521"/>
            <a:ext cx="7334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r>
              <a:rPr lang="ru-RU" sz="3600" b="1" i="1" dirty="0">
                <a:solidFill>
                  <a:srgbClr val="ACD433"/>
                </a:solidFill>
              </a:rPr>
              <a:t>Анализ рынка</a:t>
            </a:r>
            <a:endParaRPr lang="ru-RU" sz="3600" b="1" i="1" dirty="0">
              <a:solidFill>
                <a:srgbClr val="ACD433"/>
              </a:solidFill>
              <a:latin typeface="TimesET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52595"/>
              </p:ext>
            </p:extLst>
          </p:nvPr>
        </p:nvGraphicFramePr>
        <p:xfrm>
          <a:off x="381000" y="1447801"/>
          <a:ext cx="8382001" cy="480536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641307"/>
                <a:gridCol w="919000"/>
                <a:gridCol w="821694"/>
              </a:tblGrid>
              <a:tr h="300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</a:rPr>
                        <a:t>А н а л и з     р ы н к а</a:t>
                      </a:r>
                      <a:endParaRPr lang="ru-RU" sz="2000" b="1" i="1" kern="0" dirty="0">
                        <a:effectLst/>
                        <a:latin typeface="Times New Roman"/>
                      </a:endParaRPr>
                    </a:p>
                  </a:txBody>
                  <a:tcPr marL="59003" marR="5900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Оценка</a:t>
                      </a:r>
                      <a:endParaRPr lang="ru-RU" sz="1200">
                        <a:effectLst/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59003" marR="590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для группы потребителей</a:t>
                      </a:r>
                      <a:endParaRPr lang="ru-RU" sz="1200" dirty="0">
                        <a:effectLst/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59003" marR="59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 +</a:t>
                      </a:r>
                      <a:endParaRPr lang="ru-RU" sz="1200">
                        <a:effectLst/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59003" marR="59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59003" marR="59003" marT="0" marB="0"/>
                </a:tc>
              </a:tr>
              <a:tr h="2460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Количественные данные:  </a:t>
                      </a:r>
                      <a:endParaRPr lang="ru-RU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Потенциал рынка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Объем рынка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Уровень насыщения рынка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Темпы роста рынка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Распределение рынка между фирмами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Стабильность потребности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Динамика цен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Развитие коммуникаций и сбыта</a:t>
                      </a:r>
                      <a:endParaRPr lang="ru-RU" sz="1200" dirty="0">
                        <a:effectLst/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59003" marR="590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59003" marR="590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59003" marR="59003" marT="0" marB="0"/>
                </a:tc>
              </a:tr>
              <a:tr h="1650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Качественные характеристики:</a:t>
                      </a:r>
                      <a:endParaRPr lang="ru-RU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Структура потребностей клиентов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Мотивы покупок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Вид процесса приобретения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Способы получения информации потребителями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Распределение сил между субъектами рынка</a:t>
                      </a:r>
                      <a:endParaRPr lang="ru-RU" sz="1200" dirty="0">
                        <a:effectLst/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59003" marR="590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59003" marR="590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59003" marR="59003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Содержимое 3" descr="prostr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71600"/>
            <a:ext cx="7696200" cy="4800600"/>
          </a:xfrm>
          <a:noFill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53521"/>
            <a:ext cx="7334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r>
              <a:rPr lang="ru-RU" sz="3600" b="1" i="1" dirty="0" smtClean="0">
                <a:solidFill>
                  <a:srgbClr val="ACD433"/>
                </a:solidFill>
              </a:rPr>
              <a:t>Методика «Часы»</a:t>
            </a:r>
            <a:endParaRPr lang="ru-RU" sz="3600" b="1" i="1" dirty="0">
              <a:solidFill>
                <a:srgbClr val="ACD433"/>
              </a:solidFill>
              <a:latin typeface="Times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Торговые зоны магазина. Метод изохрон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62000"/>
            <a:ext cx="8168640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41653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3" descr="prostr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57200"/>
            <a:ext cx="5029200" cy="6019800"/>
          </a:xfrm>
          <a:noFill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486400" y="1196520"/>
            <a:ext cx="3505200" cy="48232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r>
              <a:rPr lang="ru-RU" sz="3200" b="1" i="1" dirty="0" smtClean="0">
                <a:solidFill>
                  <a:srgbClr val="ACD433"/>
                </a:solidFill>
              </a:rPr>
              <a:t>Процент соответствия идеальному расположению</a:t>
            </a:r>
            <a:endParaRPr lang="ru-RU" sz="3200" b="1" i="1" dirty="0">
              <a:solidFill>
                <a:srgbClr val="ACD433"/>
              </a:solidFill>
              <a:latin typeface="Times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685800" y="6253163"/>
            <a:ext cx="19050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3124200" y="6253163"/>
            <a:ext cx="28956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685800" y="6253163"/>
            <a:ext cx="19050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3124200" y="6253163"/>
            <a:ext cx="28956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7772400" cy="1020763"/>
          </a:xfrm>
          <a:noFill/>
        </p:spPr>
        <p:txBody>
          <a:bodyPr lIns="90488" tIns="44450" rIns="90488" bIns="44450"/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SWOT-анализ</a:t>
            </a:r>
          </a:p>
        </p:txBody>
      </p:sp>
      <p:sp>
        <p:nvSpPr>
          <p:cNvPr id="56329" name="Rectangle 7"/>
          <p:cNvSpPr>
            <a:spLocks noGrp="1" noChangeArrowheads="1"/>
          </p:cNvSpPr>
          <p:nvPr>
            <p:ph idx="1"/>
          </p:nvPr>
        </p:nvSpPr>
        <p:spPr>
          <a:xfrm>
            <a:off x="684213" y="1341438"/>
            <a:ext cx="7772400" cy="4614862"/>
          </a:xfrm>
          <a:noFill/>
        </p:spPr>
        <p:txBody>
          <a:bodyPr lIns="90488" tIns="44450" rIns="90488" bIns="44450">
            <a:normAutofit lnSpcReduction="10000"/>
          </a:bodyPr>
          <a:lstStyle/>
          <a:p>
            <a:pPr algn="ctr">
              <a:buFontTx/>
              <a:buNone/>
            </a:pPr>
            <a:r>
              <a:rPr lang="ru-RU" sz="3600" b="1" i="1" dirty="0" smtClean="0"/>
              <a:t>Внутренние факторы:</a:t>
            </a:r>
          </a:p>
          <a:p>
            <a:pPr lvl="1"/>
            <a:r>
              <a:rPr lang="ru-RU" sz="4400" b="1" dirty="0" smtClean="0">
                <a:solidFill>
                  <a:srgbClr val="005400"/>
                </a:solidFill>
              </a:rPr>
              <a:t> </a:t>
            </a:r>
            <a:r>
              <a:rPr lang="en-US" sz="4400" b="1" dirty="0" smtClean="0">
                <a:solidFill>
                  <a:srgbClr val="005400"/>
                </a:solidFill>
              </a:rPr>
              <a:t>S</a:t>
            </a:r>
            <a:r>
              <a:rPr lang="ru-RU" sz="1800" b="1" dirty="0" smtClean="0">
                <a:solidFill>
                  <a:srgbClr val="005400"/>
                </a:solidFill>
              </a:rPr>
              <a:t> </a:t>
            </a:r>
            <a:r>
              <a:rPr lang="en-US" sz="3200" dirty="0" err="1" smtClean="0">
                <a:solidFill>
                  <a:srgbClr val="005400"/>
                </a:solidFill>
              </a:rPr>
              <a:t>trengths</a:t>
            </a:r>
            <a:r>
              <a:rPr lang="en-US" sz="3200" dirty="0" smtClean="0">
                <a:solidFill>
                  <a:srgbClr val="005400"/>
                </a:solidFill>
              </a:rPr>
              <a:t> – </a:t>
            </a:r>
            <a:r>
              <a:rPr lang="ru-RU" sz="3200" dirty="0" smtClean="0">
                <a:solidFill>
                  <a:srgbClr val="005400"/>
                </a:solidFill>
              </a:rPr>
              <a:t>сильные стороны</a:t>
            </a:r>
            <a:endParaRPr lang="ru-RU" sz="3200" dirty="0" smtClean="0"/>
          </a:p>
          <a:p>
            <a:pPr lvl="1"/>
            <a:r>
              <a:rPr lang="en-US" sz="4400" b="1" dirty="0" smtClean="0">
                <a:solidFill>
                  <a:srgbClr val="FF0000"/>
                </a:solidFill>
              </a:rPr>
              <a:t>W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eaknesses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– </a:t>
            </a:r>
            <a:r>
              <a:rPr lang="ru-RU" sz="3200" dirty="0" smtClean="0">
                <a:solidFill>
                  <a:srgbClr val="FF0000"/>
                </a:solidFill>
              </a:rPr>
              <a:t>слабости, недостатки</a:t>
            </a:r>
          </a:p>
          <a:p>
            <a:pPr algn="ctr">
              <a:buFontTx/>
              <a:buNone/>
            </a:pPr>
            <a:r>
              <a:rPr lang="ru-RU" sz="3600" b="1" i="1" dirty="0" smtClean="0"/>
              <a:t>Внешние факторы:</a:t>
            </a:r>
            <a:endParaRPr lang="ru-RU" sz="3600" dirty="0" smtClean="0"/>
          </a:p>
          <a:p>
            <a:pPr lvl="1"/>
            <a:r>
              <a:rPr lang="ru-RU" sz="4400" b="1" dirty="0" smtClean="0">
                <a:solidFill>
                  <a:srgbClr val="005400"/>
                </a:solidFill>
              </a:rPr>
              <a:t> </a:t>
            </a:r>
            <a:r>
              <a:rPr lang="en-US" sz="4400" b="1" dirty="0" smtClean="0">
                <a:solidFill>
                  <a:srgbClr val="005400"/>
                </a:solidFill>
              </a:rPr>
              <a:t>O</a:t>
            </a:r>
            <a:r>
              <a:rPr lang="ru-RU" sz="2000" b="1" dirty="0" smtClean="0">
                <a:solidFill>
                  <a:srgbClr val="005400"/>
                </a:solidFill>
              </a:rPr>
              <a:t> </a:t>
            </a:r>
            <a:r>
              <a:rPr lang="en-US" sz="3200" dirty="0" err="1" smtClean="0">
                <a:solidFill>
                  <a:srgbClr val="005400"/>
                </a:solidFill>
              </a:rPr>
              <a:t>pportunities</a:t>
            </a:r>
            <a:r>
              <a:rPr lang="ru-RU" sz="3200" dirty="0" smtClean="0">
                <a:solidFill>
                  <a:srgbClr val="005400"/>
                </a:solidFill>
              </a:rPr>
              <a:t> </a:t>
            </a:r>
            <a:r>
              <a:rPr lang="en-US" sz="3200" dirty="0" smtClean="0">
                <a:solidFill>
                  <a:srgbClr val="005400"/>
                </a:solidFill>
              </a:rPr>
              <a:t>– </a:t>
            </a:r>
            <a:r>
              <a:rPr lang="ru-RU" sz="3200" dirty="0" smtClean="0">
                <a:solidFill>
                  <a:srgbClr val="005400"/>
                </a:solidFill>
              </a:rPr>
              <a:t>возможности </a:t>
            </a:r>
          </a:p>
          <a:p>
            <a:pPr lvl="1"/>
            <a:r>
              <a:rPr lang="ru-RU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</a:rPr>
              <a:t>T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hreats</a:t>
            </a:r>
            <a:r>
              <a:rPr lang="ru-RU" sz="3200" dirty="0" smtClean="0">
                <a:solidFill>
                  <a:srgbClr val="FF0000"/>
                </a:solidFill>
              </a:rPr>
              <a:t> – опасности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56330" name="Oval 8"/>
          <p:cNvSpPr>
            <a:spLocks noChangeArrowheads="1"/>
          </p:cNvSpPr>
          <p:nvPr/>
        </p:nvSpPr>
        <p:spPr bwMode="auto">
          <a:xfrm>
            <a:off x="1476375" y="1844675"/>
            <a:ext cx="792163" cy="432117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73075"/>
            <a:ext cx="9144000" cy="6384671"/>
            <a:chOff x="0" y="25"/>
            <a:chExt cx="5760" cy="4641"/>
          </a:xfrm>
        </p:grpSpPr>
        <p:pic>
          <p:nvPicPr>
            <p:cNvPr id="48134" name="Picture 3" descr="Главный принцип маркетинг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"/>
              <a:ext cx="5760" cy="4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5" name="Rectangle 4"/>
            <p:cNvSpPr>
              <a:spLocks noChangeArrowheads="1"/>
            </p:cNvSpPr>
            <p:nvPr/>
          </p:nvSpPr>
          <p:spPr bwMode="auto">
            <a:xfrm>
              <a:off x="0" y="3748"/>
              <a:ext cx="5760" cy="91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Предприятие должно соответствовать целевой аудитории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ACD433"/>
                </a:solidFill>
              </a:rPr>
              <a:t>Сегментация рынка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086600" cy="472440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Это деятельность по классификации потенциальных (включая и реальных) потребителей производимой или реализуемой продукции (услуг) в соответствии с качественной структурой  их спроса. </a:t>
            </a:r>
          </a:p>
          <a:p>
            <a:r>
              <a:rPr lang="ru-RU" sz="2800" dirty="0" smtClean="0"/>
              <a:t>Это первая необходимая ступень изучения рынка, основание для определения его емкости и выбора приоритетных сфер приложения рыночной активности фирмы. </a:t>
            </a:r>
          </a:p>
          <a:p>
            <a:r>
              <a:rPr lang="ru-RU" sz="2800" dirty="0" smtClean="0"/>
              <a:t>Сегмент рынка – это совокупность потребителей, одинаковым образом реагирующих на демонстрируемые (обещаемые) свойства товара (услуги), на побудительные стимулы маркетинга.</a:t>
            </a:r>
          </a:p>
          <a:p>
            <a:endParaRPr lang="ru-RU" sz="2800" dirty="0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278832"/>
              </p:ext>
            </p:extLst>
          </p:nvPr>
        </p:nvGraphicFramePr>
        <p:xfrm>
          <a:off x="6964680" y="3429000"/>
          <a:ext cx="2209800" cy="11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Документ" r:id="rId3" imgW="2042160" imgH="1305560" progId="Word.Document.8">
                  <p:embed/>
                </p:oleObj>
              </mc:Choice>
              <mc:Fallback>
                <p:oleObj name="Документ" r:id="rId3" imgW="2042160" imgH="1305560" progId="Word.Document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680" y="3429000"/>
                        <a:ext cx="2209800" cy="1143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ACD433"/>
                </a:solidFill>
              </a:rPr>
              <a:t>Качественные исследования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959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buFont typeface="Century Gothic" pitchFamily="34" charset="0"/>
              <a:buChar char="►"/>
            </a:pPr>
            <a:r>
              <a:rPr lang="ru-RU" sz="2400" b="1" i="1" dirty="0">
                <a:solidFill>
                  <a:srgbClr val="FF0000"/>
                </a:solidFill>
              </a:rPr>
              <a:t>Фокус-группа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– метод, позволяющий напрямую выяснить у интересующей нас группы потребителей ее реакцию на определенный товар (характеристики, цена, упаковка, сервис и др.), а также их восприятие конкурирующих товаров</a:t>
            </a:r>
          </a:p>
          <a:p>
            <a:pPr algn="just">
              <a:lnSpc>
                <a:spcPct val="90000"/>
              </a:lnSpc>
              <a:buFont typeface="Century Gothic" pitchFamily="34" charset="0"/>
              <a:buChar char="►"/>
            </a:pPr>
            <a:r>
              <a:rPr lang="ru-RU" sz="2400" b="1" i="1" dirty="0" smtClean="0">
                <a:solidFill>
                  <a:srgbClr val="FF0000"/>
                </a:solidFill>
              </a:rPr>
              <a:t>Глубинное интервью</a:t>
            </a:r>
            <a:r>
              <a:rPr lang="ru-RU" sz="2400" dirty="0" smtClean="0"/>
              <a:t> – неструктурированная индивидуальная беседа с покупателем, длится до </a:t>
            </a:r>
            <a:br>
              <a:rPr lang="ru-RU" sz="2400" dirty="0" smtClean="0"/>
            </a:br>
            <a:r>
              <a:rPr lang="ru-RU" sz="2400" dirty="0" smtClean="0"/>
              <a:t>1 часа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2400" dirty="0" smtClean="0"/>
          </a:p>
          <a:p>
            <a:pPr marL="0" indent="363538" algn="just">
              <a:lnSpc>
                <a:spcPct val="90000"/>
              </a:lnSpc>
              <a:buFontTx/>
              <a:buNone/>
            </a:pPr>
            <a:r>
              <a:rPr lang="ru-RU" sz="2400" dirty="0" smtClean="0"/>
              <a:t>Качественные исследования чаще всего используются на начальной стадии более масштабных, практически ориентированных исследований: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/>
              <a:t>позиционирование товара или фирмы,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/>
              <a:t>сегментирование потребителей,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/>
              <a:t>количественные исследования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685800" y="6253163"/>
            <a:ext cx="19050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3124200" y="6253163"/>
            <a:ext cx="28956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Rectangle 4"/>
          <p:cNvSpPr>
            <a:spLocks noChangeArrowheads="1"/>
          </p:cNvSpPr>
          <p:nvPr/>
        </p:nvSpPr>
        <p:spPr bwMode="auto">
          <a:xfrm>
            <a:off x="685800" y="6253163"/>
            <a:ext cx="19050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7" name="Rectangle 5"/>
          <p:cNvSpPr>
            <a:spLocks noChangeArrowheads="1"/>
          </p:cNvSpPr>
          <p:nvPr/>
        </p:nvSpPr>
        <p:spPr bwMode="auto">
          <a:xfrm>
            <a:off x="3124200" y="6253163"/>
            <a:ext cx="28956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Rectangle 7"/>
          <p:cNvSpPr>
            <a:spLocks noChangeArrowheads="1"/>
          </p:cNvSpPr>
          <p:nvPr/>
        </p:nvSpPr>
        <p:spPr bwMode="auto">
          <a:xfrm>
            <a:off x="1638300" y="388938"/>
            <a:ext cx="5905500" cy="747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9" name="Rectangle 8"/>
          <p:cNvSpPr>
            <a:spLocks noChangeArrowheads="1"/>
          </p:cNvSpPr>
          <p:nvPr/>
        </p:nvSpPr>
        <p:spPr bwMode="auto">
          <a:xfrm>
            <a:off x="2281238" y="358775"/>
            <a:ext cx="4440237" cy="67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ru-RU" sz="3600" b="1" i="1" dirty="0"/>
              <a:t>Анализ сегментации</a:t>
            </a:r>
          </a:p>
        </p:txBody>
      </p:sp>
      <p:sp>
        <p:nvSpPr>
          <p:cNvPr id="66570" name="Rectangle 9"/>
          <p:cNvSpPr>
            <a:spLocks noChangeArrowheads="1"/>
          </p:cNvSpPr>
          <p:nvPr/>
        </p:nvSpPr>
        <p:spPr bwMode="auto">
          <a:xfrm>
            <a:off x="533400" y="1465263"/>
            <a:ext cx="3800475" cy="16594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ru-RU" sz="2400" b="1" dirty="0"/>
              <a:t>Анализ привлекательности</a:t>
            </a:r>
          </a:p>
          <a:p>
            <a:pPr algn="ctr" defTabSz="762000"/>
            <a:r>
              <a:rPr lang="ru-RU" i="1" dirty="0"/>
              <a:t>Каков размер и цикл жизни</a:t>
            </a:r>
            <a:br>
              <a:rPr lang="ru-RU" i="1" dirty="0"/>
            </a:br>
            <a:r>
              <a:rPr lang="ru-RU" i="1" dirty="0"/>
              <a:t>выявленных сегментов</a:t>
            </a:r>
            <a:r>
              <a:rPr lang="ru-RU" i="1" dirty="0" smtClean="0"/>
              <a:t>?</a:t>
            </a:r>
          </a:p>
          <a:p>
            <a:pPr algn="ctr" defTabSz="762000"/>
            <a:endParaRPr lang="ru-RU" i="1" dirty="0"/>
          </a:p>
        </p:txBody>
      </p:sp>
      <p:sp>
        <p:nvSpPr>
          <p:cNvPr id="66571" name="Rectangle 10"/>
          <p:cNvSpPr>
            <a:spLocks noChangeArrowheads="1"/>
          </p:cNvSpPr>
          <p:nvPr/>
        </p:nvSpPr>
        <p:spPr bwMode="auto">
          <a:xfrm>
            <a:off x="4800600" y="1452563"/>
            <a:ext cx="4114800" cy="16594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ru-RU" sz="2400" b="1" dirty="0"/>
              <a:t>Анализ конкурентоспособности</a:t>
            </a:r>
          </a:p>
          <a:p>
            <a:pPr algn="ctr" defTabSz="762000"/>
            <a:r>
              <a:rPr lang="ru-RU" i="1" dirty="0"/>
              <a:t>Обладаем ли мы конкурентным преимуществом</a:t>
            </a:r>
            <a:br>
              <a:rPr lang="ru-RU" i="1" dirty="0"/>
            </a:br>
            <a:r>
              <a:rPr lang="ru-RU" i="1" dirty="0"/>
              <a:t>в выявленных сегментах?</a:t>
            </a:r>
          </a:p>
        </p:txBody>
      </p:sp>
      <p:sp>
        <p:nvSpPr>
          <p:cNvPr id="66572" name="Rectangle 11"/>
          <p:cNvSpPr>
            <a:spLocks noChangeArrowheads="1"/>
          </p:cNvSpPr>
          <p:nvPr/>
        </p:nvSpPr>
        <p:spPr bwMode="auto">
          <a:xfrm>
            <a:off x="2220286" y="3465513"/>
            <a:ext cx="4725654" cy="7668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ru-RU" sz="2600" b="1" dirty="0"/>
              <a:t>Выбор целевых сегментов</a:t>
            </a:r>
          </a:p>
          <a:p>
            <a:pPr algn="ctr" defTabSz="762000"/>
            <a:r>
              <a:rPr lang="ru-RU" i="1" dirty="0"/>
              <a:t>Какие целевые сегменты выбрать?</a:t>
            </a:r>
            <a:endParaRPr lang="ru-RU" sz="2000" i="1" dirty="0"/>
          </a:p>
        </p:txBody>
      </p:sp>
      <p:sp>
        <p:nvSpPr>
          <p:cNvPr id="66573" name="Rectangle 12"/>
          <p:cNvSpPr>
            <a:spLocks noChangeArrowheads="1"/>
          </p:cNvSpPr>
          <p:nvPr/>
        </p:nvSpPr>
        <p:spPr bwMode="auto">
          <a:xfrm>
            <a:off x="421186" y="4437063"/>
            <a:ext cx="8268290" cy="7360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ru-RU" sz="2400" b="1" dirty="0"/>
              <a:t>Анализ портфеля рынков товара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i="1" dirty="0"/>
              <a:t>Достигнуто ли соответствие между целями роста и рентабельности?</a:t>
            </a:r>
          </a:p>
        </p:txBody>
      </p:sp>
      <p:sp>
        <p:nvSpPr>
          <p:cNvPr id="66574" name="Rectangle 13"/>
          <p:cNvSpPr>
            <a:spLocks noChangeArrowheads="1"/>
          </p:cNvSpPr>
          <p:nvPr/>
        </p:nvSpPr>
        <p:spPr bwMode="auto">
          <a:xfrm>
            <a:off x="578808" y="5522913"/>
            <a:ext cx="7845097" cy="7360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ru-RU" sz="2400" b="1" dirty="0"/>
              <a:t>Выбор стратегии развития</a:t>
            </a:r>
            <a:br>
              <a:rPr lang="ru-RU" sz="2400" b="1" dirty="0"/>
            </a:br>
            <a:r>
              <a:rPr lang="ru-RU" i="1" dirty="0"/>
              <a:t>Какую стратегию развития выбрать в каждом целевом сегменте?</a:t>
            </a:r>
            <a:endParaRPr lang="ru-RU" sz="2000" i="1" dirty="0"/>
          </a:p>
        </p:txBody>
      </p:sp>
      <p:sp>
        <p:nvSpPr>
          <p:cNvPr id="66575" name="Line 14"/>
          <p:cNvSpPr>
            <a:spLocks noChangeShapeType="1"/>
          </p:cNvSpPr>
          <p:nvPr/>
        </p:nvSpPr>
        <p:spPr bwMode="auto">
          <a:xfrm>
            <a:off x="7772400" y="3282950"/>
            <a:ext cx="0" cy="44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6" name="Line 15"/>
          <p:cNvSpPr>
            <a:spLocks noChangeShapeType="1"/>
          </p:cNvSpPr>
          <p:nvPr/>
        </p:nvSpPr>
        <p:spPr bwMode="auto">
          <a:xfrm>
            <a:off x="7772400" y="3282950"/>
            <a:ext cx="0" cy="44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7" name="Line 16"/>
          <p:cNvSpPr>
            <a:spLocks noChangeShapeType="1"/>
          </p:cNvSpPr>
          <p:nvPr/>
        </p:nvSpPr>
        <p:spPr bwMode="auto">
          <a:xfrm>
            <a:off x="1454150" y="3733800"/>
            <a:ext cx="755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8" name="Line 17"/>
          <p:cNvSpPr>
            <a:spLocks noChangeShapeType="1"/>
          </p:cNvSpPr>
          <p:nvPr/>
        </p:nvSpPr>
        <p:spPr bwMode="auto">
          <a:xfrm>
            <a:off x="6934200" y="3733800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9" name="Line 18"/>
          <p:cNvSpPr>
            <a:spLocks noChangeShapeType="1"/>
          </p:cNvSpPr>
          <p:nvPr/>
        </p:nvSpPr>
        <p:spPr bwMode="auto">
          <a:xfrm>
            <a:off x="1454150" y="4114800"/>
            <a:ext cx="755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80" name="Line 19"/>
          <p:cNvSpPr>
            <a:spLocks noChangeShapeType="1"/>
          </p:cNvSpPr>
          <p:nvPr/>
        </p:nvSpPr>
        <p:spPr bwMode="auto">
          <a:xfrm>
            <a:off x="6934200" y="4114800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81" name="Line 20"/>
          <p:cNvSpPr>
            <a:spLocks noChangeShapeType="1"/>
          </p:cNvSpPr>
          <p:nvPr/>
        </p:nvSpPr>
        <p:spPr bwMode="auto">
          <a:xfrm>
            <a:off x="7772400" y="4121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82" name="Line 21"/>
          <p:cNvSpPr>
            <a:spLocks noChangeShapeType="1"/>
          </p:cNvSpPr>
          <p:nvPr/>
        </p:nvSpPr>
        <p:spPr bwMode="auto">
          <a:xfrm>
            <a:off x="7772400" y="4121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83" name="Line 22"/>
          <p:cNvSpPr>
            <a:spLocks noChangeShapeType="1"/>
          </p:cNvSpPr>
          <p:nvPr/>
        </p:nvSpPr>
        <p:spPr bwMode="auto">
          <a:xfrm>
            <a:off x="1447800" y="3282950"/>
            <a:ext cx="0" cy="44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84" name="Line 23"/>
          <p:cNvSpPr>
            <a:spLocks noChangeShapeType="1"/>
          </p:cNvSpPr>
          <p:nvPr/>
        </p:nvSpPr>
        <p:spPr bwMode="auto">
          <a:xfrm>
            <a:off x="1447800" y="4121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85" name="Line 24"/>
          <p:cNvSpPr>
            <a:spLocks noChangeShapeType="1"/>
          </p:cNvSpPr>
          <p:nvPr/>
        </p:nvSpPr>
        <p:spPr bwMode="auto">
          <a:xfrm>
            <a:off x="4495800" y="5264150"/>
            <a:ext cx="0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86" name="Line 25"/>
          <p:cNvSpPr>
            <a:spLocks noChangeShapeType="1"/>
          </p:cNvSpPr>
          <p:nvPr/>
        </p:nvSpPr>
        <p:spPr bwMode="auto">
          <a:xfrm>
            <a:off x="2667000" y="11493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87" name="Line 26"/>
          <p:cNvSpPr>
            <a:spLocks noChangeShapeType="1"/>
          </p:cNvSpPr>
          <p:nvPr/>
        </p:nvSpPr>
        <p:spPr bwMode="auto">
          <a:xfrm>
            <a:off x="6705600" y="11493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685800" y="6253163"/>
            <a:ext cx="19050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3124200" y="6253163"/>
            <a:ext cx="28956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685800" y="6253163"/>
            <a:ext cx="19050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3124200" y="6253163"/>
            <a:ext cx="28956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62950" cy="1196975"/>
          </a:xfrm>
          <a:noFill/>
        </p:spPr>
        <p:txBody>
          <a:bodyPr lIns="90488" tIns="44450" rIns="90488" bIns="44450">
            <a:noAutofit/>
          </a:bodyPr>
          <a:lstStyle/>
          <a:p>
            <a:r>
              <a:rPr lang="ru-RU" sz="3600" b="1" i="1" dirty="0" smtClean="0">
                <a:solidFill>
                  <a:srgbClr val="ACD433"/>
                </a:solidFill>
              </a:rPr>
              <a:t>Изучение потребителей </a:t>
            </a:r>
            <a:br>
              <a:rPr lang="ru-RU" sz="3600" b="1" i="1" dirty="0" smtClean="0">
                <a:solidFill>
                  <a:srgbClr val="ACD433"/>
                </a:solidFill>
              </a:rPr>
            </a:br>
            <a:r>
              <a:rPr lang="ru-RU" sz="3600" b="1" i="1" dirty="0" smtClean="0">
                <a:solidFill>
                  <a:srgbClr val="ACD433"/>
                </a:solidFill>
              </a:rPr>
              <a:t>и других субъектов рынка</a:t>
            </a:r>
          </a:p>
        </p:txBody>
      </p:sp>
      <p:sp>
        <p:nvSpPr>
          <p:cNvPr id="12298" name="Rectangle 8"/>
          <p:cNvSpPr>
            <a:spLocks noGrp="1" noChangeArrowheads="1"/>
          </p:cNvSpPr>
          <p:nvPr>
            <p:ph idx="1"/>
          </p:nvPr>
        </p:nvSpPr>
        <p:spPr>
          <a:xfrm>
            <a:off x="533400" y="1773238"/>
            <a:ext cx="7467600" cy="4751387"/>
          </a:xfrm>
          <a:noFill/>
        </p:spPr>
        <p:txBody>
          <a:bodyPr lIns="90488" tIns="44450" rIns="90488" bIns="44450"/>
          <a:lstStyle/>
          <a:p>
            <a:r>
              <a:rPr lang="ru-RU" dirty="0" smtClean="0"/>
              <a:t>Объекты: 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индивидуальные  потребители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домохозяйства, семьи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организации как потребители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слои, объединения потребителей</a:t>
            </a:r>
          </a:p>
          <a:p>
            <a:r>
              <a:rPr lang="ru-RU" dirty="0" smtClean="0"/>
              <a:t>Результат: </a:t>
            </a:r>
          </a:p>
          <a:p>
            <a:pPr marL="711200" indent="-347663">
              <a:buFont typeface="Wingdings" pitchFamily="2" charset="2"/>
              <a:buChar char="Ø"/>
            </a:pPr>
            <a:r>
              <a:rPr lang="ru-RU" dirty="0" smtClean="0"/>
              <a:t>прогноз  спроса,  </a:t>
            </a:r>
          </a:p>
          <a:p>
            <a:pPr marL="711200" indent="-347663">
              <a:buFont typeface="Wingdings" pitchFamily="2" charset="2"/>
              <a:buChar char="Ø"/>
            </a:pPr>
            <a:r>
              <a:rPr lang="ru-RU" dirty="0" smtClean="0"/>
              <a:t>типология потребителей  </a:t>
            </a:r>
          </a:p>
          <a:p>
            <a:pPr marL="711200" indent="-347663">
              <a:buFont typeface="Wingdings" pitchFamily="2" charset="2"/>
              <a:buChar char="Ø"/>
            </a:pPr>
            <a:r>
              <a:rPr lang="ru-RU" dirty="0" smtClean="0"/>
              <a:t>модели их поведения </a:t>
            </a:r>
          </a:p>
        </p:txBody>
      </p:sp>
      <p:pic>
        <p:nvPicPr>
          <p:cNvPr id="12299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1773238"/>
            <a:ext cx="1109662" cy="139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2290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48388" y="3810000"/>
          <a:ext cx="2278062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Clip" r:id="rId5" imgW="2282070" imgH="1358500" progId="">
                  <p:embed/>
                </p:oleObj>
              </mc:Choice>
              <mc:Fallback>
                <p:oleObj name="Clip" r:id="rId5" imgW="2282070" imgH="1358500" progId="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3810000"/>
                        <a:ext cx="2278062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520112" cy="9906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ACD433"/>
                </a:solidFill>
              </a:rPr>
              <a:t>Конечная цель </a:t>
            </a:r>
            <a:br>
              <a:rPr lang="ru-RU" sz="3600" b="1" i="1" dirty="0" smtClean="0">
                <a:solidFill>
                  <a:srgbClr val="ACD433"/>
                </a:solidFill>
              </a:rPr>
            </a:br>
            <a:r>
              <a:rPr lang="ru-RU" sz="3600" b="1" i="1" dirty="0" smtClean="0">
                <a:solidFill>
                  <a:srgbClr val="ACD433"/>
                </a:solidFill>
              </a:rPr>
              <a:t>любого маркетингового исследования</a:t>
            </a:r>
          </a:p>
        </p:txBody>
      </p:sp>
      <p:sp>
        <p:nvSpPr>
          <p:cNvPr id="40965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2667000"/>
            <a:ext cx="8458200" cy="3200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ru-RU" sz="2800" dirty="0" smtClean="0"/>
              <a:t>формирование оптимальной стратегии и тактики действий с учетом реально сложившихся и вероятных в перспективе, с одной стороны – комплекса условий и факторов рынка, а с другой – возможностей, потенциала и претензий фирмы-субъекта рынка.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228600"/>
          <a:ext cx="8991600" cy="38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When Service Segmentation Goes Awry CEB Blog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3352800"/>
            <a:ext cx="5489575" cy="3323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3152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реакции потребителей </a:t>
            </a:r>
            <a:br>
              <a:rPr lang="ru-RU" sz="3200" b="1" i="1" dirty="0" smtClean="0"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товарные новинки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447800"/>
            <a:ext cx="8610600" cy="531018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2400" b="1" dirty="0" smtClean="0"/>
              <a:t>1. «Новаторы»</a:t>
            </a:r>
            <a:r>
              <a:rPr lang="ru-RU" sz="2400" dirty="0" smtClean="0"/>
              <a:t> – от 2 до 5% всех конечных потребителей первыми пробуют новинку с риском, если не для жизни, то для репутации.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2400" b="1" dirty="0" smtClean="0"/>
              <a:t>2. «Адепты»</a:t>
            </a:r>
            <a:r>
              <a:rPr lang="ru-RU" sz="2400" dirty="0" smtClean="0"/>
              <a:t> – ранние последователи, от 10 до 15% потребителей, лидеры мнений в своей среде, делают товар известным и модным.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2400" b="1" dirty="0" smtClean="0"/>
              <a:t>3. «Прогрессисты»</a:t>
            </a:r>
            <a:r>
              <a:rPr lang="ru-RU" sz="2400" dirty="0" smtClean="0"/>
              <a:t> – раннее большинство, от 25 до 35% всех потребителей, обеспечивают массовый сбыт на стадии роста.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2400" b="1" dirty="0" smtClean="0"/>
              <a:t>4. «Скептики»</a:t>
            </a:r>
            <a:r>
              <a:rPr lang="ru-RU" sz="2400" dirty="0" smtClean="0"/>
              <a:t> – запоздалое большинство, от 35 до 45% конечных потребителей, обеспечивают сбыт на стадии насыщения.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2400" b="1" dirty="0" smtClean="0"/>
              <a:t>5. «Относительные консерваторы» </a:t>
            </a:r>
            <a:r>
              <a:rPr lang="ru-RU" sz="2400" dirty="0" smtClean="0"/>
              <a:t>– от 10 до 15% всех конечных потребителей, воспринимают “новинку” только тогда, когда она становится “традиционным” товаром.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ru-RU" sz="2400" b="1" dirty="0" smtClean="0"/>
              <a:t>6.</a:t>
            </a:r>
            <a:r>
              <a:rPr lang="ru-RU" sz="2400" dirty="0" smtClean="0"/>
              <a:t> </a:t>
            </a:r>
            <a:r>
              <a:rPr lang="ru-RU" sz="2400" b="1" dirty="0" smtClean="0"/>
              <a:t>«Абсолютные консерваторы» </a:t>
            </a:r>
            <a:r>
              <a:rPr lang="ru-RU" sz="2400" dirty="0" smtClean="0"/>
              <a:t>– ретрограды - от 2 до 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43800" cy="762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Приверженность марке или фирме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964613" cy="4845050"/>
          </a:xfrm>
        </p:spPr>
        <p:txBody>
          <a:bodyPr>
            <a:normAutofit fontScale="92500" lnSpcReduction="10000"/>
          </a:bodyPr>
          <a:lstStyle/>
          <a:p>
            <a:pPr marL="342900" lvl="1" indent="-342900" algn="just">
              <a:lnSpc>
                <a:spcPct val="90000"/>
              </a:lnSpc>
              <a:spcAft>
                <a:spcPts val="300"/>
              </a:spcAft>
              <a:buFont typeface="Century Gothic" pitchFamily="34" charset="0"/>
              <a:buChar char="►"/>
            </a:pPr>
            <a:r>
              <a:rPr lang="ru-RU" sz="2400" b="1" dirty="0" smtClean="0"/>
              <a:t>Безоговорочные приверженцы</a:t>
            </a:r>
            <a:r>
              <a:rPr lang="ru-RU" sz="2400" dirty="0" smtClean="0"/>
              <a:t> </a:t>
            </a:r>
            <a:r>
              <a:rPr lang="ru-RU" sz="2400" b="1" dirty="0" smtClean="0"/>
              <a:t>–</a:t>
            </a:r>
            <a:r>
              <a:rPr lang="ru-RU" sz="2400" dirty="0" smtClean="0"/>
              <a:t> только сигареты “</a:t>
            </a:r>
            <a:r>
              <a:rPr lang="ru-RU" sz="2400" dirty="0" err="1" smtClean="0"/>
              <a:t>Салем</a:t>
            </a:r>
            <a:r>
              <a:rPr lang="ru-RU" sz="2400" dirty="0" smtClean="0"/>
              <a:t>” видеотехника “</a:t>
            </a:r>
            <a:r>
              <a:rPr lang="ru-RU" sz="2400" dirty="0" err="1" smtClean="0"/>
              <a:t>Панасоник</a:t>
            </a:r>
            <a:r>
              <a:rPr lang="ru-RU" sz="2400" dirty="0" smtClean="0"/>
              <a:t>”, бытовая техника “Аристон”;</a:t>
            </a:r>
          </a:p>
          <a:p>
            <a:pPr marL="342900" lvl="1" indent="-342900" algn="just">
              <a:lnSpc>
                <a:spcPct val="90000"/>
              </a:lnSpc>
              <a:spcAft>
                <a:spcPts val="300"/>
              </a:spcAft>
              <a:buFont typeface="Century Gothic" pitchFamily="34" charset="0"/>
              <a:buChar char="►"/>
            </a:pPr>
            <a:r>
              <a:rPr lang="ru-RU" sz="2400" b="1" dirty="0" smtClean="0"/>
              <a:t>«Узкие»</a:t>
            </a:r>
            <a:r>
              <a:rPr lang="ru-RU" sz="2400" dirty="0" smtClean="0"/>
              <a:t> </a:t>
            </a:r>
            <a:r>
              <a:rPr lang="ru-RU" sz="2400" b="1" dirty="0" smtClean="0"/>
              <a:t>–</a:t>
            </a:r>
            <a:r>
              <a:rPr lang="ru-RU" sz="2400" dirty="0" smtClean="0"/>
              <a:t> “</a:t>
            </a:r>
            <a:r>
              <a:rPr lang="ru-RU" sz="2400" dirty="0" err="1" smtClean="0"/>
              <a:t>Кемел</a:t>
            </a:r>
            <a:r>
              <a:rPr lang="ru-RU" sz="2400" dirty="0" smtClean="0"/>
              <a:t>”  или  “</a:t>
            </a:r>
            <a:r>
              <a:rPr lang="ru-RU" sz="2400" dirty="0" err="1" smtClean="0"/>
              <a:t>Винстон</a:t>
            </a:r>
            <a:r>
              <a:rPr lang="ru-RU" sz="2400" dirty="0" smtClean="0"/>
              <a:t>”  (фирмы “</a:t>
            </a:r>
            <a:r>
              <a:rPr lang="ru-RU" sz="2400" dirty="0" err="1" smtClean="0"/>
              <a:t>Рейнолдс</a:t>
            </a:r>
            <a:r>
              <a:rPr lang="ru-RU" sz="2400" dirty="0" smtClean="0"/>
              <a:t>”), “</a:t>
            </a:r>
            <a:r>
              <a:rPr lang="ru-RU" sz="2400" dirty="0" err="1" smtClean="0"/>
              <a:t>Индезит</a:t>
            </a:r>
            <a:r>
              <a:rPr lang="ru-RU" sz="2400" dirty="0" smtClean="0"/>
              <a:t>” или “Аристон” (фирмы “</a:t>
            </a:r>
            <a:r>
              <a:rPr lang="ru-RU" sz="2400" dirty="0" err="1" smtClean="0"/>
              <a:t>Мерлони</a:t>
            </a:r>
            <a:r>
              <a:rPr lang="ru-RU" sz="2400" dirty="0" smtClean="0"/>
              <a:t> </a:t>
            </a:r>
            <a:r>
              <a:rPr lang="ru-RU" sz="2400" dirty="0" err="1" smtClean="0"/>
              <a:t>Элеттродоместичи</a:t>
            </a:r>
            <a:r>
              <a:rPr lang="ru-RU" sz="2400" dirty="0" smtClean="0"/>
              <a:t>”);</a:t>
            </a:r>
          </a:p>
          <a:p>
            <a:pPr marL="342900" lvl="1" indent="-342900" algn="just">
              <a:lnSpc>
                <a:spcPct val="90000"/>
              </a:lnSpc>
              <a:spcAft>
                <a:spcPts val="300"/>
              </a:spcAft>
              <a:buFont typeface="Century Gothic" pitchFamily="34" charset="0"/>
              <a:buChar char="►"/>
            </a:pPr>
            <a:r>
              <a:rPr lang="ru-RU" sz="2400" b="1" dirty="0" smtClean="0"/>
              <a:t>«Широкие»</a:t>
            </a:r>
            <a:r>
              <a:rPr lang="ru-RU" sz="2400" dirty="0" smtClean="0"/>
              <a:t> </a:t>
            </a:r>
            <a:r>
              <a:rPr lang="ru-RU" sz="2400" b="1" dirty="0" smtClean="0"/>
              <a:t>–</a:t>
            </a:r>
            <a:r>
              <a:rPr lang="ru-RU" sz="2400" dirty="0" smtClean="0"/>
              <a:t> дорогие сигареты ведущих производителей, японская видеотехника, итальянская сантехника, германо-французские бытовые приборы </a:t>
            </a:r>
          </a:p>
          <a:p>
            <a:pPr marL="342900" lvl="1" indent="-342900" algn="just">
              <a:lnSpc>
                <a:spcPct val="90000"/>
              </a:lnSpc>
              <a:spcAft>
                <a:spcPts val="300"/>
              </a:spcAft>
              <a:buFont typeface="Century Gothic" pitchFamily="34" charset="0"/>
              <a:buChar char="►"/>
            </a:pPr>
            <a:r>
              <a:rPr lang="ru-RU" sz="2400" b="1" dirty="0" smtClean="0"/>
              <a:t>«Странники» –</a:t>
            </a:r>
            <a:r>
              <a:rPr lang="ru-RU" sz="2400" dirty="0" smtClean="0"/>
              <a:t> потребители, которые в силу своего характера не могут остановить свой выбор на конкретных марках или производителях </a:t>
            </a:r>
          </a:p>
          <a:p>
            <a:pPr marL="342900" lvl="1" indent="-342900" algn="just">
              <a:lnSpc>
                <a:spcPct val="90000"/>
              </a:lnSpc>
              <a:spcBef>
                <a:spcPct val="10000"/>
              </a:spcBef>
              <a:spcAft>
                <a:spcPts val="300"/>
              </a:spcAft>
              <a:buFont typeface="Century Gothic" pitchFamily="34" charset="0"/>
              <a:buChar char="►"/>
            </a:pPr>
            <a:r>
              <a:rPr lang="ru-RU" sz="2400" b="1" dirty="0" smtClean="0"/>
              <a:t>«Ищущие»</a:t>
            </a:r>
            <a:r>
              <a:rPr lang="ru-RU" sz="2400" dirty="0" smtClean="0"/>
              <a:t> </a:t>
            </a:r>
            <a:r>
              <a:rPr lang="ru-RU" sz="2400" b="1" dirty="0" smtClean="0"/>
              <a:t>–</a:t>
            </a:r>
            <a:r>
              <a:rPr lang="ru-RU" sz="2400" dirty="0" smtClean="0"/>
              <a:t> потребители, которые, меняя марки и производителей, ищут наиболее приемлемый для себя баланс соотношений двух важнейших параметров: цены и качества товара.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086" y="2895600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ru-RU" sz="1600" dirty="0" smtClean="0"/>
              <a:t>Например, в магазине товаров для дома и сада могут быть разные покупатели, но всех можно поделить на какие-то группы, которые показывают сходное покупательское поведение: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молодые семьи с маленькими детьми (приходят в основном по выходным дням и покупают немного предметов быта, обязательно подарок малышу);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молодые самостоятельные женщины (приходят днем в будни, покупают украшения для дома, посуду и ткани);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семейные пары среднего и старшего возраста (приходят чаще вечером и в выходные, если делают покупку, то основательную - мебель, ковры);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мужчины 35-50 лет - умельцы или частные мастера (приходят в основном днем, покупают электроинструменты и материалы для ремонта или садовые принадлежности);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и так далее.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2600" y="1079718"/>
            <a:ext cx="797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1"/>
                </a:solidFill>
              </a:rPr>
              <a:t>Целевой сегмент </a:t>
            </a:r>
            <a:r>
              <a:rPr lang="ru-RU" sz="2000" b="1" dirty="0"/>
              <a:t>– тот, на котором стоит сосредоточить маркетинговые усилия. Это группа покупателей, покупающих чаще или больше всего и приносящих магазину наибольшую прибыль. Суть сегментирования в том, что бы выделить самые интересные и прибыльные для нас группы клиентов и создать для них предложение, максимально отвечающее потребностям этих групп.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685800" y="6253163"/>
            <a:ext cx="19050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3124200" y="6253163"/>
            <a:ext cx="28956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685800" y="6253163"/>
            <a:ext cx="19050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3124200" y="6253163"/>
            <a:ext cx="28956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Rectangle 7"/>
          <p:cNvSpPr>
            <a:spLocks noGrp="1" noChangeArrowheads="1"/>
          </p:cNvSpPr>
          <p:nvPr>
            <p:ph type="title"/>
          </p:nvPr>
        </p:nvSpPr>
        <p:spPr>
          <a:xfrm>
            <a:off x="499533" y="152400"/>
            <a:ext cx="7055380" cy="1400530"/>
          </a:xfrm>
          <a:noFill/>
        </p:spPr>
        <p:txBody>
          <a:bodyPr lIns="90488" tIns="44450" rIns="90488" bIns="44450">
            <a:noAutofit/>
          </a:bodyPr>
          <a:lstStyle/>
          <a:p>
            <a:r>
              <a:rPr lang="ru-RU" sz="3600" b="1" i="1" dirty="0" smtClean="0">
                <a:solidFill>
                  <a:srgbClr val="ACD433"/>
                </a:solidFill>
              </a:rPr>
              <a:t>Изучение  конкурентов</a:t>
            </a:r>
            <a:br>
              <a:rPr lang="ru-RU" sz="3600" b="1" i="1" dirty="0" smtClean="0">
                <a:solidFill>
                  <a:srgbClr val="ACD433"/>
                </a:solidFill>
              </a:rPr>
            </a:br>
            <a:r>
              <a:rPr lang="ru-RU" sz="3600" b="1" i="1" dirty="0" smtClean="0">
                <a:solidFill>
                  <a:srgbClr val="ACD433"/>
                </a:solidFill>
              </a:rPr>
              <a:t>и партнеров</a:t>
            </a:r>
          </a:p>
        </p:txBody>
      </p:sp>
      <p:sp>
        <p:nvSpPr>
          <p:cNvPr id="13322" name="Rectangle 8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7772400" cy="4648200"/>
          </a:xfrm>
          <a:noFill/>
        </p:spPr>
        <p:txBody>
          <a:bodyPr lIns="90488" tIns="44450" rIns="90488" bIns="44450">
            <a:normAutofit fontScale="92500"/>
          </a:bodyPr>
          <a:lstStyle/>
          <a:p>
            <a:r>
              <a:rPr lang="ru-RU" sz="2800" dirty="0" smtClean="0"/>
              <a:t>Цель: получение  данных  для  обеспечения конкурентного преимущества на рынке  и использования  возможностей сотрудничества</a:t>
            </a:r>
          </a:p>
          <a:p>
            <a:r>
              <a:rPr lang="ru-RU" sz="2800" dirty="0" smtClean="0"/>
              <a:t>Объекты:</a:t>
            </a:r>
          </a:p>
          <a:p>
            <a:pPr lvl="1"/>
            <a:r>
              <a:rPr lang="ru-RU" dirty="0" smtClean="0"/>
              <a:t>сильные и  слабые стороны  конкурентов, </a:t>
            </a:r>
            <a:br>
              <a:rPr lang="ru-RU" dirty="0" smtClean="0"/>
            </a:br>
            <a:r>
              <a:rPr lang="ru-RU" dirty="0" smtClean="0"/>
              <a:t>их  стратегии, положение и потенциал</a:t>
            </a:r>
          </a:p>
          <a:p>
            <a:pPr lvl="1"/>
            <a:r>
              <a:rPr lang="ru-RU" dirty="0" smtClean="0"/>
              <a:t>возможности и  мотивация вероятных  партнеров</a:t>
            </a:r>
            <a:endParaRPr lang="ru-RU" sz="2400" dirty="0" smtClean="0"/>
          </a:p>
          <a:p>
            <a:r>
              <a:rPr lang="ru-RU" sz="2800" dirty="0" smtClean="0"/>
              <a:t>выбор способов и возможностей достижения  наиболее выгодного положения на рынке</a:t>
            </a:r>
            <a:r>
              <a:rPr lang="ru-RU" dirty="0" smtClean="0"/>
              <a:t> </a:t>
            </a:r>
          </a:p>
        </p:txBody>
      </p:sp>
      <p:pic>
        <p:nvPicPr>
          <p:cNvPr id="13323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0313" y="1295400"/>
            <a:ext cx="1109662" cy="139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33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076862"/>
              </p:ext>
            </p:extLst>
          </p:nvPr>
        </p:nvGraphicFramePr>
        <p:xfrm>
          <a:off x="7179469" y="3733800"/>
          <a:ext cx="19113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Clip" r:id="rId5" imgW="2282504" imgH="1543681" progId="">
                  <p:embed/>
                </p:oleObj>
              </mc:Choice>
              <mc:Fallback>
                <p:oleObj name="Clip" r:id="rId5" imgW="2282504" imgH="1543681" progId="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9469" y="3733800"/>
                        <a:ext cx="19113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391400" cy="1524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smtClean="0"/>
              <a:t>Место в конкурентной борьбе</a:t>
            </a:r>
            <a:br>
              <a:rPr lang="ru-RU" b="1" smtClean="0"/>
            </a:br>
            <a:endParaRPr lang="ru-RU" b="1" smtClean="0">
              <a:latin typeface="Times New Roman" pitchFamily="18" charset="0"/>
            </a:endParaRP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1828800" y="1920875"/>
            <a:ext cx="1462088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3300"/>
                </a:solidFill>
                <a:latin typeface="Tahoma" pitchFamily="34" charset="0"/>
              </a:rPr>
              <a:t>ЛИДЕР</a:t>
            </a:r>
            <a:endParaRPr lang="ru-RU"/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3429000" y="2819400"/>
            <a:ext cx="259715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  <a:latin typeface="Tahoma" pitchFamily="34" charset="0"/>
              </a:rPr>
              <a:t>ПРЕТЕНДЕНТ</a:t>
            </a:r>
          </a:p>
        </p:txBody>
      </p:sp>
      <p:sp>
        <p:nvSpPr>
          <p:cNvPr id="5130" name="Text Box 6"/>
          <p:cNvSpPr txBox="1">
            <a:spLocks noChangeArrowheads="1"/>
          </p:cNvSpPr>
          <p:nvPr/>
        </p:nvSpPr>
        <p:spPr bwMode="auto">
          <a:xfrm>
            <a:off x="3352800" y="3986213"/>
            <a:ext cx="3449638" cy="946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</a:rPr>
              <a:t>ПОСЛЕДОВАТЕЛЬ</a:t>
            </a:r>
          </a:p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</a:rPr>
              <a:t>(ВЕДОМЫЙ)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5131" name="Text Box 7"/>
          <p:cNvSpPr txBox="1">
            <a:spLocks noChangeArrowheads="1"/>
          </p:cNvSpPr>
          <p:nvPr/>
        </p:nvSpPr>
        <p:spPr bwMode="auto">
          <a:xfrm>
            <a:off x="4343400" y="5562600"/>
            <a:ext cx="342265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FF"/>
                </a:solidFill>
                <a:latin typeface="Tahoma" pitchFamily="34" charset="0"/>
              </a:rPr>
              <a:t>ДОПОЛНЯЮЩИЙ</a:t>
            </a:r>
            <a:endParaRPr lang="ru-RU" sz="280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7200" y="990600"/>
            <a:ext cx="8442325" cy="5443538"/>
            <a:chOff x="288" y="624"/>
            <a:chExt cx="5318" cy="3429"/>
          </a:xfrm>
        </p:grpSpPr>
        <p:graphicFrame>
          <p:nvGraphicFramePr>
            <p:cNvPr id="5122" name="Object 10"/>
            <p:cNvGraphicFramePr>
              <a:graphicFrameLocks noChangeAspect="1"/>
            </p:cNvGraphicFramePr>
            <p:nvPr/>
          </p:nvGraphicFramePr>
          <p:xfrm>
            <a:off x="288" y="624"/>
            <a:ext cx="975" cy="1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26" name="Clip" r:id="rId3" imgW="3467100" imgH="5632450" progId="">
                    <p:embed/>
                  </p:oleObj>
                </mc:Choice>
                <mc:Fallback>
                  <p:oleObj name="Clip" r:id="rId3" imgW="3467100" imgH="5632450" progId="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624"/>
                          <a:ext cx="975" cy="15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" name="Object 11"/>
            <p:cNvGraphicFramePr>
              <a:graphicFrameLocks noChangeAspect="1"/>
            </p:cNvGraphicFramePr>
            <p:nvPr/>
          </p:nvGraphicFramePr>
          <p:xfrm>
            <a:off x="4704" y="2112"/>
            <a:ext cx="902" cy="1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27" name="Clip" r:id="rId5" imgW="1857375" imgH="3995738" progId="">
                    <p:embed/>
                  </p:oleObj>
                </mc:Choice>
                <mc:Fallback>
                  <p:oleObj name="Clip" r:id="rId5" imgW="1857375" imgH="3995738" progId="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2112"/>
                          <a:ext cx="902" cy="19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12"/>
            <p:cNvGraphicFramePr>
              <a:graphicFrameLocks noChangeAspect="1"/>
            </p:cNvGraphicFramePr>
            <p:nvPr/>
          </p:nvGraphicFramePr>
          <p:xfrm>
            <a:off x="816" y="2640"/>
            <a:ext cx="1271" cy="1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28" name="Clip" r:id="rId7" imgW="3886200" imgH="3944938" progId="">
                    <p:embed/>
                  </p:oleObj>
                </mc:Choice>
                <mc:Fallback>
                  <p:oleObj name="Clip" r:id="rId7" imgW="3886200" imgH="3944938" progId="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640"/>
                          <a:ext cx="1271" cy="12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14"/>
            <p:cNvGraphicFramePr>
              <a:graphicFrameLocks noChangeAspect="1"/>
            </p:cNvGraphicFramePr>
            <p:nvPr/>
          </p:nvGraphicFramePr>
          <p:xfrm>
            <a:off x="3984" y="720"/>
            <a:ext cx="672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29" name="Clip" r:id="rId9" imgW="1296063" imgH="3934305" progId="">
                    <p:embed/>
                  </p:oleObj>
                </mc:Choice>
                <mc:Fallback>
                  <p:oleObj name="Clip" r:id="rId9" imgW="1296063" imgH="3934305" progId="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720"/>
                          <a:ext cx="672" cy="16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099728"/>
              </p:ext>
            </p:extLst>
          </p:nvPr>
        </p:nvGraphicFramePr>
        <p:xfrm>
          <a:off x="304800" y="1981200"/>
          <a:ext cx="8610600" cy="327660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722119"/>
                <a:gridCol w="1515231"/>
                <a:gridCol w="2339038"/>
                <a:gridCol w="1129212"/>
                <a:gridCol w="1905000"/>
              </a:tblGrid>
              <a:tr h="152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Конкурент              Адрес, телефон, веб-сайт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Продукты,        типы, цены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Уникальные </a:t>
                      </a:r>
                      <a:r>
                        <a:rPr lang="ru-RU" sz="1600" dirty="0" smtClean="0">
                          <a:effectLst/>
                        </a:rPr>
                        <a:t>черты/ Преимущества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Слабые стороны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Как можно конкурировать? 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Что </a:t>
                      </a:r>
                      <a:r>
                        <a:rPr lang="ru-RU" sz="1600" dirty="0">
                          <a:effectLst/>
                        </a:rPr>
                        <a:t>можно сделать лучше?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Конкурент 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Конкурент 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Конкурент 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Конкурент 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09800" y="1109990"/>
            <a:ext cx="4363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Анализ конкурентов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55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dirty="0" smtClean="0">
                <a:solidFill>
                  <a:srgbClr val="ACD433"/>
                </a:solidFill>
              </a:rPr>
              <a:t>УКП – устойчивое </a:t>
            </a:r>
            <a:br>
              <a:rPr lang="ru-RU" sz="3600" b="1" i="1" dirty="0" smtClean="0">
                <a:solidFill>
                  <a:srgbClr val="ACD433"/>
                </a:solidFill>
              </a:rPr>
            </a:br>
            <a:r>
              <a:rPr lang="ru-RU" sz="3600" b="1" i="1" dirty="0" smtClean="0">
                <a:solidFill>
                  <a:srgbClr val="ACD433"/>
                </a:solidFill>
              </a:rPr>
              <a:t>конкурентное преимущество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74675" y="1676400"/>
            <a:ext cx="82296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+mn-lt"/>
              </a:rPr>
              <a:t>То, что выгодно отличает фирму от ее конкурентов в сознании потребителей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600" dirty="0" smtClean="0">
                <a:latin typeface="+mn-lt"/>
              </a:rPr>
              <a:t>Тесно связано с уникальной ключевой компетенцией фирмы (УКК) – тем, что видно самой фирме и ее партнерам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+mn-lt"/>
              </a:rPr>
              <a:t>Есть перспектива четкого определения своего УКП и УКК; остальное – на аутсорсинг</a:t>
            </a:r>
            <a:r>
              <a:rPr lang="en-US" sz="2600" dirty="0" smtClean="0">
                <a:latin typeface="+mn-lt"/>
              </a:rPr>
              <a:t> </a:t>
            </a:r>
            <a:endParaRPr lang="ru-RU" sz="2600" dirty="0" smtClean="0">
              <a:latin typeface="+mn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600" dirty="0" smtClean="0">
              <a:latin typeface="+mn-lt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УКП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России – какое оно? Предложите варианты!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700" dirty="0" smtClean="0">
              <a:solidFill>
                <a:srgbClr val="0033CC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latin typeface="+mn-lt"/>
              </a:rPr>
              <a:t>сырье, интеллект, культура, высокие технологии космоса и вооружений, транспортные коридоры и мосты, хранение отходов, экстремальный туризм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196850"/>
            <a:ext cx="8291512" cy="200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chemeClr val="accent1"/>
                </a:solidFill>
              </a:rPr>
              <a:t>Конкурентные 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преимущества организации</a:t>
            </a:r>
            <a:r>
              <a:rPr lang="ru-RU" sz="3200" b="1" dirty="0" smtClean="0">
                <a:solidFill>
                  <a:schemeClr val="accent1"/>
                </a:solidFill>
              </a:rPr>
              <a:t> </a:t>
            </a:r>
            <a:r>
              <a:rPr lang="ru-RU" sz="3200" dirty="0" smtClean="0">
                <a:solidFill>
                  <a:schemeClr val="accent1"/>
                </a:solidFill>
              </a:rPr>
              <a:t/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могут быть классифицированы </a:t>
            </a: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 следующим признакам: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98701"/>
            <a:ext cx="9144000" cy="318769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800" b="1" dirty="0" smtClean="0"/>
              <a:t>степени их устойчивости (с низкой, средней и высокими степенями устойчивости); </a:t>
            </a:r>
          </a:p>
          <a:p>
            <a:pPr algn="just" eaLnBrk="1" hangingPunct="1"/>
            <a:r>
              <a:rPr lang="ru-RU" sz="2800" b="1" dirty="0" smtClean="0"/>
              <a:t>возможности использования или времени достижения (реальные и потенциальные конкурентные преимущества); </a:t>
            </a:r>
          </a:p>
          <a:p>
            <a:pPr eaLnBrk="1" hangingPunct="1"/>
            <a:r>
              <a:rPr lang="ru-RU" sz="2800" b="1" dirty="0" smtClean="0"/>
              <a:t>сфере конкуренции или масштабам деятельности предприятия (локальные, национальные конкурентные преимущества).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9" y="274638"/>
            <a:ext cx="7440612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1"/>
                </a:solidFill>
              </a:rPr>
              <a:t>В зависимости от возможности использования или времени достижения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57400"/>
            <a:ext cx="8229600" cy="32766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400" b="1" dirty="0" smtClean="0"/>
              <a:t>конкурентные преимущества разделяются на:</a:t>
            </a:r>
            <a:r>
              <a:rPr lang="ru-RU" sz="2400" dirty="0" smtClean="0"/>
              <a:t> </a:t>
            </a:r>
          </a:p>
          <a:p>
            <a:pPr algn="just" eaLnBrk="1" hangingPunct="1"/>
            <a:r>
              <a:rPr lang="ru-RU" sz="2400" dirty="0" smtClean="0"/>
              <a:t>реальные конкурентные преимущества, определяющие текущую конкурентную позицию предприятия в отрасли; </a:t>
            </a:r>
          </a:p>
          <a:p>
            <a:pPr algn="just" eaLnBrk="1" hangingPunct="1"/>
            <a:r>
              <a:rPr lang="ru-RU" sz="2400" dirty="0" smtClean="0"/>
              <a:t>потенциальные конкурентные преимущества, служащие основой будущей желаемой конкурентной позиции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4886235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</a:rPr>
              <a:t>Определите какие реальные и потенциальные конкурентные преимущества имеет Ваше предприятие, насколько они устойчивы?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010400" cy="12954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ACD433"/>
                </a:solidFill>
              </a:rPr>
              <a:t>Регулярные (вторичные) источники информации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772400" cy="508793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периодическая печать, </a:t>
            </a:r>
          </a:p>
          <a:p>
            <a:r>
              <a:rPr lang="ru-RU" sz="2800" dirty="0" smtClean="0"/>
              <a:t>справочники по фирмам, </a:t>
            </a:r>
          </a:p>
          <a:p>
            <a:r>
              <a:rPr lang="ru-RU" sz="2800" dirty="0" smtClean="0"/>
              <a:t>статистические ежегодники, </a:t>
            </a:r>
          </a:p>
          <a:p>
            <a:r>
              <a:rPr lang="ru-RU" sz="2800" dirty="0" smtClean="0"/>
              <a:t>годовые отчеты о деятельности фирм,</a:t>
            </a:r>
          </a:p>
          <a:p>
            <a:r>
              <a:rPr lang="ru-RU" sz="2800" dirty="0" smtClean="0"/>
              <a:t>сообщения торгово-промышленных палат и союзов предпринимателей,</a:t>
            </a:r>
          </a:p>
          <a:p>
            <a:r>
              <a:rPr lang="ru-RU" sz="2800" dirty="0" smtClean="0"/>
              <a:t>информация о работе отраслей, </a:t>
            </a:r>
          </a:p>
          <a:p>
            <a:r>
              <a:rPr lang="ru-RU" sz="2800" dirty="0" smtClean="0"/>
              <a:t>иные источники информации, включая ресурсы компьютерных сетей, итоги переписи населения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chemeClr val="accent1"/>
                </a:solidFill>
              </a:rPr>
              <a:t>Мебельный концерн «Дятьково»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696200" cy="449580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sz="2400" dirty="0" smtClean="0"/>
              <a:t>Наши конкурентные преимущества:</a:t>
            </a:r>
          </a:p>
          <a:p>
            <a:pPr algn="ctr" eaLnBrk="1" hangingPunct="1">
              <a:buFontTx/>
              <a:buNone/>
            </a:pPr>
            <a:endParaRPr lang="ru-RU" sz="2400" dirty="0" smtClean="0"/>
          </a:p>
          <a:p>
            <a:pPr algn="just" eaLnBrk="1" hangingPunct="1"/>
            <a:r>
              <a:rPr lang="ru-RU" sz="2400" dirty="0" smtClean="0"/>
              <a:t>Второй комплект чехлов для мягкой мебели</a:t>
            </a:r>
          </a:p>
          <a:p>
            <a:pPr algn="just" eaLnBrk="1" hangingPunct="1"/>
            <a:r>
              <a:rPr lang="ru-RU" sz="2400" dirty="0" smtClean="0"/>
              <a:t>Целевые аудитории двойного назначения: наша мягкая мебель обойдется дешевле тем, кто уже купил нашу корпусную мебель</a:t>
            </a:r>
          </a:p>
          <a:p>
            <a:pPr algn="just" eaLnBrk="1" hangingPunct="1"/>
            <a:r>
              <a:rPr lang="ru-RU" sz="2400" dirty="0" smtClean="0"/>
              <a:t>Делаем мебель по абсолютно индивидуальному заказу» </a:t>
            </a: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Оцените!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10400" cy="1484313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ACD433"/>
                </a:solidFill>
              </a:rPr>
              <a:t>Принципы формирования и поддержания конкурентных преимуществ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19325"/>
            <a:ext cx="9144000" cy="425767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2600" dirty="0" smtClean="0"/>
              <a:t>Стремление руководства предприятия к улучшениям, новшествам и переменам во всех аспектах хозяйственной деятельности предприятия;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Совершенствование и увеличение количества источников конкурентного преимущества, способствующее сохранению его деятельности и устойчивости;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dirty="0" smtClean="0"/>
              <a:t>Применение системного подхода к формированию конкурентного преимущества, охватывающего весь механизм деятельности предприятия.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dirty="0" smtClean="0"/>
              <a:t>Конкурентное преимущество должно быть трудно копируемым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381000" y="152400"/>
            <a:ext cx="8382000" cy="6524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Критерии качества конкурентного преимущества товара 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(фирмы), как рабочего инструмента продавца: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Будьте конкретны. Заявления типа: «Мы - лучшие!» не эффективны. Необходимо четко определить, что конкретно мы позиционируем, какие параметры, характеристики?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65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Обязательно указывайте источник информации или мнения. Ис­пользуйте обороты: «По мнению журнала....», «Мы проводили исследование...»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65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Любое заявление о продукте, компании или предложении подтверждайте фактами.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65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Указывайте, каким образом потенциальный покупатель может проверить данную информацию. Чем легче получить к ней доступ, тем выше уровень доверия: «Вы можете прямо сейчас заглянуть на сайт фирмы производителя», «В журнале... указана сравнительная таблица», укажите конкретное издание, а еще лучше - продемонстрируйте его.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65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Указывайте объект сравнения: «У фотоаппаратов этой линейки самая быстрая...». В магазинах, развитых с этой точки зрения, у продавцов есть таблицы сравнения. Загляните на сайт любой компании-производителя сотовых телефонов и воспользуйтесь функцией сравнения моделей по определенным параметрам (размер, вес, стоимость, объем памяти и т.д.).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endParaRPr lang="ru-RU" sz="1400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6575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Указывайте - для кого тот или иной параметр является преимуществом: «Если вы хотите сэкономить...», «Если для вас надежность важнее...».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65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Конкурентные преимущества - это информация о товаре или фирме, подтвержденная фактами и цифрами, которые выделяют, подчеркивают и доказывают разницу между выбранными фирмой (или продавцом) конкретными характеристиками и параметрами в сравнении с другими объектами. Это информация, которую легко проверить.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234" y="1905000"/>
            <a:ext cx="800912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3000" y="3810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БАЗОВЫЕ СТРАТЕГИИ ЗАВОЕВАНИЯ ТОРГОВЫМИ ПРЕДПРИЯТИЯМИ КОНКУРЕНТНЫХ ПРЕИМУЩЕСТВ</a:t>
            </a:r>
            <a:endParaRPr lang="ru-RU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143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1"/>
                </a:solidFill>
              </a:rPr>
              <a:t>Этапы ценообразования: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666999" y="1040040"/>
            <a:ext cx="33337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Учёт факторов, влияющих на уровень цен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666999" y="1899722"/>
            <a:ext cx="33337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Установление целей ценообразования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821781" y="2705390"/>
            <a:ext cx="3184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Оценка спроса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2666999" y="3500438"/>
            <a:ext cx="3333751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/>
              <a:t>Оценка издержек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2500313" y="4286250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Изучение цен конкурентов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2428876" y="5214938"/>
            <a:ext cx="3786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Выбор </a:t>
            </a:r>
            <a:r>
              <a:rPr lang="ru-RU" dirty="0" smtClean="0"/>
              <a:t>комплекса методов </a:t>
            </a:r>
            <a:r>
              <a:rPr lang="ru-RU" dirty="0"/>
              <a:t>ценообразования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2500313" y="6000750"/>
            <a:ext cx="3714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Установление окончательной цены</a:t>
            </a: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874608" y="1143000"/>
            <a:ext cx="785813" cy="10715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819836" y="2756693"/>
            <a:ext cx="785813" cy="9286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1874607" y="4429125"/>
            <a:ext cx="785813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6005968" y="2045990"/>
            <a:ext cx="714375" cy="1000125"/>
          </a:xfrm>
          <a:prstGeom prst="curvedLeftArrow">
            <a:avLst>
              <a:gd name="adj1" fmla="val 25000"/>
              <a:gd name="adj2" fmla="val 5409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6118226" y="5357813"/>
            <a:ext cx="714375" cy="10001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6000750" y="3643313"/>
            <a:ext cx="714375" cy="10001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5500687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sz="2600" b="1" dirty="0" smtClean="0">
                <a:solidFill>
                  <a:schemeClr val="accent1"/>
                </a:solidFill>
              </a:rPr>
              <a:t>Определение политики ценообразования базируется на основе следующих вопросов: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sz="26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Century Gothic" pitchFamily="34" charset="0"/>
              <a:buChar char="►"/>
            </a:pPr>
            <a:r>
              <a:rPr lang="ru-RU" sz="2400" b="1" dirty="0" smtClean="0"/>
              <a:t>какую цену мог бы заплатить за товар покупатель; </a:t>
            </a:r>
          </a:p>
          <a:p>
            <a:pPr eaLnBrk="1" hangingPunct="1">
              <a:buFont typeface="Century Gothic" pitchFamily="34" charset="0"/>
              <a:buChar char="►"/>
            </a:pPr>
            <a:r>
              <a:rPr lang="ru-RU" sz="2400" b="1" dirty="0" smtClean="0"/>
              <a:t>как влияет на объем продаж изменение цены;</a:t>
            </a:r>
          </a:p>
          <a:p>
            <a:pPr eaLnBrk="1" hangingPunct="1">
              <a:buFont typeface="Century Gothic" pitchFamily="34" charset="0"/>
              <a:buChar char="►"/>
            </a:pPr>
            <a:r>
              <a:rPr lang="ru-RU" sz="2400" b="1" dirty="0" smtClean="0"/>
              <a:t>каковы составляющие компоненты издержек;</a:t>
            </a:r>
          </a:p>
          <a:p>
            <a:pPr eaLnBrk="1" hangingPunct="1">
              <a:buFont typeface="Century Gothic" pitchFamily="34" charset="0"/>
              <a:buChar char="►"/>
            </a:pPr>
            <a:r>
              <a:rPr lang="ru-RU" sz="2400" b="1" dirty="0" smtClean="0"/>
              <a:t>каков характер конкуренции в сегменте рынка;</a:t>
            </a:r>
          </a:p>
          <a:p>
            <a:pPr eaLnBrk="1" hangingPunct="1">
              <a:buFont typeface="Century Gothic" pitchFamily="34" charset="0"/>
              <a:buChar char="►"/>
            </a:pPr>
            <a:r>
              <a:rPr lang="ru-RU" sz="2400" b="1" dirty="0" smtClean="0"/>
              <a:t>каким должен быть уровень пороговой цены </a:t>
            </a:r>
          </a:p>
          <a:p>
            <a:pPr eaLnBrk="1" hangingPunct="1">
              <a:buFont typeface="Century Gothic" pitchFamily="34" charset="0"/>
              <a:buChar char="►"/>
            </a:pPr>
            <a:r>
              <a:rPr lang="ru-RU" sz="2400" b="1" dirty="0" smtClean="0"/>
              <a:t>(минимальной), обеспечивающий безубыточность фирмы;</a:t>
            </a:r>
          </a:p>
          <a:p>
            <a:pPr eaLnBrk="1" hangingPunct="1">
              <a:buFont typeface="Century Gothic" pitchFamily="34" charset="0"/>
              <a:buChar char="►"/>
            </a:pPr>
            <a:r>
              <a:rPr lang="ru-RU" sz="2400" b="1" dirty="0" smtClean="0"/>
              <a:t>какую скидку можно предоставить покупателям;</a:t>
            </a:r>
          </a:p>
          <a:p>
            <a:pPr eaLnBrk="1" hangingPunct="1">
              <a:buFont typeface="Century Gothic" pitchFamily="34" charset="0"/>
              <a:buChar char="►"/>
            </a:pPr>
            <a:r>
              <a:rPr lang="ru-RU" sz="2400" b="1" dirty="0" smtClean="0"/>
              <a:t>повлияют ли на увеличение объема продаж доставка товара </a:t>
            </a:r>
          </a:p>
          <a:p>
            <a:pPr eaLnBrk="1" hangingPunct="1">
              <a:buFont typeface="Century Gothic" pitchFamily="34" charset="0"/>
              <a:buChar char="►"/>
            </a:pPr>
            <a:r>
              <a:rPr lang="ru-RU" sz="2400" b="1" dirty="0" smtClean="0"/>
              <a:t>и другие дополнительные услуги.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609600" y="1005245"/>
            <a:ext cx="767733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Основные методы ценообразования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lang="ru-RU" sz="2400" b="1" i="1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1</a:t>
            </a:r>
            <a:r>
              <a:rPr lang="ru-RU" sz="2400" b="1" i="1" dirty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. Методы, ориентированные на затраты</a:t>
            </a:r>
          </a:p>
          <a:p>
            <a:pPr fontAlgn="base">
              <a:spcBef>
                <a:spcPct val="0"/>
              </a:spcBef>
              <a:spcAft>
                <a:spcPts val="2400"/>
              </a:spcAft>
            </a:pPr>
            <a:r>
              <a:rPr lang="ru-RU" sz="2400" b="1" i="1" dirty="0" smtClean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 2</a:t>
            </a:r>
            <a:r>
              <a:rPr lang="ru-RU" sz="2400" b="1" i="1" dirty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. Рыночные методы:</a:t>
            </a:r>
          </a:p>
          <a:p>
            <a:pPr marL="457200" algn="just">
              <a:lnSpc>
                <a:spcPct val="115000"/>
              </a:lnSpc>
              <a:spcAft>
                <a:spcPts val="2400"/>
              </a:spcAft>
            </a:pPr>
            <a:r>
              <a:rPr lang="ru-RU" sz="2400" i="1" dirty="0">
                <a:latin typeface="Arial" pitchFamily="34" charset="0"/>
                <a:ea typeface="Calibri"/>
                <a:cs typeface="Arial" pitchFamily="34" charset="0"/>
              </a:rPr>
              <a:t>а) методы, ориентируемые на спрос;</a:t>
            </a:r>
            <a:endParaRPr lang="ru-RU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2400"/>
              </a:spcAft>
            </a:pPr>
            <a:r>
              <a:rPr lang="ru-RU" sz="2400" i="1" dirty="0">
                <a:latin typeface="Arial" pitchFamily="34" charset="0"/>
                <a:ea typeface="Calibri"/>
                <a:cs typeface="Arial" pitchFamily="34" charset="0"/>
              </a:rPr>
              <a:t>б)методы, ориентированные на конкурентное </a:t>
            </a:r>
            <a:r>
              <a:rPr lang="ru-RU" sz="2400" i="1" dirty="0" smtClean="0">
                <a:latin typeface="Arial" pitchFamily="34" charset="0"/>
                <a:ea typeface="Calibri"/>
                <a:cs typeface="Arial" pitchFamily="34" charset="0"/>
              </a:rPr>
              <a:t>окружение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24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ru-RU" sz="2400" b="1" i="1" dirty="0" smtClean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3</a:t>
            </a:r>
            <a:r>
              <a:rPr lang="ru-RU" sz="2400" b="1" i="1" dirty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ru-RU" sz="2400" b="1" i="1" dirty="0" smtClean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Эконометрические методы</a:t>
            </a:r>
            <a:r>
              <a:rPr lang="ru-RU" sz="2400" i="1" dirty="0" smtClean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ea typeface="Calibri"/>
                <a:cs typeface="Arial" pitchFamily="34" charset="0"/>
              </a:rPr>
              <a:t>(параметрические)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Производство товаров и услуг, когда можно посчитать затраты на единицу продукции (услуг</a:t>
            </a:r>
            <a:r>
              <a:rPr lang="ru-RU" sz="2400" b="1" dirty="0" smtClean="0">
                <a:solidFill>
                  <a:schemeClr val="accent1"/>
                </a:solidFill>
              </a:rPr>
              <a:t>)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098120"/>
              </p:ext>
            </p:extLst>
          </p:nvPr>
        </p:nvGraphicFramePr>
        <p:xfrm>
          <a:off x="381000" y="1524000"/>
          <a:ext cx="8001000" cy="50856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61688"/>
                <a:gridCol w="1139163"/>
                <a:gridCol w="1014149"/>
                <a:gridCol w="1295400"/>
                <a:gridCol w="990600"/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Статьи затрат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затраты на весь объем работ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затраты на 1 единицу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затраты на весь объем работ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затраты на 1 единицу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</a:tr>
              <a:tr h="28623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Объем реализации (ед.)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 smtClean="0">
                          <a:effectLst/>
                        </a:rPr>
                        <a:t>98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400" b="1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 smtClean="0">
                          <a:effectLst/>
                        </a:rPr>
                        <a:t>91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48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Сдельная заработная плата 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51 316,72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523,64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47 651,24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523,64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</a:tr>
              <a:tr h="4765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Заработная плата АУП и вспомогательного персонала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25 921,16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264,50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25 921,16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284,85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</a:tr>
              <a:tr h="24248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Ставка соц.отчислений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20%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20%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20%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20%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</a:tr>
              <a:tr h="2923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Начисления на оплату труда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15 447,58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157,63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14 714,48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161,70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</a:tr>
              <a:tr h="24248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Расходы на оплату труда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>
                          <a:effectLst/>
                        </a:rPr>
                        <a:t>92 685,46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945,77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88 286,88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970,19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</a:tr>
              <a:tr h="4765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Общехозяйственные расходы (постоянные, не зависящие от объема работ)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70 067,06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714,97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70 067,06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769,97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</a:tr>
              <a:tr h="4765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Производственные расходы (переменные, т.е. на единицу продукции, услуг)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170 726,78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1 742,11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158 532,01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1 742,11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</a:tr>
              <a:tr h="24248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Всего затрат (себестоимость) 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333 479,30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3 402,85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316 885,95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3 482,26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</a:tr>
              <a:tr h="24248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Норма рентабельности (в %)</a:t>
                      </a:r>
                      <a:endParaRPr lang="ru-RU" sz="14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25%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25%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</a:tr>
              <a:tr h="24248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solidFill>
                            <a:srgbClr val="C00000"/>
                          </a:solidFill>
                          <a:effectLst/>
                        </a:rPr>
                        <a:t>Отпускная стоимость (цена) </a:t>
                      </a:r>
                      <a:endParaRPr lang="ru-RU" sz="1400" b="1" i="1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416 849,12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4 253,56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396 107,44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4 352,83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</a:tr>
              <a:tr h="2756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Норма прибыли (в руб.)</a:t>
                      </a:r>
                      <a:endParaRPr lang="ru-RU" sz="14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83 369,82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850,71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77 369,82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850,22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</a:tr>
              <a:tr h="24248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Отпускная стоимость (цена) </a:t>
                      </a:r>
                      <a:endParaRPr lang="ru-RU" sz="14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>
                          <a:effectLst/>
                        </a:rPr>
                        <a:t>416 849,12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4 253,56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394 255,77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effectLst/>
                        </a:rPr>
                        <a:t>4 332,48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8" marR="7688" marT="768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3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94456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Торговля, когда трудно или невозможно рассчитать цену </a:t>
            </a:r>
            <a:r>
              <a:rPr lang="ru-RU" sz="3200" dirty="0"/>
              <a:t>единицы товара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613367"/>
              </p:ext>
            </p:extLst>
          </p:nvPr>
        </p:nvGraphicFramePr>
        <p:xfrm>
          <a:off x="457200" y="1371600"/>
          <a:ext cx="8071556" cy="510380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12337"/>
                <a:gridCol w="1207427"/>
                <a:gridCol w="1590624"/>
                <a:gridCol w="1511231"/>
                <a:gridCol w="1049937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Статьи затрат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фиксированная торговая наценка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при заданной норме прибыли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Заработная плата АУП, основного и вспомогательного персонала 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65 921,16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65 921,16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65 921,16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65 921,16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</a:tr>
              <a:tr h="17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Ставка соц.отчислений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20%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</a:tr>
              <a:tr h="2368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Начисления на оплату труда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13 184,23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13 184,23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13 184,23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13 184,23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</a:tr>
              <a:tr h="17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Расходы на оплату труда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79 105,39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79 105,39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79 105,39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79 105,39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</a:tr>
              <a:tr h="6854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Общехозяйственные расходы (постоянные, не зависящие от объема работ)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70 067,06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70 067,06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70 067,06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70 067,06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</a:tr>
              <a:tr h="17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Закупочная стоимость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800 000,00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700 000,00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800000,00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700000,00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</a:tr>
              <a:tr h="2455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Всего затрат (себестоимость) 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949 172,45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849 172,45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949 172,45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849 172,45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</a:tr>
              <a:tr h="17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Торговая наценка (в %)</a:t>
                      </a:r>
                      <a:endParaRPr lang="ru-RU" sz="14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25%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28%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</a:tr>
              <a:tr h="5161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C00000"/>
                          </a:solidFill>
                          <a:effectLst/>
                        </a:rPr>
                        <a:t>Объем реализации, товарооборот, выручка (руб.)</a:t>
                      </a:r>
                      <a:endParaRPr lang="ru-RU" sz="1400" b="1" i="1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1 000 000,00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875 000,00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</a:tr>
              <a:tr h="17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C00000"/>
                          </a:solidFill>
                          <a:effectLst/>
                        </a:rPr>
                        <a:t>Прибыль</a:t>
                      </a:r>
                      <a:endParaRPr lang="ru-RU" sz="1400" b="1" i="1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50 827,55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25 827,55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</a:tr>
              <a:tr h="17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Норма прибыли (в руб.)</a:t>
                      </a:r>
                      <a:endParaRPr lang="ru-RU" sz="14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50 000,00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50 000,00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>
                    <a:solidFill>
                      <a:schemeClr val="tx1"/>
                    </a:solidFill>
                  </a:tcPr>
                </a:tc>
              </a:tr>
              <a:tr h="5161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Объем реализации, товарооборот, выручка (руб.)</a:t>
                      </a:r>
                      <a:endParaRPr lang="ru-RU" sz="14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999 172,45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899 172,45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2" marR="6942" marT="694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1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431800" y="1828800"/>
            <a:ext cx="8229600" cy="334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Поскольку основа рыночных методов ценообразования – спрос и конкуренция, выделяют две группы методов: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►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Ценообразование, ориентируемое на спрос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►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Ценообразование, ориентируемое на конкуренцию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488146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ACD433"/>
                </a:solidFill>
              </a:rPr>
              <a:t>Методы рыночного ценообразования</a:t>
            </a:r>
            <a:endParaRPr lang="ru-RU" sz="3200" b="1" dirty="0">
              <a:solidFill>
                <a:srgbClr val="ACD4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24683"/>
              </p:ext>
            </p:extLst>
          </p:nvPr>
        </p:nvGraphicFramePr>
        <p:xfrm>
          <a:off x="304800" y="1752600"/>
          <a:ext cx="8534400" cy="360534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920439"/>
                <a:gridCol w="2124968"/>
                <a:gridCol w="2124968"/>
                <a:gridCol w="2364025"/>
              </a:tblGrid>
              <a:tr h="1001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Время работы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Стоимость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одного </a:t>
                      </a:r>
                      <a:r>
                        <a:rPr lang="ru-RU" sz="2000" dirty="0">
                          <a:effectLst/>
                        </a:rPr>
                        <a:t>дня содержания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Реклама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1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</a:t>
                      </a:r>
                      <a:r>
                        <a:rPr lang="ru-RU" sz="2000" dirty="0" err="1">
                          <a:effectLst/>
                        </a:rPr>
                        <a:t>Догхаус</a:t>
                      </a:r>
                      <a:r>
                        <a:rPr lang="ru-RU" sz="2000" dirty="0">
                          <a:effectLst/>
                        </a:rPr>
                        <a:t>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6.00 – 20.00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1200 рублей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Pedigree для Вашего любимца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2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«Хранитель»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7.30 – 19.30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720 рублей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Мы любим Вашего питомца не меньше Вашего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1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4803" t="35433" r="20965" b="25468"/>
          <a:stretch>
            <a:fillRect/>
          </a:stretch>
        </p:blipFill>
        <p:spPr bwMode="auto">
          <a:xfrm>
            <a:off x="533400" y="12954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3400" y="3048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CD433"/>
                </a:solidFill>
                <a:latin typeface="+mj-lt"/>
              </a:rPr>
              <a:t>Методы рыночного ценообразования</a:t>
            </a:r>
            <a:endParaRPr lang="ru-RU" sz="2800" b="1" dirty="0">
              <a:solidFill>
                <a:srgbClr val="ACD43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304800" y="1828800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 определении цен с ориентацией на конкуренцию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необходимо учитывать: структуру и конъюнктуру рынка, а также положение данного предприятия на рынке.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этом случае различают три метода определения цен: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Century Gothic" pitchFamily="34" charset="0"/>
              <a:buChar char="►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метод текущих цен;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Century Gothic" pitchFamily="34" charset="0"/>
              <a:buChar char="►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метод следования за лидером;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Century Gothic" pitchFamily="34" charset="0"/>
              <a:buChar char="►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метод тендера или метод «запечатанного конверта».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620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CD433"/>
                </a:solidFill>
              </a:rPr>
              <a:t>Методы рыночного ценообразования</a:t>
            </a:r>
            <a:endParaRPr lang="ru-RU" sz="2800" b="1" dirty="0">
              <a:solidFill>
                <a:srgbClr val="ACD4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522514" y="1676400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Century Gothic" pitchFamily="34" charset="0"/>
              <a:buChar char="►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основаны на определении количественной зависимости между ценами и основными потребительскими свойствами товара, входящего в параметрический ряд, т.е. группы товаров однородных по функциональному назначению, конструкции, технологии изготовления, но различных по потребительским характеристикам.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Century Gothic" pitchFamily="34" charset="0"/>
              <a:buChar char="►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используются при формировании цен на новые изделия, комплексную сложную продукцию, состоящую из множества компонентов. Их целесообразно использовать на потребительском рынке, реализующем широко дифференцированные взаимозаменяемые товары.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Century Gothic" pitchFamily="34" charset="0"/>
              <a:buChar char="►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включают: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06438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Метод сравнения удельных показателей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06438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Метод корреляционно-регрессионного анализа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06438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Агрегатный метод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06438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Метод бальных параметрических оценок.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4572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Эконометрические методы ценообразования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52400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При установлении конечного уровня цены необходимо учитывать следующие аспекты:</a:t>
            </a:r>
            <a:endParaRPr lang="ru-RU" sz="2800" b="1" dirty="0">
              <a:solidFill>
                <a:srgbClr val="ACD4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721584"/>
            <a:ext cx="81187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1. Психологическое 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восприятие цены покупателями, поскольку часто покупатели увязывают цену товара с его качеством, и могут предпочесть более дорогой товар как лучший и престижный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cs typeface="Times New Roman" pitchFamily="18" charset="0"/>
              </a:rPr>
              <a:t>Например: футболка с логотипом «</a:t>
            </a:r>
            <a:r>
              <a:rPr lang="en-US" sz="1600" i="1" dirty="0" smtClean="0">
                <a:cs typeface="Times New Roman" pitchFamily="18" charset="0"/>
              </a:rPr>
              <a:t>Lacoste</a:t>
            </a:r>
            <a:r>
              <a:rPr lang="ru-RU" sz="1600" i="1" dirty="0" smtClean="0">
                <a:cs typeface="Times New Roman" pitchFamily="18" charset="0"/>
              </a:rPr>
              <a:t>» и без логотипа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581400"/>
            <a:ext cx="8153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Возможная реакция 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конкурентов на изменение цен.</a:t>
            </a:r>
          </a:p>
          <a:p>
            <a:r>
              <a:rPr lang="ru-RU" sz="1600" i="1" dirty="0" smtClean="0">
                <a:ea typeface="Calibri" pitchFamily="34" charset="0"/>
                <a:cs typeface="Times New Roman" pitchFamily="18" charset="0"/>
              </a:rPr>
              <a:t>Например: Откровенный демпинг можно игнорировать, подчеркивая качество вашего товара, более высокий уровень обслуживания или другие неценовые преимущества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345" y="5029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. Соответствие установленных цен общей ценовой политике формата предприятия.</a:t>
            </a:r>
          </a:p>
          <a:p>
            <a:r>
              <a:rPr lang="ru-RU" sz="1600" dirty="0">
                <a:ea typeface="Calibri" pitchFamily="34" charset="0"/>
                <a:cs typeface="Times New Roman" pitchFamily="18" charset="0"/>
              </a:rPr>
              <a:t>Например: в бутике лучше отдать даром в ходе акции, чем снижать цену до уровня секонд-хенда</a:t>
            </a:r>
          </a:p>
        </p:txBody>
      </p:sp>
    </p:spTree>
    <p:extLst>
      <p:ext uri="{BB962C8B-B14F-4D97-AF65-F5344CB8AC3E}">
        <p14:creationId xmlns:p14="http://schemas.microsoft.com/office/powerpoint/2010/main" val="25090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676400"/>
            <a:ext cx="784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4. Государственные требования в области ценообразования для отдельных видов товаров или услуг.</a:t>
            </a:r>
          </a:p>
          <a:p>
            <a:r>
              <a:rPr lang="ru-RU" sz="1600" i="1" dirty="0" smtClean="0">
                <a:ea typeface="Calibri" pitchFamily="34" charset="0"/>
                <a:cs typeface="Times New Roman" pitchFamily="18" charset="0"/>
              </a:rPr>
              <a:t>Например: установление предельного уровня наценки на некоторые виды лекарств, установление нижних ценовых пределов для табака и алкогольной продукции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3505200"/>
            <a:ext cx="7924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5. Учет возможности предоставления скидок при установлении окончательной цены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ru-RU" sz="1600" i="1" dirty="0" smtClean="0">
                <a:ea typeface="Calibri" pitchFamily="34" charset="0"/>
                <a:cs typeface="Times New Roman" pitchFamily="18" charset="0"/>
              </a:rPr>
              <a:t>Например: установление различных цен для отдельных категорий потребителей (постоянные клиенты, пенсионеры и т.д.) или категорий товаров (с незначительными дефектами, истекающим сроком годности и т.д.) </a:t>
            </a:r>
          </a:p>
        </p:txBody>
      </p:sp>
    </p:spTree>
    <p:extLst>
      <p:ext uri="{BB962C8B-B14F-4D97-AF65-F5344CB8AC3E}">
        <p14:creationId xmlns:p14="http://schemas.microsoft.com/office/powerpoint/2010/main" val="35344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3400" y="5334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6. Изменение затрат (себестоимости) с учетом инфляционных ожиданий при планировании ценовой политики на долгосрочный период.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94555"/>
              </p:ext>
            </p:extLst>
          </p:nvPr>
        </p:nvGraphicFramePr>
        <p:xfrm>
          <a:off x="769257" y="2153642"/>
          <a:ext cx="7391400" cy="35541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49870"/>
                <a:gridCol w="1065565"/>
                <a:gridCol w="1542170"/>
                <a:gridCol w="1060425"/>
                <a:gridCol w="862147"/>
                <a:gridCol w="1011223"/>
              </a:tblGrid>
              <a:tr h="10281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Виды затрат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Базовые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издержки, руб.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Индекс издержек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Прирост индекса, </a:t>
                      </a:r>
                      <a:r>
                        <a:rPr lang="ru-RU" sz="1400" dirty="0" err="1"/>
                        <a:t>коэф</a:t>
                      </a:r>
                      <a:r>
                        <a:rPr lang="ru-RU" sz="1400" dirty="0"/>
                        <a:t>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Прирост затрат, руб.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Прирост новых затрат, руб.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</a:tr>
              <a:tr h="50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Затраты на сырьё, материалы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Индекс цен на сырьё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38,5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</a:tr>
              <a:tr h="765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Расходы на оплату труда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44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Индекс роста минимальной зарплаты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8,8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52,8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</a:tr>
              <a:tr h="765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Транспортные расходы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18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Индекс транспортных тарифов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0,15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</a:tr>
              <a:tr h="24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Прочие затраты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</a:tr>
              <a:tr h="24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Итого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162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177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412" marR="65412" marT="0" marB="0"/>
                </a:tc>
              </a:tr>
            </a:tbl>
          </a:graphicData>
        </a:graphic>
      </p:graphicFrame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609600" y="1678817"/>
            <a:ext cx="800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Пример.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Расчёт себестоимости с учётом инфляционного ожидания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04800" y="5868889"/>
            <a:ext cx="853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возмещения роста издержек предприятие должно повысить цену на 15 руб.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8001000" cy="54102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Практические задания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</a:rPr>
              <a:t>1. УКП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России – какое оно? Предложите варианты!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2. Оцените положение известной Вам компании относительно основных конкурентов (используя предложенный в лекционном материале шаблон).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3. Обоснуйте применение комплекса методов ценообразования, в наилучшей степени подходящего для известной Вам компании</a:t>
            </a:r>
            <a:r>
              <a:rPr lang="ru-RU" sz="27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/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3914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ACD433"/>
                </a:solidFill>
              </a:rPr>
              <a:t>Основные типы конкретных маркетинговых исследований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87525"/>
            <a:ext cx="7772400" cy="3776663"/>
          </a:xfrm>
        </p:spPr>
        <p:txBody>
          <a:bodyPr>
            <a:noAutofit/>
          </a:bodyPr>
          <a:lstStyle/>
          <a:p>
            <a:pPr marL="342900" lvl="1" indent="-342900"/>
            <a:r>
              <a:rPr lang="ru-RU" sz="2800" dirty="0"/>
              <a:t>анализ перспективных возможностей и потенциальных угрожающих факторов окружающей маркетинговой среды;</a:t>
            </a:r>
          </a:p>
          <a:p>
            <a:pPr marL="342900" lvl="1" indent="-342900"/>
            <a:r>
              <a:rPr lang="ru-RU" sz="2800" dirty="0"/>
              <a:t>определение емкости рынка; </a:t>
            </a:r>
          </a:p>
          <a:p>
            <a:pPr marL="342900" lvl="1" indent="-342900"/>
            <a:r>
              <a:rPr lang="ru-RU" sz="2800" dirty="0"/>
              <a:t>проведение сегментации рынка; </a:t>
            </a:r>
          </a:p>
          <a:p>
            <a:pPr marL="342900" lvl="1" indent="-342900"/>
            <a:r>
              <a:rPr lang="ru-RU" sz="2800" dirty="0"/>
              <a:t>анализ конкурентных преимуществ и слабых сторон в деятельности фирмы;</a:t>
            </a:r>
          </a:p>
          <a:p>
            <a:pPr marL="342900" lvl="1" indent="-342900"/>
            <a:r>
              <a:rPr lang="ru-RU" sz="2800" dirty="0"/>
              <a:t>функциональные исследования (товар, цена, коммуникации, сбыт)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696200" cy="140053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ACD433"/>
                </a:solidFill>
              </a:rPr>
              <a:t>Этапы и процедуры </a:t>
            </a:r>
            <a:r>
              <a:rPr lang="ru-RU" dirty="0" smtClean="0">
                <a:solidFill>
                  <a:srgbClr val="ACD433"/>
                </a:solidFill>
              </a:rPr>
              <a:t/>
            </a:r>
            <a:br>
              <a:rPr lang="ru-RU" dirty="0" smtClean="0">
                <a:solidFill>
                  <a:srgbClr val="ACD433"/>
                </a:solidFill>
              </a:rPr>
            </a:br>
            <a:r>
              <a:rPr lang="ru-RU" sz="4000" b="1" i="1" dirty="0">
                <a:solidFill>
                  <a:srgbClr val="ACD433"/>
                </a:solidFill>
              </a:rPr>
              <a:t>маркетингового</a:t>
            </a:r>
            <a:r>
              <a:rPr lang="ru-RU" dirty="0" smtClean="0">
                <a:solidFill>
                  <a:srgbClr val="ACD433"/>
                </a:solidFill>
              </a:rPr>
              <a:t> </a:t>
            </a:r>
            <a:r>
              <a:rPr lang="ru-RU" sz="4000" b="1" i="1" dirty="0">
                <a:solidFill>
                  <a:srgbClr val="ACD433"/>
                </a:solidFill>
              </a:rPr>
              <a:t>исследования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610600" cy="4648200"/>
          </a:xfrm>
        </p:spPr>
        <p:txBody>
          <a:bodyPr>
            <a:normAutofit fontScale="92500" lnSpcReduction="20000"/>
          </a:bodyPr>
          <a:lstStyle/>
          <a:p>
            <a:pPr marL="363538" lvl="1" indent="-276225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2400" dirty="0" smtClean="0"/>
              <a:t>Определение проблемы, гипотезы и целей исследования, в т.ч. прежде всего определение потребностей в исследовании.</a:t>
            </a:r>
            <a:r>
              <a:rPr lang="ru-RU" sz="2400" i="1" dirty="0" smtClean="0"/>
              <a:t> </a:t>
            </a:r>
          </a:p>
          <a:p>
            <a:pPr marL="363538" lvl="1" indent="-276225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2400" dirty="0" smtClean="0"/>
              <a:t>Разработка плана исследований (определение типов необходимой информации, методов исследования, источников ее получения, разработка форм сбора  данных, выборочного плана и определение объема выборки, определение бюджета и сметы исследования).  </a:t>
            </a:r>
          </a:p>
          <a:p>
            <a:pPr marL="363538" lvl="1" indent="-276225" algn="just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2400" dirty="0" smtClean="0"/>
              <a:t>Реализация плана исследований.</a:t>
            </a:r>
            <a:r>
              <a:rPr lang="ru-RU" sz="3200" b="1" dirty="0" smtClean="0"/>
              <a:t> </a:t>
            </a:r>
            <a:r>
              <a:rPr lang="ru-RU" sz="2400" dirty="0" smtClean="0"/>
              <a:t>Сбор данных, их анализ.</a:t>
            </a:r>
          </a:p>
          <a:p>
            <a:pPr marL="363538" lvl="1" indent="-276225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2400" dirty="0" smtClean="0"/>
              <a:t>Подготовка и презентация заключительного отчета.</a:t>
            </a:r>
            <a:r>
              <a:rPr lang="ru-RU" sz="2000" dirty="0" smtClean="0"/>
              <a:t> </a:t>
            </a:r>
            <a:r>
              <a:rPr lang="ru-RU" sz="2400" dirty="0" smtClean="0"/>
              <a:t>Интерпретация полученных результатов, их оформление.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685800" y="6253163"/>
            <a:ext cx="19050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3124200" y="6253163"/>
            <a:ext cx="28956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685800" y="6253163"/>
            <a:ext cx="19050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3124200" y="6253163"/>
            <a:ext cx="28956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title"/>
          </p:nvPr>
        </p:nvSpPr>
        <p:spPr>
          <a:xfrm>
            <a:off x="822325" y="381000"/>
            <a:ext cx="7620000" cy="762000"/>
          </a:xfrm>
          <a:noFill/>
        </p:spPr>
        <p:txBody>
          <a:bodyPr lIns="90488" tIns="44450" rIns="90488" bIns="44450">
            <a:noAutofit/>
          </a:bodyPr>
          <a:lstStyle/>
          <a:p>
            <a:r>
              <a:rPr lang="ru-RU" sz="4000" b="1" i="1" dirty="0" smtClean="0">
                <a:solidFill>
                  <a:srgbClr val="ACD433"/>
                </a:solidFill>
              </a:rPr>
              <a:t>Специальные </a:t>
            </a:r>
            <a:br>
              <a:rPr lang="ru-RU" sz="4000" b="1" i="1" dirty="0" smtClean="0">
                <a:solidFill>
                  <a:srgbClr val="ACD433"/>
                </a:solidFill>
              </a:rPr>
            </a:br>
            <a:r>
              <a:rPr lang="ru-RU" sz="4000" b="1" i="1" dirty="0" smtClean="0">
                <a:solidFill>
                  <a:srgbClr val="ACD433"/>
                </a:solidFill>
              </a:rPr>
              <a:t>методы маркетинга</a:t>
            </a:r>
          </a:p>
        </p:txBody>
      </p:sp>
      <p:sp>
        <p:nvSpPr>
          <p:cNvPr id="47113" name="Rectangle 8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ru-RU" dirty="0" smtClean="0"/>
              <a:t>Сегментация  рынков</a:t>
            </a:r>
          </a:p>
          <a:p>
            <a:r>
              <a:rPr lang="ru-RU" dirty="0" smtClean="0"/>
              <a:t>SWOT-анализ  среды</a:t>
            </a:r>
          </a:p>
          <a:p>
            <a:r>
              <a:rPr lang="ru-RU" dirty="0" smtClean="0"/>
              <a:t>Оценка конкурентоспособности </a:t>
            </a:r>
          </a:p>
          <a:p>
            <a:r>
              <a:rPr lang="ru-RU" dirty="0" smtClean="0"/>
              <a:t>Позиционирование товаров и конкурентов</a:t>
            </a:r>
          </a:p>
          <a:p>
            <a:r>
              <a:rPr lang="ru-RU" dirty="0" smtClean="0"/>
              <a:t>ABC-анализ  ассортимента и </a:t>
            </a:r>
            <a:r>
              <a:rPr lang="ru-RU" dirty="0"/>
              <a:t>др.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0"/>
            <a:ext cx="7197725" cy="1133475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ru-RU" b="1" i="1" dirty="0" smtClean="0">
                <a:solidFill>
                  <a:srgbClr val="ACD433"/>
                </a:solidFill>
              </a:rPr>
              <a:t>Система стратегического </a:t>
            </a:r>
            <a:br>
              <a:rPr lang="ru-RU" b="1" i="1" dirty="0" smtClean="0">
                <a:solidFill>
                  <a:srgbClr val="ACD433"/>
                </a:solidFill>
              </a:rPr>
            </a:br>
            <a:r>
              <a:rPr lang="ru-RU" b="1" i="1" dirty="0" smtClean="0">
                <a:solidFill>
                  <a:srgbClr val="ACD433"/>
                </a:solidFill>
              </a:rPr>
              <a:t>маркетингового анализа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323850" y="1412875"/>
            <a:ext cx="8683625" cy="4210050"/>
            <a:chOff x="80" y="858"/>
            <a:chExt cx="5470" cy="2504"/>
          </a:xfrm>
        </p:grpSpPr>
        <p:sp>
          <p:nvSpPr>
            <p:cNvPr id="49158" name="Rectangle 4"/>
            <p:cNvSpPr>
              <a:spLocks noChangeArrowheads="1"/>
            </p:cNvSpPr>
            <p:nvPr/>
          </p:nvSpPr>
          <p:spPr bwMode="auto">
            <a:xfrm>
              <a:off x="80" y="858"/>
              <a:ext cx="5470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/>
              <a:r>
                <a:rPr lang="ru-RU" sz="2000" dirty="0"/>
                <a:t>    Макросистема                Рынок                  Конкуренты       </a:t>
              </a:r>
              <a:r>
                <a:rPr lang="ru-RU" sz="2000" dirty="0" smtClean="0"/>
                <a:t>      Предприниматель</a:t>
              </a:r>
              <a:endParaRPr lang="ru-RU" sz="2000" dirty="0"/>
            </a:p>
          </p:txBody>
        </p:sp>
        <p:sp>
          <p:nvSpPr>
            <p:cNvPr id="247813" name="Rectangle 5"/>
            <p:cNvSpPr>
              <a:spLocks noChangeArrowheads="1"/>
            </p:cNvSpPr>
            <p:nvPr/>
          </p:nvSpPr>
          <p:spPr bwMode="auto">
            <a:xfrm>
              <a:off x="694" y="2097"/>
              <a:ext cx="1384" cy="431"/>
            </a:xfrm>
            <a:prstGeom prst="rect">
              <a:avLst/>
            </a:prstGeom>
            <a:noFill/>
            <a:ln w="50800">
              <a:solidFill>
                <a:srgbClr val="B5006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7814" name="Rectangle 6"/>
            <p:cNvSpPr>
              <a:spLocks noChangeArrowheads="1"/>
            </p:cNvSpPr>
            <p:nvPr/>
          </p:nvSpPr>
          <p:spPr bwMode="auto">
            <a:xfrm>
              <a:off x="130" y="1279"/>
              <a:ext cx="1184" cy="431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7815" name="Rectangle 7"/>
            <p:cNvSpPr>
              <a:spLocks noChangeArrowheads="1"/>
            </p:cNvSpPr>
            <p:nvPr/>
          </p:nvSpPr>
          <p:spPr bwMode="auto">
            <a:xfrm>
              <a:off x="2850" y="1279"/>
              <a:ext cx="1184" cy="431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7816" name="Rectangle 8"/>
            <p:cNvSpPr>
              <a:spLocks noChangeArrowheads="1"/>
            </p:cNvSpPr>
            <p:nvPr/>
          </p:nvSpPr>
          <p:spPr bwMode="auto">
            <a:xfrm>
              <a:off x="1479" y="1279"/>
              <a:ext cx="1185" cy="431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7817" name="Rectangle 9"/>
            <p:cNvSpPr>
              <a:spLocks noChangeArrowheads="1"/>
            </p:cNvSpPr>
            <p:nvPr/>
          </p:nvSpPr>
          <p:spPr bwMode="auto">
            <a:xfrm>
              <a:off x="4230" y="1279"/>
              <a:ext cx="1184" cy="431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7818" name="Rectangle 10"/>
            <p:cNvSpPr>
              <a:spLocks noChangeArrowheads="1"/>
            </p:cNvSpPr>
            <p:nvPr/>
          </p:nvSpPr>
          <p:spPr bwMode="auto">
            <a:xfrm>
              <a:off x="3317" y="2086"/>
              <a:ext cx="1521" cy="429"/>
            </a:xfrm>
            <a:prstGeom prst="rect">
              <a:avLst/>
            </a:prstGeom>
            <a:noFill/>
            <a:ln w="50800">
              <a:solidFill>
                <a:srgbClr val="B5006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5" name="Rectangle 11"/>
            <p:cNvSpPr>
              <a:spLocks noChangeArrowheads="1"/>
            </p:cNvSpPr>
            <p:nvPr/>
          </p:nvSpPr>
          <p:spPr bwMode="auto">
            <a:xfrm>
              <a:off x="719" y="2129"/>
              <a:ext cx="1356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defTabSz="762000"/>
              <a:r>
                <a:rPr lang="ru-RU" sz="1800" dirty="0"/>
                <a:t>Анализ сильных</a:t>
              </a:r>
              <a:br>
                <a:rPr lang="ru-RU" sz="1800" dirty="0"/>
              </a:br>
              <a:r>
                <a:rPr lang="ru-RU" sz="1800" dirty="0"/>
                <a:t>и слабых сторон</a:t>
              </a:r>
            </a:p>
          </p:txBody>
        </p:sp>
        <p:sp>
          <p:nvSpPr>
            <p:cNvPr id="49166" name="Rectangle 12"/>
            <p:cNvSpPr>
              <a:spLocks noChangeArrowheads="1"/>
            </p:cNvSpPr>
            <p:nvPr/>
          </p:nvSpPr>
          <p:spPr bwMode="auto">
            <a:xfrm>
              <a:off x="3317" y="2104"/>
              <a:ext cx="1521" cy="3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defTabSz="762000"/>
              <a:r>
                <a:rPr lang="ru-RU" sz="1800" dirty="0"/>
                <a:t>Анализ возможно-</a:t>
              </a:r>
              <a:br>
                <a:rPr lang="ru-RU" sz="1800" dirty="0"/>
              </a:br>
              <a:r>
                <a:rPr lang="ru-RU" sz="1800" dirty="0" err="1"/>
                <a:t>стей</a:t>
              </a:r>
              <a:r>
                <a:rPr lang="ru-RU" sz="1800" dirty="0"/>
                <a:t> и опасностей</a:t>
              </a:r>
            </a:p>
          </p:txBody>
        </p:sp>
        <p:sp>
          <p:nvSpPr>
            <p:cNvPr id="247821" name="Rectangle 13"/>
            <p:cNvSpPr>
              <a:spLocks noChangeArrowheads="1"/>
            </p:cNvSpPr>
            <p:nvPr/>
          </p:nvSpPr>
          <p:spPr bwMode="auto">
            <a:xfrm>
              <a:off x="2000" y="2931"/>
              <a:ext cx="1422" cy="431"/>
            </a:xfrm>
            <a:prstGeom prst="rect">
              <a:avLst/>
            </a:prstGeom>
            <a:noFill/>
            <a:ln w="508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8" name="Rectangle 14"/>
            <p:cNvSpPr>
              <a:spLocks noChangeArrowheads="1"/>
            </p:cNvSpPr>
            <p:nvPr/>
          </p:nvSpPr>
          <p:spPr bwMode="auto">
            <a:xfrm>
              <a:off x="1974" y="2965"/>
              <a:ext cx="1521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defTabSz="762000"/>
              <a:r>
                <a:rPr lang="ru-RU" sz="1800"/>
                <a:t>Анализ </a:t>
              </a:r>
              <a:br>
                <a:rPr lang="ru-RU" sz="1800"/>
              </a:br>
              <a:r>
                <a:rPr lang="ru-RU" sz="1800"/>
                <a:t>шансов – риска</a:t>
              </a:r>
            </a:p>
          </p:txBody>
        </p:sp>
        <p:sp>
          <p:nvSpPr>
            <p:cNvPr id="49169" name="Line 15"/>
            <p:cNvSpPr>
              <a:spLocks noChangeShapeType="1"/>
            </p:cNvSpPr>
            <p:nvPr/>
          </p:nvSpPr>
          <p:spPr bwMode="auto">
            <a:xfrm>
              <a:off x="1002" y="1783"/>
              <a:ext cx="0" cy="2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0" name="Line 16"/>
            <p:cNvSpPr>
              <a:spLocks noChangeShapeType="1"/>
            </p:cNvSpPr>
            <p:nvPr/>
          </p:nvSpPr>
          <p:spPr bwMode="auto">
            <a:xfrm>
              <a:off x="3642" y="1783"/>
              <a:ext cx="0" cy="2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1" name="Line 17"/>
            <p:cNvSpPr>
              <a:spLocks noChangeShapeType="1"/>
            </p:cNvSpPr>
            <p:nvPr/>
          </p:nvSpPr>
          <p:spPr bwMode="auto">
            <a:xfrm>
              <a:off x="4566" y="1778"/>
              <a:ext cx="0" cy="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2" name="Line 18"/>
            <p:cNvSpPr>
              <a:spLocks noChangeShapeType="1"/>
            </p:cNvSpPr>
            <p:nvPr/>
          </p:nvSpPr>
          <p:spPr bwMode="auto">
            <a:xfrm>
              <a:off x="1806" y="1783"/>
              <a:ext cx="0" cy="2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3" name="Rectangle 19"/>
            <p:cNvSpPr>
              <a:spLocks noChangeArrowheads="1"/>
            </p:cNvSpPr>
            <p:nvPr/>
          </p:nvSpPr>
          <p:spPr bwMode="auto">
            <a:xfrm>
              <a:off x="222" y="1290"/>
              <a:ext cx="1036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/>
              <a:r>
                <a:rPr lang="ru-RU" sz="1800"/>
                <a:t>Анализ своего </a:t>
              </a:r>
              <a:br>
                <a:rPr lang="ru-RU" sz="1800"/>
              </a:br>
              <a:r>
                <a:rPr lang="ru-RU" sz="1800"/>
                <a:t>потенциала</a:t>
              </a:r>
            </a:p>
          </p:txBody>
        </p:sp>
        <p:sp>
          <p:nvSpPr>
            <p:cNvPr id="49174" name="Rectangle 20"/>
            <p:cNvSpPr>
              <a:spLocks noChangeArrowheads="1"/>
            </p:cNvSpPr>
            <p:nvPr/>
          </p:nvSpPr>
          <p:spPr bwMode="auto">
            <a:xfrm>
              <a:off x="1614" y="1290"/>
              <a:ext cx="891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/>
              <a:r>
                <a:rPr lang="ru-RU" sz="1800" dirty="0"/>
                <a:t>Анализ</a:t>
              </a:r>
              <a:br>
                <a:rPr lang="ru-RU" sz="1800" dirty="0"/>
              </a:br>
              <a:r>
                <a:rPr lang="ru-RU" sz="1800" dirty="0"/>
                <a:t>конкурентов</a:t>
              </a:r>
            </a:p>
          </p:txBody>
        </p:sp>
        <p:sp>
          <p:nvSpPr>
            <p:cNvPr id="49175" name="Rectangle 21"/>
            <p:cNvSpPr>
              <a:spLocks noChangeArrowheads="1"/>
            </p:cNvSpPr>
            <p:nvPr/>
          </p:nvSpPr>
          <p:spPr bwMode="auto">
            <a:xfrm>
              <a:off x="3198" y="1290"/>
              <a:ext cx="601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/>
              <a:r>
                <a:rPr lang="ru-RU" sz="1800" dirty="0"/>
                <a:t>Анализ </a:t>
              </a:r>
              <a:br>
                <a:rPr lang="ru-RU" sz="1800" dirty="0"/>
              </a:br>
              <a:r>
                <a:rPr lang="ru-RU" sz="1800" dirty="0"/>
                <a:t>рынка</a:t>
              </a:r>
            </a:p>
          </p:txBody>
        </p:sp>
        <p:sp>
          <p:nvSpPr>
            <p:cNvPr id="49176" name="Rectangle 22"/>
            <p:cNvSpPr>
              <a:spLocks noChangeArrowheads="1"/>
            </p:cNvSpPr>
            <p:nvPr/>
          </p:nvSpPr>
          <p:spPr bwMode="auto">
            <a:xfrm>
              <a:off x="4302" y="1290"/>
              <a:ext cx="1003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/>
              <a:r>
                <a:rPr lang="ru-RU" sz="1800" dirty="0"/>
                <a:t>Анализ</a:t>
              </a:r>
              <a:br>
                <a:rPr lang="ru-RU" sz="1800" dirty="0"/>
              </a:br>
              <a:r>
                <a:rPr lang="ru-RU" sz="1800" dirty="0"/>
                <a:t>макросистемы</a:t>
              </a:r>
            </a:p>
          </p:txBody>
        </p:sp>
        <p:cxnSp>
          <p:nvCxnSpPr>
            <p:cNvPr id="49177" name="AutoShape 23"/>
            <p:cNvCxnSpPr>
              <a:cxnSpLocks noChangeShapeType="1"/>
            </p:cNvCxnSpPr>
            <p:nvPr/>
          </p:nvCxnSpPr>
          <p:spPr bwMode="auto">
            <a:xfrm rot="5400000">
              <a:off x="3442" y="2552"/>
              <a:ext cx="673" cy="56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9178" name="AutoShape 24"/>
            <p:cNvCxnSpPr>
              <a:cxnSpLocks noChangeShapeType="1"/>
              <a:endCxn id="49168" idx="1"/>
            </p:cNvCxnSpPr>
            <p:nvPr/>
          </p:nvCxnSpPr>
          <p:spPr bwMode="auto">
            <a:xfrm rot="16200000" flipH="1">
              <a:off x="1343" y="2535"/>
              <a:ext cx="676" cy="58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685800" y="6253163"/>
            <a:ext cx="19050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3124200" y="6253163"/>
            <a:ext cx="28956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685800" y="6253163"/>
            <a:ext cx="19050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Rectangle 5"/>
          <p:cNvSpPr>
            <a:spLocks noChangeArrowheads="1"/>
          </p:cNvSpPr>
          <p:nvPr/>
        </p:nvSpPr>
        <p:spPr bwMode="auto">
          <a:xfrm>
            <a:off x="3124200" y="6253163"/>
            <a:ext cx="2895600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Rectangle 7"/>
          <p:cNvSpPr>
            <a:spLocks noGrp="1" noChangeArrowheads="1"/>
          </p:cNvSpPr>
          <p:nvPr>
            <p:ph type="title"/>
          </p:nvPr>
        </p:nvSpPr>
        <p:spPr>
          <a:xfrm>
            <a:off x="564620" y="224971"/>
            <a:ext cx="7055380" cy="1062038"/>
          </a:xfrm>
          <a:noFill/>
        </p:spPr>
        <p:txBody>
          <a:bodyPr lIns="90488" tIns="44450" rIns="90488" bIns="44450"/>
          <a:lstStyle/>
          <a:p>
            <a:r>
              <a:rPr lang="ru-RU" sz="4400" b="1" dirty="0" smtClean="0">
                <a:solidFill>
                  <a:srgbClr val="ACD433"/>
                </a:solidFill>
              </a:rPr>
              <a:t>Анализ рынков</a:t>
            </a:r>
            <a:endParaRPr lang="ru-RU" sz="4400" b="1" i="0" u="sng" dirty="0" smtClean="0">
              <a:solidFill>
                <a:srgbClr val="ACD433"/>
              </a:solidFill>
            </a:endParaRPr>
          </a:p>
        </p:txBody>
      </p:sp>
      <p:sp>
        <p:nvSpPr>
          <p:cNvPr id="55305" name="Rectangle 8"/>
          <p:cNvSpPr>
            <a:spLocks noGrp="1" noChangeArrowheads="1"/>
          </p:cNvSpPr>
          <p:nvPr>
            <p:ph idx="1"/>
          </p:nvPr>
        </p:nvSpPr>
        <p:spPr>
          <a:xfrm>
            <a:off x="304800" y="1511945"/>
            <a:ext cx="5715000" cy="45720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ru-RU" dirty="0" smtClean="0"/>
              <a:t>Цель: получение данных  о  рыночных  условиях определенной деятельности</a:t>
            </a:r>
          </a:p>
          <a:p>
            <a:r>
              <a:rPr lang="ru-RU" dirty="0" smtClean="0"/>
              <a:t>Объекты:  </a:t>
            </a:r>
          </a:p>
          <a:p>
            <a:pPr lvl="1"/>
            <a:r>
              <a:rPr lang="ru-RU" dirty="0" smtClean="0"/>
              <a:t>тенденции и процессы  развития  рынков</a:t>
            </a:r>
          </a:p>
          <a:p>
            <a:pPr lvl="1"/>
            <a:r>
              <a:rPr lang="ru-RU" dirty="0" smtClean="0"/>
              <a:t>структура  и  география рынков</a:t>
            </a:r>
          </a:p>
          <a:p>
            <a:pPr lvl="1"/>
            <a:r>
              <a:rPr lang="ru-RU" dirty="0" smtClean="0"/>
              <a:t>емкость  и  конъюнктура</a:t>
            </a:r>
          </a:p>
          <a:p>
            <a:pPr lvl="1"/>
            <a:r>
              <a:rPr lang="ru-RU" dirty="0" smtClean="0"/>
              <a:t>барьеры,  риски и др.</a:t>
            </a:r>
          </a:p>
          <a:p>
            <a:r>
              <a:rPr lang="ru-RU" dirty="0" smtClean="0"/>
              <a:t>Результаты: прогнозы развития рынков, оценка их  перспективности</a:t>
            </a:r>
          </a:p>
        </p:txBody>
      </p:sp>
      <p:pic>
        <p:nvPicPr>
          <p:cNvPr id="55306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290638"/>
            <a:ext cx="1111250" cy="1395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19800" y="3276600"/>
            <a:ext cx="2965450" cy="1614488"/>
            <a:chOff x="3857" y="2459"/>
            <a:chExt cx="1868" cy="960"/>
          </a:xfrm>
        </p:grpSpPr>
        <p:sp>
          <p:nvSpPr>
            <p:cNvPr id="55308" name="Freeform 11"/>
            <p:cNvSpPr>
              <a:spLocks/>
            </p:cNvSpPr>
            <p:nvPr/>
          </p:nvSpPr>
          <p:spPr bwMode="auto">
            <a:xfrm>
              <a:off x="4497" y="2459"/>
              <a:ext cx="589" cy="246"/>
            </a:xfrm>
            <a:custGeom>
              <a:avLst/>
              <a:gdLst>
                <a:gd name="T0" fmla="*/ 104 w 589"/>
                <a:gd name="T1" fmla="*/ 0 h 246"/>
                <a:gd name="T2" fmla="*/ 100 w 589"/>
                <a:gd name="T3" fmla="*/ 16 h 246"/>
                <a:gd name="T4" fmla="*/ 108 w 589"/>
                <a:gd name="T5" fmla="*/ 31 h 246"/>
                <a:gd name="T6" fmla="*/ 117 w 589"/>
                <a:gd name="T7" fmla="*/ 45 h 246"/>
                <a:gd name="T8" fmla="*/ 123 w 589"/>
                <a:gd name="T9" fmla="*/ 60 h 246"/>
                <a:gd name="T10" fmla="*/ 121 w 589"/>
                <a:gd name="T11" fmla="*/ 73 h 246"/>
                <a:gd name="T12" fmla="*/ 115 w 589"/>
                <a:gd name="T13" fmla="*/ 86 h 246"/>
                <a:gd name="T14" fmla="*/ 99 w 589"/>
                <a:gd name="T15" fmla="*/ 93 h 246"/>
                <a:gd name="T16" fmla="*/ 81 w 589"/>
                <a:gd name="T17" fmla="*/ 87 h 246"/>
                <a:gd name="T18" fmla="*/ 63 w 589"/>
                <a:gd name="T19" fmla="*/ 78 h 246"/>
                <a:gd name="T20" fmla="*/ 48 w 589"/>
                <a:gd name="T21" fmla="*/ 70 h 246"/>
                <a:gd name="T22" fmla="*/ 32 w 589"/>
                <a:gd name="T23" fmla="*/ 69 h 246"/>
                <a:gd name="T24" fmla="*/ 16 w 589"/>
                <a:gd name="T25" fmla="*/ 77 h 246"/>
                <a:gd name="T26" fmla="*/ 3 w 589"/>
                <a:gd name="T27" fmla="*/ 94 h 246"/>
                <a:gd name="T28" fmla="*/ 0 w 589"/>
                <a:gd name="T29" fmla="*/ 113 h 246"/>
                <a:gd name="T30" fmla="*/ 5 w 589"/>
                <a:gd name="T31" fmla="*/ 131 h 246"/>
                <a:gd name="T32" fmla="*/ 18 w 589"/>
                <a:gd name="T33" fmla="*/ 147 h 246"/>
                <a:gd name="T34" fmla="*/ 39 w 589"/>
                <a:gd name="T35" fmla="*/ 157 h 246"/>
                <a:gd name="T36" fmla="*/ 70 w 589"/>
                <a:gd name="T37" fmla="*/ 159 h 246"/>
                <a:gd name="T38" fmla="*/ 94 w 589"/>
                <a:gd name="T39" fmla="*/ 160 h 246"/>
                <a:gd name="T40" fmla="*/ 108 w 589"/>
                <a:gd name="T41" fmla="*/ 174 h 246"/>
                <a:gd name="T42" fmla="*/ 106 w 589"/>
                <a:gd name="T43" fmla="*/ 191 h 246"/>
                <a:gd name="T44" fmla="*/ 95 w 589"/>
                <a:gd name="T45" fmla="*/ 212 h 246"/>
                <a:gd name="T46" fmla="*/ 92 w 589"/>
                <a:gd name="T47" fmla="*/ 228 h 246"/>
                <a:gd name="T48" fmla="*/ 119 w 589"/>
                <a:gd name="T49" fmla="*/ 231 h 246"/>
                <a:gd name="T50" fmla="*/ 151 w 589"/>
                <a:gd name="T51" fmla="*/ 235 h 246"/>
                <a:gd name="T52" fmla="*/ 196 w 589"/>
                <a:gd name="T53" fmla="*/ 235 h 246"/>
                <a:gd name="T54" fmla="*/ 222 w 589"/>
                <a:gd name="T55" fmla="*/ 230 h 246"/>
                <a:gd name="T56" fmla="*/ 236 w 589"/>
                <a:gd name="T57" fmla="*/ 221 h 246"/>
                <a:gd name="T58" fmla="*/ 236 w 589"/>
                <a:gd name="T59" fmla="*/ 206 h 246"/>
                <a:gd name="T60" fmla="*/ 231 w 589"/>
                <a:gd name="T61" fmla="*/ 187 h 246"/>
                <a:gd name="T62" fmla="*/ 245 w 589"/>
                <a:gd name="T63" fmla="*/ 174 h 246"/>
                <a:gd name="T64" fmla="*/ 269 w 589"/>
                <a:gd name="T65" fmla="*/ 167 h 246"/>
                <a:gd name="T66" fmla="*/ 298 w 589"/>
                <a:gd name="T67" fmla="*/ 165 h 246"/>
                <a:gd name="T68" fmla="*/ 322 w 589"/>
                <a:gd name="T69" fmla="*/ 170 h 246"/>
                <a:gd name="T70" fmla="*/ 341 w 589"/>
                <a:gd name="T71" fmla="*/ 181 h 246"/>
                <a:gd name="T72" fmla="*/ 343 w 589"/>
                <a:gd name="T73" fmla="*/ 196 h 246"/>
                <a:gd name="T74" fmla="*/ 333 w 589"/>
                <a:gd name="T75" fmla="*/ 214 h 246"/>
                <a:gd name="T76" fmla="*/ 333 w 589"/>
                <a:gd name="T77" fmla="*/ 232 h 246"/>
                <a:gd name="T78" fmla="*/ 349 w 589"/>
                <a:gd name="T79" fmla="*/ 241 h 246"/>
                <a:gd name="T80" fmla="*/ 376 w 589"/>
                <a:gd name="T81" fmla="*/ 245 h 246"/>
                <a:gd name="T82" fmla="*/ 410 w 589"/>
                <a:gd name="T83" fmla="*/ 242 h 246"/>
                <a:gd name="T84" fmla="*/ 448 w 589"/>
                <a:gd name="T85" fmla="*/ 237 h 246"/>
                <a:gd name="T86" fmla="*/ 501 w 589"/>
                <a:gd name="T87" fmla="*/ 227 h 246"/>
                <a:gd name="T88" fmla="*/ 492 w 589"/>
                <a:gd name="T89" fmla="*/ 210 h 246"/>
                <a:gd name="T90" fmla="*/ 487 w 589"/>
                <a:gd name="T91" fmla="*/ 188 h 246"/>
                <a:gd name="T92" fmla="*/ 492 w 589"/>
                <a:gd name="T93" fmla="*/ 163 h 246"/>
                <a:gd name="T94" fmla="*/ 509 w 589"/>
                <a:gd name="T95" fmla="*/ 142 h 246"/>
                <a:gd name="T96" fmla="*/ 533 w 589"/>
                <a:gd name="T97" fmla="*/ 130 h 246"/>
                <a:gd name="T98" fmla="*/ 558 w 589"/>
                <a:gd name="T99" fmla="*/ 119 h 246"/>
                <a:gd name="T100" fmla="*/ 576 w 589"/>
                <a:gd name="T101" fmla="*/ 108 h 246"/>
                <a:gd name="T102" fmla="*/ 587 w 589"/>
                <a:gd name="T103" fmla="*/ 90 h 246"/>
                <a:gd name="T104" fmla="*/ 583 w 589"/>
                <a:gd name="T105" fmla="*/ 68 h 246"/>
                <a:gd name="T106" fmla="*/ 564 w 589"/>
                <a:gd name="T107" fmla="*/ 56 h 246"/>
                <a:gd name="T108" fmla="*/ 543 w 589"/>
                <a:gd name="T109" fmla="*/ 63 h 246"/>
                <a:gd name="T110" fmla="*/ 528 w 589"/>
                <a:gd name="T111" fmla="*/ 79 h 246"/>
                <a:gd name="T112" fmla="*/ 507 w 589"/>
                <a:gd name="T113" fmla="*/ 83 h 246"/>
                <a:gd name="T114" fmla="*/ 489 w 589"/>
                <a:gd name="T115" fmla="*/ 73 h 246"/>
                <a:gd name="T116" fmla="*/ 481 w 589"/>
                <a:gd name="T117" fmla="*/ 56 h 246"/>
                <a:gd name="T118" fmla="*/ 482 w 589"/>
                <a:gd name="T119" fmla="*/ 34 h 246"/>
                <a:gd name="T120" fmla="*/ 490 w 589"/>
                <a:gd name="T121" fmla="*/ 12 h 2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9"/>
                <a:gd name="T184" fmla="*/ 0 h 246"/>
                <a:gd name="T185" fmla="*/ 589 w 589"/>
                <a:gd name="T186" fmla="*/ 246 h 2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9" h="246">
                  <a:moveTo>
                    <a:pt x="492" y="6"/>
                  </a:moveTo>
                  <a:lnTo>
                    <a:pt x="497" y="0"/>
                  </a:lnTo>
                  <a:lnTo>
                    <a:pt x="104" y="0"/>
                  </a:lnTo>
                  <a:lnTo>
                    <a:pt x="101" y="3"/>
                  </a:lnTo>
                  <a:lnTo>
                    <a:pt x="100" y="9"/>
                  </a:lnTo>
                  <a:lnTo>
                    <a:pt x="100" y="16"/>
                  </a:lnTo>
                  <a:lnTo>
                    <a:pt x="101" y="20"/>
                  </a:lnTo>
                  <a:lnTo>
                    <a:pt x="105" y="26"/>
                  </a:lnTo>
                  <a:lnTo>
                    <a:pt x="108" y="31"/>
                  </a:lnTo>
                  <a:lnTo>
                    <a:pt x="111" y="35"/>
                  </a:lnTo>
                  <a:lnTo>
                    <a:pt x="115" y="40"/>
                  </a:lnTo>
                  <a:lnTo>
                    <a:pt x="117" y="45"/>
                  </a:lnTo>
                  <a:lnTo>
                    <a:pt x="120" y="50"/>
                  </a:lnTo>
                  <a:lnTo>
                    <a:pt x="122" y="55"/>
                  </a:lnTo>
                  <a:lnTo>
                    <a:pt x="123" y="60"/>
                  </a:lnTo>
                  <a:lnTo>
                    <a:pt x="123" y="65"/>
                  </a:lnTo>
                  <a:lnTo>
                    <a:pt x="122" y="70"/>
                  </a:lnTo>
                  <a:lnTo>
                    <a:pt x="121" y="73"/>
                  </a:lnTo>
                  <a:lnTo>
                    <a:pt x="120" y="79"/>
                  </a:lnTo>
                  <a:lnTo>
                    <a:pt x="118" y="82"/>
                  </a:lnTo>
                  <a:lnTo>
                    <a:pt x="115" y="86"/>
                  </a:lnTo>
                  <a:lnTo>
                    <a:pt x="111" y="89"/>
                  </a:lnTo>
                  <a:lnTo>
                    <a:pt x="107" y="91"/>
                  </a:lnTo>
                  <a:lnTo>
                    <a:pt x="99" y="93"/>
                  </a:lnTo>
                  <a:lnTo>
                    <a:pt x="93" y="92"/>
                  </a:lnTo>
                  <a:lnTo>
                    <a:pt x="88" y="90"/>
                  </a:lnTo>
                  <a:lnTo>
                    <a:pt x="81" y="87"/>
                  </a:lnTo>
                  <a:lnTo>
                    <a:pt x="73" y="84"/>
                  </a:lnTo>
                  <a:lnTo>
                    <a:pt x="68" y="81"/>
                  </a:lnTo>
                  <a:lnTo>
                    <a:pt x="63" y="78"/>
                  </a:lnTo>
                  <a:lnTo>
                    <a:pt x="58" y="75"/>
                  </a:lnTo>
                  <a:lnTo>
                    <a:pt x="53" y="72"/>
                  </a:lnTo>
                  <a:lnTo>
                    <a:pt x="48" y="70"/>
                  </a:lnTo>
                  <a:lnTo>
                    <a:pt x="43" y="68"/>
                  </a:lnTo>
                  <a:lnTo>
                    <a:pt x="37" y="68"/>
                  </a:lnTo>
                  <a:lnTo>
                    <a:pt x="32" y="69"/>
                  </a:lnTo>
                  <a:lnTo>
                    <a:pt x="26" y="71"/>
                  </a:lnTo>
                  <a:lnTo>
                    <a:pt x="21" y="74"/>
                  </a:lnTo>
                  <a:lnTo>
                    <a:pt x="16" y="77"/>
                  </a:lnTo>
                  <a:lnTo>
                    <a:pt x="11" y="81"/>
                  </a:lnTo>
                  <a:lnTo>
                    <a:pt x="7" y="87"/>
                  </a:lnTo>
                  <a:lnTo>
                    <a:pt x="3" y="94"/>
                  </a:lnTo>
                  <a:lnTo>
                    <a:pt x="1" y="99"/>
                  </a:lnTo>
                  <a:lnTo>
                    <a:pt x="0" y="106"/>
                  </a:lnTo>
                  <a:lnTo>
                    <a:pt x="0" y="113"/>
                  </a:lnTo>
                  <a:lnTo>
                    <a:pt x="1" y="118"/>
                  </a:lnTo>
                  <a:lnTo>
                    <a:pt x="3" y="126"/>
                  </a:lnTo>
                  <a:lnTo>
                    <a:pt x="5" y="131"/>
                  </a:lnTo>
                  <a:lnTo>
                    <a:pt x="9" y="137"/>
                  </a:lnTo>
                  <a:lnTo>
                    <a:pt x="13" y="142"/>
                  </a:lnTo>
                  <a:lnTo>
                    <a:pt x="18" y="147"/>
                  </a:lnTo>
                  <a:lnTo>
                    <a:pt x="23" y="150"/>
                  </a:lnTo>
                  <a:lnTo>
                    <a:pt x="31" y="154"/>
                  </a:lnTo>
                  <a:lnTo>
                    <a:pt x="39" y="157"/>
                  </a:lnTo>
                  <a:lnTo>
                    <a:pt x="48" y="159"/>
                  </a:lnTo>
                  <a:lnTo>
                    <a:pt x="58" y="160"/>
                  </a:lnTo>
                  <a:lnTo>
                    <a:pt x="70" y="159"/>
                  </a:lnTo>
                  <a:lnTo>
                    <a:pt x="78" y="159"/>
                  </a:lnTo>
                  <a:lnTo>
                    <a:pt x="87" y="158"/>
                  </a:lnTo>
                  <a:lnTo>
                    <a:pt x="94" y="160"/>
                  </a:lnTo>
                  <a:lnTo>
                    <a:pt x="100" y="163"/>
                  </a:lnTo>
                  <a:lnTo>
                    <a:pt x="105" y="167"/>
                  </a:lnTo>
                  <a:lnTo>
                    <a:pt x="108" y="174"/>
                  </a:lnTo>
                  <a:lnTo>
                    <a:pt x="108" y="179"/>
                  </a:lnTo>
                  <a:lnTo>
                    <a:pt x="108" y="184"/>
                  </a:lnTo>
                  <a:lnTo>
                    <a:pt x="106" y="191"/>
                  </a:lnTo>
                  <a:lnTo>
                    <a:pt x="102" y="198"/>
                  </a:lnTo>
                  <a:lnTo>
                    <a:pt x="99" y="204"/>
                  </a:lnTo>
                  <a:lnTo>
                    <a:pt x="95" y="212"/>
                  </a:lnTo>
                  <a:lnTo>
                    <a:pt x="91" y="218"/>
                  </a:lnTo>
                  <a:lnTo>
                    <a:pt x="86" y="228"/>
                  </a:lnTo>
                  <a:lnTo>
                    <a:pt x="92" y="228"/>
                  </a:lnTo>
                  <a:lnTo>
                    <a:pt x="100" y="229"/>
                  </a:lnTo>
                  <a:lnTo>
                    <a:pt x="109" y="230"/>
                  </a:lnTo>
                  <a:lnTo>
                    <a:pt x="119" y="231"/>
                  </a:lnTo>
                  <a:lnTo>
                    <a:pt x="129" y="232"/>
                  </a:lnTo>
                  <a:lnTo>
                    <a:pt x="140" y="234"/>
                  </a:lnTo>
                  <a:lnTo>
                    <a:pt x="151" y="235"/>
                  </a:lnTo>
                  <a:lnTo>
                    <a:pt x="164" y="235"/>
                  </a:lnTo>
                  <a:lnTo>
                    <a:pt x="188" y="235"/>
                  </a:lnTo>
                  <a:lnTo>
                    <a:pt x="196" y="235"/>
                  </a:lnTo>
                  <a:lnTo>
                    <a:pt x="205" y="234"/>
                  </a:lnTo>
                  <a:lnTo>
                    <a:pt x="214" y="233"/>
                  </a:lnTo>
                  <a:lnTo>
                    <a:pt x="222" y="230"/>
                  </a:lnTo>
                  <a:lnTo>
                    <a:pt x="228" y="228"/>
                  </a:lnTo>
                  <a:lnTo>
                    <a:pt x="233" y="225"/>
                  </a:lnTo>
                  <a:lnTo>
                    <a:pt x="236" y="221"/>
                  </a:lnTo>
                  <a:lnTo>
                    <a:pt x="238" y="217"/>
                  </a:lnTo>
                  <a:lnTo>
                    <a:pt x="238" y="212"/>
                  </a:lnTo>
                  <a:lnTo>
                    <a:pt x="236" y="206"/>
                  </a:lnTo>
                  <a:lnTo>
                    <a:pt x="234" y="199"/>
                  </a:lnTo>
                  <a:lnTo>
                    <a:pt x="231" y="193"/>
                  </a:lnTo>
                  <a:lnTo>
                    <a:pt x="231" y="187"/>
                  </a:lnTo>
                  <a:lnTo>
                    <a:pt x="234" y="182"/>
                  </a:lnTo>
                  <a:lnTo>
                    <a:pt x="239" y="178"/>
                  </a:lnTo>
                  <a:lnTo>
                    <a:pt x="245" y="174"/>
                  </a:lnTo>
                  <a:lnTo>
                    <a:pt x="253" y="171"/>
                  </a:lnTo>
                  <a:lnTo>
                    <a:pt x="261" y="169"/>
                  </a:lnTo>
                  <a:lnTo>
                    <a:pt x="269" y="167"/>
                  </a:lnTo>
                  <a:lnTo>
                    <a:pt x="280" y="166"/>
                  </a:lnTo>
                  <a:lnTo>
                    <a:pt x="288" y="165"/>
                  </a:lnTo>
                  <a:lnTo>
                    <a:pt x="298" y="165"/>
                  </a:lnTo>
                  <a:lnTo>
                    <a:pt x="306" y="165"/>
                  </a:lnTo>
                  <a:lnTo>
                    <a:pt x="314" y="167"/>
                  </a:lnTo>
                  <a:lnTo>
                    <a:pt x="322" y="170"/>
                  </a:lnTo>
                  <a:lnTo>
                    <a:pt x="329" y="173"/>
                  </a:lnTo>
                  <a:lnTo>
                    <a:pt x="335" y="177"/>
                  </a:lnTo>
                  <a:lnTo>
                    <a:pt x="341" y="181"/>
                  </a:lnTo>
                  <a:lnTo>
                    <a:pt x="343" y="186"/>
                  </a:lnTo>
                  <a:lnTo>
                    <a:pt x="344" y="191"/>
                  </a:lnTo>
                  <a:lnTo>
                    <a:pt x="343" y="196"/>
                  </a:lnTo>
                  <a:lnTo>
                    <a:pt x="340" y="201"/>
                  </a:lnTo>
                  <a:lnTo>
                    <a:pt x="336" y="209"/>
                  </a:lnTo>
                  <a:lnTo>
                    <a:pt x="333" y="214"/>
                  </a:lnTo>
                  <a:lnTo>
                    <a:pt x="330" y="221"/>
                  </a:lnTo>
                  <a:lnTo>
                    <a:pt x="330" y="227"/>
                  </a:lnTo>
                  <a:lnTo>
                    <a:pt x="333" y="232"/>
                  </a:lnTo>
                  <a:lnTo>
                    <a:pt x="338" y="236"/>
                  </a:lnTo>
                  <a:lnTo>
                    <a:pt x="342" y="239"/>
                  </a:lnTo>
                  <a:lnTo>
                    <a:pt x="349" y="241"/>
                  </a:lnTo>
                  <a:lnTo>
                    <a:pt x="357" y="243"/>
                  </a:lnTo>
                  <a:lnTo>
                    <a:pt x="365" y="244"/>
                  </a:lnTo>
                  <a:lnTo>
                    <a:pt x="376" y="245"/>
                  </a:lnTo>
                  <a:lnTo>
                    <a:pt x="387" y="245"/>
                  </a:lnTo>
                  <a:lnTo>
                    <a:pt x="397" y="243"/>
                  </a:lnTo>
                  <a:lnTo>
                    <a:pt x="410" y="242"/>
                  </a:lnTo>
                  <a:lnTo>
                    <a:pt x="424" y="241"/>
                  </a:lnTo>
                  <a:lnTo>
                    <a:pt x="436" y="239"/>
                  </a:lnTo>
                  <a:lnTo>
                    <a:pt x="448" y="237"/>
                  </a:lnTo>
                  <a:lnTo>
                    <a:pt x="462" y="234"/>
                  </a:lnTo>
                  <a:lnTo>
                    <a:pt x="478" y="230"/>
                  </a:lnTo>
                  <a:lnTo>
                    <a:pt x="501" y="227"/>
                  </a:lnTo>
                  <a:lnTo>
                    <a:pt x="498" y="221"/>
                  </a:lnTo>
                  <a:lnTo>
                    <a:pt x="495" y="215"/>
                  </a:lnTo>
                  <a:lnTo>
                    <a:pt x="492" y="210"/>
                  </a:lnTo>
                  <a:lnTo>
                    <a:pt x="490" y="204"/>
                  </a:lnTo>
                  <a:lnTo>
                    <a:pt x="488" y="196"/>
                  </a:lnTo>
                  <a:lnTo>
                    <a:pt x="487" y="188"/>
                  </a:lnTo>
                  <a:lnTo>
                    <a:pt x="487" y="180"/>
                  </a:lnTo>
                  <a:lnTo>
                    <a:pt x="489" y="172"/>
                  </a:lnTo>
                  <a:lnTo>
                    <a:pt x="492" y="163"/>
                  </a:lnTo>
                  <a:lnTo>
                    <a:pt x="497" y="155"/>
                  </a:lnTo>
                  <a:lnTo>
                    <a:pt x="502" y="148"/>
                  </a:lnTo>
                  <a:lnTo>
                    <a:pt x="509" y="142"/>
                  </a:lnTo>
                  <a:lnTo>
                    <a:pt x="517" y="137"/>
                  </a:lnTo>
                  <a:lnTo>
                    <a:pt x="525" y="133"/>
                  </a:lnTo>
                  <a:lnTo>
                    <a:pt x="533" y="130"/>
                  </a:lnTo>
                  <a:lnTo>
                    <a:pt x="540" y="127"/>
                  </a:lnTo>
                  <a:lnTo>
                    <a:pt x="548" y="124"/>
                  </a:lnTo>
                  <a:lnTo>
                    <a:pt x="558" y="119"/>
                  </a:lnTo>
                  <a:lnTo>
                    <a:pt x="565" y="116"/>
                  </a:lnTo>
                  <a:lnTo>
                    <a:pt x="571" y="113"/>
                  </a:lnTo>
                  <a:lnTo>
                    <a:pt x="576" y="108"/>
                  </a:lnTo>
                  <a:lnTo>
                    <a:pt x="581" y="102"/>
                  </a:lnTo>
                  <a:lnTo>
                    <a:pt x="584" y="97"/>
                  </a:lnTo>
                  <a:lnTo>
                    <a:pt x="587" y="90"/>
                  </a:lnTo>
                  <a:lnTo>
                    <a:pt x="588" y="82"/>
                  </a:lnTo>
                  <a:lnTo>
                    <a:pt x="586" y="76"/>
                  </a:lnTo>
                  <a:lnTo>
                    <a:pt x="583" y="68"/>
                  </a:lnTo>
                  <a:lnTo>
                    <a:pt x="578" y="63"/>
                  </a:lnTo>
                  <a:lnTo>
                    <a:pt x="572" y="58"/>
                  </a:lnTo>
                  <a:lnTo>
                    <a:pt x="564" y="56"/>
                  </a:lnTo>
                  <a:lnTo>
                    <a:pt x="557" y="56"/>
                  </a:lnTo>
                  <a:lnTo>
                    <a:pt x="550" y="58"/>
                  </a:lnTo>
                  <a:lnTo>
                    <a:pt x="543" y="63"/>
                  </a:lnTo>
                  <a:lnTo>
                    <a:pt x="538" y="67"/>
                  </a:lnTo>
                  <a:lnTo>
                    <a:pt x="533" y="73"/>
                  </a:lnTo>
                  <a:lnTo>
                    <a:pt x="528" y="79"/>
                  </a:lnTo>
                  <a:lnTo>
                    <a:pt x="523" y="81"/>
                  </a:lnTo>
                  <a:lnTo>
                    <a:pt x="516" y="83"/>
                  </a:lnTo>
                  <a:lnTo>
                    <a:pt x="507" y="83"/>
                  </a:lnTo>
                  <a:lnTo>
                    <a:pt x="499" y="81"/>
                  </a:lnTo>
                  <a:lnTo>
                    <a:pt x="494" y="78"/>
                  </a:lnTo>
                  <a:lnTo>
                    <a:pt x="489" y="73"/>
                  </a:lnTo>
                  <a:lnTo>
                    <a:pt x="485" y="68"/>
                  </a:lnTo>
                  <a:lnTo>
                    <a:pt x="482" y="62"/>
                  </a:lnTo>
                  <a:lnTo>
                    <a:pt x="481" y="56"/>
                  </a:lnTo>
                  <a:lnTo>
                    <a:pt x="480" y="49"/>
                  </a:lnTo>
                  <a:lnTo>
                    <a:pt x="481" y="41"/>
                  </a:lnTo>
                  <a:lnTo>
                    <a:pt x="482" y="34"/>
                  </a:lnTo>
                  <a:lnTo>
                    <a:pt x="485" y="25"/>
                  </a:lnTo>
                  <a:lnTo>
                    <a:pt x="488" y="17"/>
                  </a:lnTo>
                  <a:lnTo>
                    <a:pt x="490" y="12"/>
                  </a:lnTo>
                  <a:lnTo>
                    <a:pt x="492" y="6"/>
                  </a:lnTo>
                </a:path>
              </a:pathLst>
            </a:custGeom>
            <a:solidFill>
              <a:srgbClr val="5F009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9" name="Freeform 12"/>
            <p:cNvSpPr>
              <a:spLocks/>
            </p:cNvSpPr>
            <p:nvPr/>
          </p:nvSpPr>
          <p:spPr bwMode="auto">
            <a:xfrm>
              <a:off x="5168" y="2762"/>
              <a:ext cx="471" cy="314"/>
            </a:xfrm>
            <a:custGeom>
              <a:avLst/>
              <a:gdLst>
                <a:gd name="T0" fmla="*/ 39 w 471"/>
                <a:gd name="T1" fmla="*/ 253 h 314"/>
                <a:gd name="T2" fmla="*/ 67 w 471"/>
                <a:gd name="T3" fmla="*/ 258 h 314"/>
                <a:gd name="T4" fmla="*/ 95 w 471"/>
                <a:gd name="T5" fmla="*/ 258 h 314"/>
                <a:gd name="T6" fmla="*/ 122 w 471"/>
                <a:gd name="T7" fmla="*/ 247 h 314"/>
                <a:gd name="T8" fmla="*/ 150 w 471"/>
                <a:gd name="T9" fmla="*/ 241 h 314"/>
                <a:gd name="T10" fmla="*/ 174 w 471"/>
                <a:gd name="T11" fmla="*/ 250 h 314"/>
                <a:gd name="T12" fmla="*/ 170 w 471"/>
                <a:gd name="T13" fmla="*/ 279 h 314"/>
                <a:gd name="T14" fmla="*/ 176 w 471"/>
                <a:gd name="T15" fmla="*/ 303 h 314"/>
                <a:gd name="T16" fmla="*/ 206 w 471"/>
                <a:gd name="T17" fmla="*/ 312 h 314"/>
                <a:gd name="T18" fmla="*/ 244 w 471"/>
                <a:gd name="T19" fmla="*/ 311 h 314"/>
                <a:gd name="T20" fmla="*/ 275 w 471"/>
                <a:gd name="T21" fmla="*/ 298 h 314"/>
                <a:gd name="T22" fmla="*/ 287 w 471"/>
                <a:gd name="T23" fmla="*/ 273 h 314"/>
                <a:gd name="T24" fmla="*/ 296 w 471"/>
                <a:gd name="T25" fmla="*/ 247 h 314"/>
                <a:gd name="T26" fmla="*/ 323 w 471"/>
                <a:gd name="T27" fmla="*/ 235 h 314"/>
                <a:gd name="T28" fmla="*/ 360 w 471"/>
                <a:gd name="T29" fmla="*/ 232 h 314"/>
                <a:gd name="T30" fmla="*/ 394 w 471"/>
                <a:gd name="T31" fmla="*/ 235 h 314"/>
                <a:gd name="T32" fmla="*/ 410 w 471"/>
                <a:gd name="T33" fmla="*/ 18 h 314"/>
                <a:gd name="T34" fmla="*/ 380 w 471"/>
                <a:gd name="T35" fmla="*/ 5 h 314"/>
                <a:gd name="T36" fmla="*/ 340 w 471"/>
                <a:gd name="T37" fmla="*/ 0 h 314"/>
                <a:gd name="T38" fmla="*/ 293 w 471"/>
                <a:gd name="T39" fmla="*/ 0 h 314"/>
                <a:gd name="T40" fmla="*/ 257 w 471"/>
                <a:gd name="T41" fmla="*/ 6 h 314"/>
                <a:gd name="T42" fmla="*/ 240 w 471"/>
                <a:gd name="T43" fmla="*/ 18 h 314"/>
                <a:gd name="T44" fmla="*/ 248 w 471"/>
                <a:gd name="T45" fmla="*/ 34 h 314"/>
                <a:gd name="T46" fmla="*/ 235 w 471"/>
                <a:gd name="T47" fmla="*/ 54 h 314"/>
                <a:gd name="T48" fmla="*/ 211 w 471"/>
                <a:gd name="T49" fmla="*/ 65 h 314"/>
                <a:gd name="T50" fmla="*/ 184 w 471"/>
                <a:gd name="T51" fmla="*/ 71 h 314"/>
                <a:gd name="T52" fmla="*/ 157 w 471"/>
                <a:gd name="T53" fmla="*/ 67 h 314"/>
                <a:gd name="T54" fmla="*/ 140 w 471"/>
                <a:gd name="T55" fmla="*/ 56 h 314"/>
                <a:gd name="T56" fmla="*/ 145 w 471"/>
                <a:gd name="T57" fmla="*/ 37 h 314"/>
                <a:gd name="T58" fmla="*/ 157 w 471"/>
                <a:gd name="T59" fmla="*/ 20 h 314"/>
                <a:gd name="T60" fmla="*/ 149 w 471"/>
                <a:gd name="T61" fmla="*/ 3 h 314"/>
                <a:gd name="T62" fmla="*/ 112 w 471"/>
                <a:gd name="T63" fmla="*/ 0 h 314"/>
                <a:gd name="T64" fmla="*/ 60 w 471"/>
                <a:gd name="T65" fmla="*/ 6 h 314"/>
                <a:gd name="T66" fmla="*/ 22 w 471"/>
                <a:gd name="T67" fmla="*/ 15 h 314"/>
                <a:gd name="T68" fmla="*/ 27 w 471"/>
                <a:gd name="T69" fmla="*/ 37 h 314"/>
                <a:gd name="T70" fmla="*/ 21 w 471"/>
                <a:gd name="T71" fmla="*/ 59 h 314"/>
                <a:gd name="T72" fmla="*/ 9 w 471"/>
                <a:gd name="T73" fmla="*/ 86 h 314"/>
                <a:gd name="T74" fmla="*/ 0 w 471"/>
                <a:gd name="T75" fmla="*/ 113 h 314"/>
                <a:gd name="T76" fmla="*/ 6 w 471"/>
                <a:gd name="T77" fmla="*/ 135 h 314"/>
                <a:gd name="T78" fmla="*/ 31 w 471"/>
                <a:gd name="T79" fmla="*/ 140 h 314"/>
                <a:gd name="T80" fmla="*/ 54 w 471"/>
                <a:gd name="T81" fmla="*/ 120 h 314"/>
                <a:gd name="T82" fmla="*/ 66 w 471"/>
                <a:gd name="T83" fmla="*/ 98 h 314"/>
                <a:gd name="T84" fmla="*/ 90 w 471"/>
                <a:gd name="T85" fmla="*/ 93 h 314"/>
                <a:gd name="T86" fmla="*/ 114 w 471"/>
                <a:gd name="T87" fmla="*/ 103 h 314"/>
                <a:gd name="T88" fmla="*/ 122 w 471"/>
                <a:gd name="T89" fmla="*/ 127 h 314"/>
                <a:gd name="T90" fmla="*/ 108 w 471"/>
                <a:gd name="T91" fmla="*/ 154 h 314"/>
                <a:gd name="T92" fmla="*/ 85 w 471"/>
                <a:gd name="T93" fmla="*/ 172 h 314"/>
                <a:gd name="T94" fmla="*/ 59 w 471"/>
                <a:gd name="T95" fmla="*/ 179 h 314"/>
                <a:gd name="T96" fmla="*/ 34 w 471"/>
                <a:gd name="T97" fmla="*/ 191 h 314"/>
                <a:gd name="T98" fmla="*/ 18 w 471"/>
                <a:gd name="T99" fmla="*/ 214 h 314"/>
                <a:gd name="T100" fmla="*/ 15 w 471"/>
                <a:gd name="T101" fmla="*/ 239 h 3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1"/>
                <a:gd name="T154" fmla="*/ 0 h 314"/>
                <a:gd name="T155" fmla="*/ 471 w 471"/>
                <a:gd name="T156" fmla="*/ 314 h 3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1" h="314">
                  <a:moveTo>
                    <a:pt x="18" y="255"/>
                  </a:moveTo>
                  <a:lnTo>
                    <a:pt x="24" y="253"/>
                  </a:lnTo>
                  <a:lnTo>
                    <a:pt x="32" y="252"/>
                  </a:lnTo>
                  <a:lnTo>
                    <a:pt x="39" y="253"/>
                  </a:lnTo>
                  <a:lnTo>
                    <a:pt x="46" y="254"/>
                  </a:lnTo>
                  <a:lnTo>
                    <a:pt x="52" y="255"/>
                  </a:lnTo>
                  <a:lnTo>
                    <a:pt x="59" y="257"/>
                  </a:lnTo>
                  <a:lnTo>
                    <a:pt x="67" y="258"/>
                  </a:lnTo>
                  <a:lnTo>
                    <a:pt x="73" y="259"/>
                  </a:lnTo>
                  <a:lnTo>
                    <a:pt x="81" y="260"/>
                  </a:lnTo>
                  <a:lnTo>
                    <a:pt x="88" y="259"/>
                  </a:lnTo>
                  <a:lnTo>
                    <a:pt x="95" y="258"/>
                  </a:lnTo>
                  <a:lnTo>
                    <a:pt x="102" y="256"/>
                  </a:lnTo>
                  <a:lnTo>
                    <a:pt x="109" y="253"/>
                  </a:lnTo>
                  <a:lnTo>
                    <a:pt x="115" y="250"/>
                  </a:lnTo>
                  <a:lnTo>
                    <a:pt x="122" y="247"/>
                  </a:lnTo>
                  <a:lnTo>
                    <a:pt x="129" y="246"/>
                  </a:lnTo>
                  <a:lnTo>
                    <a:pt x="137" y="243"/>
                  </a:lnTo>
                  <a:lnTo>
                    <a:pt x="143" y="242"/>
                  </a:lnTo>
                  <a:lnTo>
                    <a:pt x="150" y="241"/>
                  </a:lnTo>
                  <a:lnTo>
                    <a:pt x="157" y="242"/>
                  </a:lnTo>
                  <a:lnTo>
                    <a:pt x="164" y="244"/>
                  </a:lnTo>
                  <a:lnTo>
                    <a:pt x="170" y="247"/>
                  </a:lnTo>
                  <a:lnTo>
                    <a:pt x="174" y="250"/>
                  </a:lnTo>
                  <a:lnTo>
                    <a:pt x="176" y="257"/>
                  </a:lnTo>
                  <a:lnTo>
                    <a:pt x="175" y="263"/>
                  </a:lnTo>
                  <a:lnTo>
                    <a:pt x="173" y="271"/>
                  </a:lnTo>
                  <a:lnTo>
                    <a:pt x="170" y="279"/>
                  </a:lnTo>
                  <a:lnTo>
                    <a:pt x="168" y="285"/>
                  </a:lnTo>
                  <a:lnTo>
                    <a:pt x="168" y="292"/>
                  </a:lnTo>
                  <a:lnTo>
                    <a:pt x="171" y="298"/>
                  </a:lnTo>
                  <a:lnTo>
                    <a:pt x="176" y="303"/>
                  </a:lnTo>
                  <a:lnTo>
                    <a:pt x="181" y="307"/>
                  </a:lnTo>
                  <a:lnTo>
                    <a:pt x="188" y="308"/>
                  </a:lnTo>
                  <a:lnTo>
                    <a:pt x="195" y="310"/>
                  </a:lnTo>
                  <a:lnTo>
                    <a:pt x="206" y="312"/>
                  </a:lnTo>
                  <a:lnTo>
                    <a:pt x="215" y="313"/>
                  </a:lnTo>
                  <a:lnTo>
                    <a:pt x="226" y="313"/>
                  </a:lnTo>
                  <a:lnTo>
                    <a:pt x="236" y="312"/>
                  </a:lnTo>
                  <a:lnTo>
                    <a:pt x="244" y="311"/>
                  </a:lnTo>
                  <a:lnTo>
                    <a:pt x="254" y="308"/>
                  </a:lnTo>
                  <a:lnTo>
                    <a:pt x="262" y="306"/>
                  </a:lnTo>
                  <a:lnTo>
                    <a:pt x="269" y="302"/>
                  </a:lnTo>
                  <a:lnTo>
                    <a:pt x="275" y="298"/>
                  </a:lnTo>
                  <a:lnTo>
                    <a:pt x="280" y="295"/>
                  </a:lnTo>
                  <a:lnTo>
                    <a:pt x="284" y="289"/>
                  </a:lnTo>
                  <a:lnTo>
                    <a:pt x="287" y="282"/>
                  </a:lnTo>
                  <a:lnTo>
                    <a:pt x="287" y="273"/>
                  </a:lnTo>
                  <a:lnTo>
                    <a:pt x="287" y="264"/>
                  </a:lnTo>
                  <a:lnTo>
                    <a:pt x="289" y="258"/>
                  </a:lnTo>
                  <a:lnTo>
                    <a:pt x="292" y="252"/>
                  </a:lnTo>
                  <a:lnTo>
                    <a:pt x="296" y="247"/>
                  </a:lnTo>
                  <a:lnTo>
                    <a:pt x="301" y="244"/>
                  </a:lnTo>
                  <a:lnTo>
                    <a:pt x="308" y="240"/>
                  </a:lnTo>
                  <a:lnTo>
                    <a:pt x="314" y="237"/>
                  </a:lnTo>
                  <a:lnTo>
                    <a:pt x="323" y="235"/>
                  </a:lnTo>
                  <a:lnTo>
                    <a:pt x="331" y="234"/>
                  </a:lnTo>
                  <a:lnTo>
                    <a:pt x="340" y="233"/>
                  </a:lnTo>
                  <a:lnTo>
                    <a:pt x="350" y="232"/>
                  </a:lnTo>
                  <a:lnTo>
                    <a:pt x="360" y="232"/>
                  </a:lnTo>
                  <a:lnTo>
                    <a:pt x="371" y="232"/>
                  </a:lnTo>
                  <a:lnTo>
                    <a:pt x="379" y="233"/>
                  </a:lnTo>
                  <a:lnTo>
                    <a:pt x="386" y="234"/>
                  </a:lnTo>
                  <a:lnTo>
                    <a:pt x="394" y="235"/>
                  </a:lnTo>
                  <a:lnTo>
                    <a:pt x="402" y="236"/>
                  </a:lnTo>
                  <a:lnTo>
                    <a:pt x="410" y="236"/>
                  </a:lnTo>
                  <a:lnTo>
                    <a:pt x="470" y="238"/>
                  </a:lnTo>
                  <a:lnTo>
                    <a:pt x="410" y="18"/>
                  </a:lnTo>
                  <a:lnTo>
                    <a:pt x="401" y="15"/>
                  </a:lnTo>
                  <a:lnTo>
                    <a:pt x="395" y="11"/>
                  </a:lnTo>
                  <a:lnTo>
                    <a:pt x="388" y="8"/>
                  </a:lnTo>
                  <a:lnTo>
                    <a:pt x="380" y="5"/>
                  </a:lnTo>
                  <a:lnTo>
                    <a:pt x="371" y="3"/>
                  </a:lnTo>
                  <a:lnTo>
                    <a:pt x="362" y="2"/>
                  </a:lnTo>
                  <a:lnTo>
                    <a:pt x="350" y="0"/>
                  </a:lnTo>
                  <a:lnTo>
                    <a:pt x="340" y="0"/>
                  </a:lnTo>
                  <a:lnTo>
                    <a:pt x="329" y="0"/>
                  </a:lnTo>
                  <a:lnTo>
                    <a:pt x="318" y="0"/>
                  </a:lnTo>
                  <a:lnTo>
                    <a:pt x="304" y="0"/>
                  </a:lnTo>
                  <a:lnTo>
                    <a:pt x="293" y="0"/>
                  </a:lnTo>
                  <a:lnTo>
                    <a:pt x="282" y="1"/>
                  </a:lnTo>
                  <a:lnTo>
                    <a:pt x="273" y="2"/>
                  </a:lnTo>
                  <a:lnTo>
                    <a:pt x="264" y="4"/>
                  </a:lnTo>
                  <a:lnTo>
                    <a:pt x="257" y="6"/>
                  </a:lnTo>
                  <a:lnTo>
                    <a:pt x="251" y="9"/>
                  </a:lnTo>
                  <a:lnTo>
                    <a:pt x="246" y="12"/>
                  </a:lnTo>
                  <a:lnTo>
                    <a:pt x="242" y="15"/>
                  </a:lnTo>
                  <a:lnTo>
                    <a:pt x="240" y="18"/>
                  </a:lnTo>
                  <a:lnTo>
                    <a:pt x="240" y="23"/>
                  </a:lnTo>
                  <a:lnTo>
                    <a:pt x="243" y="27"/>
                  </a:lnTo>
                  <a:lnTo>
                    <a:pt x="246" y="31"/>
                  </a:lnTo>
                  <a:lnTo>
                    <a:pt x="248" y="34"/>
                  </a:lnTo>
                  <a:lnTo>
                    <a:pt x="248" y="40"/>
                  </a:lnTo>
                  <a:lnTo>
                    <a:pt x="245" y="45"/>
                  </a:lnTo>
                  <a:lnTo>
                    <a:pt x="241" y="49"/>
                  </a:lnTo>
                  <a:lnTo>
                    <a:pt x="235" y="54"/>
                  </a:lnTo>
                  <a:lnTo>
                    <a:pt x="229" y="58"/>
                  </a:lnTo>
                  <a:lnTo>
                    <a:pt x="223" y="61"/>
                  </a:lnTo>
                  <a:lnTo>
                    <a:pt x="217" y="63"/>
                  </a:lnTo>
                  <a:lnTo>
                    <a:pt x="211" y="65"/>
                  </a:lnTo>
                  <a:lnTo>
                    <a:pt x="204" y="67"/>
                  </a:lnTo>
                  <a:lnTo>
                    <a:pt x="197" y="69"/>
                  </a:lnTo>
                  <a:lnTo>
                    <a:pt x="190" y="70"/>
                  </a:lnTo>
                  <a:lnTo>
                    <a:pt x="184" y="71"/>
                  </a:lnTo>
                  <a:lnTo>
                    <a:pt x="176" y="71"/>
                  </a:lnTo>
                  <a:lnTo>
                    <a:pt x="169" y="70"/>
                  </a:lnTo>
                  <a:lnTo>
                    <a:pt x="163" y="69"/>
                  </a:lnTo>
                  <a:lnTo>
                    <a:pt x="157" y="67"/>
                  </a:lnTo>
                  <a:lnTo>
                    <a:pt x="150" y="65"/>
                  </a:lnTo>
                  <a:lnTo>
                    <a:pt x="145" y="62"/>
                  </a:lnTo>
                  <a:lnTo>
                    <a:pt x="142" y="59"/>
                  </a:lnTo>
                  <a:lnTo>
                    <a:pt x="140" y="56"/>
                  </a:lnTo>
                  <a:lnTo>
                    <a:pt x="140" y="52"/>
                  </a:lnTo>
                  <a:lnTo>
                    <a:pt x="140" y="48"/>
                  </a:lnTo>
                  <a:lnTo>
                    <a:pt x="142" y="43"/>
                  </a:lnTo>
                  <a:lnTo>
                    <a:pt x="145" y="37"/>
                  </a:lnTo>
                  <a:lnTo>
                    <a:pt x="149" y="32"/>
                  </a:lnTo>
                  <a:lnTo>
                    <a:pt x="153" y="29"/>
                  </a:lnTo>
                  <a:lnTo>
                    <a:pt x="155" y="25"/>
                  </a:lnTo>
                  <a:lnTo>
                    <a:pt x="157" y="20"/>
                  </a:lnTo>
                  <a:lnTo>
                    <a:pt x="159" y="15"/>
                  </a:lnTo>
                  <a:lnTo>
                    <a:pt x="157" y="11"/>
                  </a:lnTo>
                  <a:lnTo>
                    <a:pt x="154" y="7"/>
                  </a:lnTo>
                  <a:lnTo>
                    <a:pt x="149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8" y="2"/>
                  </a:lnTo>
                  <a:lnTo>
                    <a:pt x="73" y="4"/>
                  </a:lnTo>
                  <a:lnTo>
                    <a:pt x="60" y="6"/>
                  </a:lnTo>
                  <a:lnTo>
                    <a:pt x="45" y="9"/>
                  </a:lnTo>
                  <a:lnTo>
                    <a:pt x="35" y="11"/>
                  </a:lnTo>
                  <a:lnTo>
                    <a:pt x="27" y="13"/>
                  </a:lnTo>
                  <a:lnTo>
                    <a:pt x="22" y="15"/>
                  </a:lnTo>
                  <a:lnTo>
                    <a:pt x="24" y="18"/>
                  </a:lnTo>
                  <a:lnTo>
                    <a:pt x="26" y="26"/>
                  </a:lnTo>
                  <a:lnTo>
                    <a:pt x="27" y="32"/>
                  </a:lnTo>
                  <a:lnTo>
                    <a:pt x="27" y="37"/>
                  </a:lnTo>
                  <a:lnTo>
                    <a:pt x="26" y="43"/>
                  </a:lnTo>
                  <a:lnTo>
                    <a:pt x="25" y="49"/>
                  </a:lnTo>
                  <a:lnTo>
                    <a:pt x="23" y="54"/>
                  </a:lnTo>
                  <a:lnTo>
                    <a:pt x="21" y="59"/>
                  </a:lnTo>
                  <a:lnTo>
                    <a:pt x="18" y="65"/>
                  </a:lnTo>
                  <a:lnTo>
                    <a:pt x="15" y="72"/>
                  </a:lnTo>
                  <a:lnTo>
                    <a:pt x="12" y="80"/>
                  </a:lnTo>
                  <a:lnTo>
                    <a:pt x="9" y="86"/>
                  </a:lnTo>
                  <a:lnTo>
                    <a:pt x="6" y="93"/>
                  </a:lnTo>
                  <a:lnTo>
                    <a:pt x="4" y="98"/>
                  </a:lnTo>
                  <a:lnTo>
                    <a:pt x="2" y="104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6" y="135"/>
                  </a:lnTo>
                  <a:lnTo>
                    <a:pt x="11" y="139"/>
                  </a:lnTo>
                  <a:lnTo>
                    <a:pt x="16" y="141"/>
                  </a:lnTo>
                  <a:lnTo>
                    <a:pt x="23" y="141"/>
                  </a:lnTo>
                  <a:lnTo>
                    <a:pt x="31" y="140"/>
                  </a:lnTo>
                  <a:lnTo>
                    <a:pt x="39" y="136"/>
                  </a:lnTo>
                  <a:lnTo>
                    <a:pt x="45" y="132"/>
                  </a:lnTo>
                  <a:lnTo>
                    <a:pt x="50" y="127"/>
                  </a:lnTo>
                  <a:lnTo>
                    <a:pt x="54" y="120"/>
                  </a:lnTo>
                  <a:lnTo>
                    <a:pt x="55" y="113"/>
                  </a:lnTo>
                  <a:lnTo>
                    <a:pt x="57" y="107"/>
                  </a:lnTo>
                  <a:lnTo>
                    <a:pt x="61" y="102"/>
                  </a:lnTo>
                  <a:lnTo>
                    <a:pt x="66" y="98"/>
                  </a:lnTo>
                  <a:lnTo>
                    <a:pt x="72" y="95"/>
                  </a:lnTo>
                  <a:lnTo>
                    <a:pt x="78" y="93"/>
                  </a:lnTo>
                  <a:lnTo>
                    <a:pt x="84" y="93"/>
                  </a:lnTo>
                  <a:lnTo>
                    <a:pt x="90" y="93"/>
                  </a:lnTo>
                  <a:lnTo>
                    <a:pt x="98" y="94"/>
                  </a:lnTo>
                  <a:lnTo>
                    <a:pt x="103" y="96"/>
                  </a:lnTo>
                  <a:lnTo>
                    <a:pt x="109" y="98"/>
                  </a:lnTo>
                  <a:lnTo>
                    <a:pt x="114" y="103"/>
                  </a:lnTo>
                  <a:lnTo>
                    <a:pt x="118" y="108"/>
                  </a:lnTo>
                  <a:lnTo>
                    <a:pt x="122" y="115"/>
                  </a:lnTo>
                  <a:lnTo>
                    <a:pt x="123" y="121"/>
                  </a:lnTo>
                  <a:lnTo>
                    <a:pt x="122" y="127"/>
                  </a:lnTo>
                  <a:lnTo>
                    <a:pt x="120" y="134"/>
                  </a:lnTo>
                  <a:lnTo>
                    <a:pt x="117" y="141"/>
                  </a:lnTo>
                  <a:lnTo>
                    <a:pt x="113" y="148"/>
                  </a:lnTo>
                  <a:lnTo>
                    <a:pt x="108" y="154"/>
                  </a:lnTo>
                  <a:lnTo>
                    <a:pt x="103" y="159"/>
                  </a:lnTo>
                  <a:lnTo>
                    <a:pt x="97" y="164"/>
                  </a:lnTo>
                  <a:lnTo>
                    <a:pt x="91" y="168"/>
                  </a:lnTo>
                  <a:lnTo>
                    <a:pt x="85" y="172"/>
                  </a:lnTo>
                  <a:lnTo>
                    <a:pt x="80" y="174"/>
                  </a:lnTo>
                  <a:lnTo>
                    <a:pt x="72" y="176"/>
                  </a:lnTo>
                  <a:lnTo>
                    <a:pt x="66" y="177"/>
                  </a:lnTo>
                  <a:lnTo>
                    <a:pt x="59" y="179"/>
                  </a:lnTo>
                  <a:lnTo>
                    <a:pt x="53" y="181"/>
                  </a:lnTo>
                  <a:lnTo>
                    <a:pt x="46" y="183"/>
                  </a:lnTo>
                  <a:lnTo>
                    <a:pt x="39" y="187"/>
                  </a:lnTo>
                  <a:lnTo>
                    <a:pt x="34" y="191"/>
                  </a:lnTo>
                  <a:lnTo>
                    <a:pt x="29" y="197"/>
                  </a:lnTo>
                  <a:lnTo>
                    <a:pt x="25" y="201"/>
                  </a:lnTo>
                  <a:lnTo>
                    <a:pt x="20" y="208"/>
                  </a:lnTo>
                  <a:lnTo>
                    <a:pt x="18" y="214"/>
                  </a:lnTo>
                  <a:lnTo>
                    <a:pt x="15" y="219"/>
                  </a:lnTo>
                  <a:lnTo>
                    <a:pt x="14" y="226"/>
                  </a:lnTo>
                  <a:lnTo>
                    <a:pt x="14" y="231"/>
                  </a:lnTo>
                  <a:lnTo>
                    <a:pt x="15" y="239"/>
                  </a:lnTo>
                  <a:lnTo>
                    <a:pt x="17" y="247"/>
                  </a:lnTo>
                  <a:lnTo>
                    <a:pt x="18" y="255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0" name="Freeform 13"/>
            <p:cNvSpPr>
              <a:spLocks/>
            </p:cNvSpPr>
            <p:nvPr/>
          </p:nvSpPr>
          <p:spPr bwMode="auto">
            <a:xfrm>
              <a:off x="4537" y="2715"/>
              <a:ext cx="563" cy="334"/>
            </a:xfrm>
            <a:custGeom>
              <a:avLst/>
              <a:gdLst>
                <a:gd name="T0" fmla="*/ 464 w 563"/>
                <a:gd name="T1" fmla="*/ 91 h 334"/>
                <a:gd name="T2" fmla="*/ 449 w 563"/>
                <a:gd name="T3" fmla="*/ 130 h 334"/>
                <a:gd name="T4" fmla="*/ 438 w 563"/>
                <a:gd name="T5" fmla="*/ 166 h 334"/>
                <a:gd name="T6" fmla="*/ 459 w 563"/>
                <a:gd name="T7" fmla="*/ 188 h 334"/>
                <a:gd name="T8" fmla="*/ 490 w 563"/>
                <a:gd name="T9" fmla="*/ 173 h 334"/>
                <a:gd name="T10" fmla="*/ 508 w 563"/>
                <a:gd name="T11" fmla="*/ 143 h 334"/>
                <a:gd name="T12" fmla="*/ 541 w 563"/>
                <a:gd name="T13" fmla="*/ 142 h 334"/>
                <a:gd name="T14" fmla="*/ 561 w 563"/>
                <a:gd name="T15" fmla="*/ 165 h 334"/>
                <a:gd name="T16" fmla="*/ 555 w 563"/>
                <a:gd name="T17" fmla="*/ 191 h 334"/>
                <a:gd name="T18" fmla="*/ 525 w 563"/>
                <a:gd name="T19" fmla="*/ 218 h 334"/>
                <a:gd name="T20" fmla="*/ 491 w 563"/>
                <a:gd name="T21" fmla="*/ 228 h 334"/>
                <a:gd name="T22" fmla="*/ 465 w 563"/>
                <a:gd name="T23" fmla="*/ 246 h 334"/>
                <a:gd name="T24" fmla="*/ 453 w 563"/>
                <a:gd name="T25" fmla="*/ 280 h 334"/>
                <a:gd name="T26" fmla="*/ 448 w 563"/>
                <a:gd name="T27" fmla="*/ 297 h 334"/>
                <a:gd name="T28" fmla="*/ 414 w 563"/>
                <a:gd name="T29" fmla="*/ 295 h 334"/>
                <a:gd name="T30" fmla="*/ 368 w 563"/>
                <a:gd name="T31" fmla="*/ 307 h 334"/>
                <a:gd name="T32" fmla="*/ 322 w 563"/>
                <a:gd name="T33" fmla="*/ 324 h 334"/>
                <a:gd name="T34" fmla="*/ 271 w 563"/>
                <a:gd name="T35" fmla="*/ 332 h 334"/>
                <a:gd name="T36" fmla="*/ 243 w 563"/>
                <a:gd name="T37" fmla="*/ 314 h 334"/>
                <a:gd name="T38" fmla="*/ 258 w 563"/>
                <a:gd name="T39" fmla="*/ 287 h 334"/>
                <a:gd name="T40" fmla="*/ 298 w 563"/>
                <a:gd name="T41" fmla="*/ 272 h 334"/>
                <a:gd name="T42" fmla="*/ 326 w 563"/>
                <a:gd name="T43" fmla="*/ 254 h 334"/>
                <a:gd name="T44" fmla="*/ 307 w 563"/>
                <a:gd name="T45" fmla="*/ 237 h 334"/>
                <a:gd name="T46" fmla="*/ 263 w 563"/>
                <a:gd name="T47" fmla="*/ 239 h 334"/>
                <a:gd name="T48" fmla="*/ 223 w 563"/>
                <a:gd name="T49" fmla="*/ 254 h 334"/>
                <a:gd name="T50" fmla="*/ 176 w 563"/>
                <a:gd name="T51" fmla="*/ 280 h 334"/>
                <a:gd name="T52" fmla="*/ 122 w 563"/>
                <a:gd name="T53" fmla="*/ 295 h 334"/>
                <a:gd name="T54" fmla="*/ 68 w 563"/>
                <a:gd name="T55" fmla="*/ 298 h 334"/>
                <a:gd name="T56" fmla="*/ 94 w 563"/>
                <a:gd name="T57" fmla="*/ 267 h 334"/>
                <a:gd name="T58" fmla="*/ 114 w 563"/>
                <a:gd name="T59" fmla="*/ 235 h 334"/>
                <a:gd name="T60" fmla="*/ 105 w 563"/>
                <a:gd name="T61" fmla="*/ 208 h 334"/>
                <a:gd name="T62" fmla="*/ 80 w 563"/>
                <a:gd name="T63" fmla="*/ 209 h 334"/>
                <a:gd name="T64" fmla="*/ 58 w 563"/>
                <a:gd name="T65" fmla="*/ 233 h 334"/>
                <a:gd name="T66" fmla="*/ 27 w 563"/>
                <a:gd name="T67" fmla="*/ 243 h 334"/>
                <a:gd name="T68" fmla="*/ 2 w 563"/>
                <a:gd name="T69" fmla="*/ 221 h 334"/>
                <a:gd name="T70" fmla="*/ 8 w 563"/>
                <a:gd name="T71" fmla="*/ 192 h 334"/>
                <a:gd name="T72" fmla="*/ 42 w 563"/>
                <a:gd name="T73" fmla="*/ 172 h 334"/>
                <a:gd name="T74" fmla="*/ 63 w 563"/>
                <a:gd name="T75" fmla="*/ 141 h 334"/>
                <a:gd name="T76" fmla="*/ 50 w 563"/>
                <a:gd name="T77" fmla="*/ 100 h 334"/>
                <a:gd name="T78" fmla="*/ 45 w 563"/>
                <a:gd name="T79" fmla="*/ 62 h 334"/>
                <a:gd name="T80" fmla="*/ 88 w 563"/>
                <a:gd name="T81" fmla="*/ 66 h 334"/>
                <a:gd name="T82" fmla="*/ 155 w 563"/>
                <a:gd name="T83" fmla="*/ 69 h 334"/>
                <a:gd name="T84" fmla="*/ 192 w 563"/>
                <a:gd name="T85" fmla="*/ 59 h 334"/>
                <a:gd name="T86" fmla="*/ 193 w 563"/>
                <a:gd name="T87" fmla="*/ 33 h 334"/>
                <a:gd name="T88" fmla="*/ 204 w 563"/>
                <a:gd name="T89" fmla="*/ 8 h 334"/>
                <a:gd name="T90" fmla="*/ 247 w 563"/>
                <a:gd name="T91" fmla="*/ 0 h 334"/>
                <a:gd name="T92" fmla="*/ 288 w 563"/>
                <a:gd name="T93" fmla="*/ 7 h 334"/>
                <a:gd name="T94" fmla="*/ 302 w 563"/>
                <a:gd name="T95" fmla="*/ 31 h 334"/>
                <a:gd name="T96" fmla="*/ 289 w 563"/>
                <a:gd name="T97" fmla="*/ 61 h 334"/>
                <a:gd name="T98" fmla="*/ 317 w 563"/>
                <a:gd name="T99" fmla="*/ 77 h 334"/>
                <a:gd name="T100" fmla="*/ 369 w 563"/>
                <a:gd name="T101" fmla="*/ 77 h 334"/>
                <a:gd name="T102" fmla="*/ 437 w 563"/>
                <a:gd name="T103" fmla="*/ 65 h 3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63"/>
                <a:gd name="T157" fmla="*/ 0 h 334"/>
                <a:gd name="T158" fmla="*/ 563 w 563"/>
                <a:gd name="T159" fmla="*/ 334 h 3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63" h="334">
                  <a:moveTo>
                    <a:pt x="462" y="66"/>
                  </a:moveTo>
                  <a:lnTo>
                    <a:pt x="464" y="74"/>
                  </a:lnTo>
                  <a:lnTo>
                    <a:pt x="465" y="80"/>
                  </a:lnTo>
                  <a:lnTo>
                    <a:pt x="466" y="85"/>
                  </a:lnTo>
                  <a:lnTo>
                    <a:pt x="464" y="91"/>
                  </a:lnTo>
                  <a:lnTo>
                    <a:pt x="462" y="99"/>
                  </a:lnTo>
                  <a:lnTo>
                    <a:pt x="459" y="107"/>
                  </a:lnTo>
                  <a:lnTo>
                    <a:pt x="456" y="114"/>
                  </a:lnTo>
                  <a:lnTo>
                    <a:pt x="453" y="121"/>
                  </a:lnTo>
                  <a:lnTo>
                    <a:pt x="449" y="130"/>
                  </a:lnTo>
                  <a:lnTo>
                    <a:pt x="446" y="137"/>
                  </a:lnTo>
                  <a:lnTo>
                    <a:pt x="443" y="143"/>
                  </a:lnTo>
                  <a:lnTo>
                    <a:pt x="441" y="151"/>
                  </a:lnTo>
                  <a:lnTo>
                    <a:pt x="438" y="158"/>
                  </a:lnTo>
                  <a:lnTo>
                    <a:pt x="438" y="166"/>
                  </a:lnTo>
                  <a:lnTo>
                    <a:pt x="439" y="172"/>
                  </a:lnTo>
                  <a:lnTo>
                    <a:pt x="442" y="179"/>
                  </a:lnTo>
                  <a:lnTo>
                    <a:pt x="447" y="184"/>
                  </a:lnTo>
                  <a:lnTo>
                    <a:pt x="451" y="188"/>
                  </a:lnTo>
                  <a:lnTo>
                    <a:pt x="459" y="188"/>
                  </a:lnTo>
                  <a:lnTo>
                    <a:pt x="467" y="188"/>
                  </a:lnTo>
                  <a:lnTo>
                    <a:pt x="473" y="185"/>
                  </a:lnTo>
                  <a:lnTo>
                    <a:pt x="480" y="183"/>
                  </a:lnTo>
                  <a:lnTo>
                    <a:pt x="486" y="179"/>
                  </a:lnTo>
                  <a:lnTo>
                    <a:pt x="490" y="173"/>
                  </a:lnTo>
                  <a:lnTo>
                    <a:pt x="493" y="166"/>
                  </a:lnTo>
                  <a:lnTo>
                    <a:pt x="494" y="160"/>
                  </a:lnTo>
                  <a:lnTo>
                    <a:pt x="497" y="153"/>
                  </a:lnTo>
                  <a:lnTo>
                    <a:pt x="501" y="148"/>
                  </a:lnTo>
                  <a:lnTo>
                    <a:pt x="508" y="143"/>
                  </a:lnTo>
                  <a:lnTo>
                    <a:pt x="514" y="141"/>
                  </a:lnTo>
                  <a:lnTo>
                    <a:pt x="521" y="140"/>
                  </a:lnTo>
                  <a:lnTo>
                    <a:pt x="527" y="139"/>
                  </a:lnTo>
                  <a:lnTo>
                    <a:pt x="534" y="140"/>
                  </a:lnTo>
                  <a:lnTo>
                    <a:pt x="541" y="142"/>
                  </a:lnTo>
                  <a:lnTo>
                    <a:pt x="547" y="145"/>
                  </a:lnTo>
                  <a:lnTo>
                    <a:pt x="551" y="149"/>
                  </a:lnTo>
                  <a:lnTo>
                    <a:pt x="555" y="154"/>
                  </a:lnTo>
                  <a:lnTo>
                    <a:pt x="559" y="158"/>
                  </a:lnTo>
                  <a:lnTo>
                    <a:pt x="561" y="165"/>
                  </a:lnTo>
                  <a:lnTo>
                    <a:pt x="562" y="170"/>
                  </a:lnTo>
                  <a:lnTo>
                    <a:pt x="561" y="176"/>
                  </a:lnTo>
                  <a:lnTo>
                    <a:pt x="559" y="181"/>
                  </a:lnTo>
                  <a:lnTo>
                    <a:pt x="557" y="185"/>
                  </a:lnTo>
                  <a:lnTo>
                    <a:pt x="555" y="191"/>
                  </a:lnTo>
                  <a:lnTo>
                    <a:pt x="549" y="198"/>
                  </a:lnTo>
                  <a:lnTo>
                    <a:pt x="544" y="203"/>
                  </a:lnTo>
                  <a:lnTo>
                    <a:pt x="539" y="209"/>
                  </a:lnTo>
                  <a:lnTo>
                    <a:pt x="532" y="214"/>
                  </a:lnTo>
                  <a:lnTo>
                    <a:pt x="525" y="218"/>
                  </a:lnTo>
                  <a:lnTo>
                    <a:pt x="519" y="221"/>
                  </a:lnTo>
                  <a:lnTo>
                    <a:pt x="513" y="222"/>
                  </a:lnTo>
                  <a:lnTo>
                    <a:pt x="504" y="224"/>
                  </a:lnTo>
                  <a:lnTo>
                    <a:pt x="498" y="225"/>
                  </a:lnTo>
                  <a:lnTo>
                    <a:pt x="491" y="228"/>
                  </a:lnTo>
                  <a:lnTo>
                    <a:pt x="485" y="231"/>
                  </a:lnTo>
                  <a:lnTo>
                    <a:pt x="479" y="233"/>
                  </a:lnTo>
                  <a:lnTo>
                    <a:pt x="474" y="237"/>
                  </a:lnTo>
                  <a:lnTo>
                    <a:pt x="469" y="241"/>
                  </a:lnTo>
                  <a:lnTo>
                    <a:pt x="465" y="246"/>
                  </a:lnTo>
                  <a:lnTo>
                    <a:pt x="460" y="252"/>
                  </a:lnTo>
                  <a:lnTo>
                    <a:pt x="457" y="259"/>
                  </a:lnTo>
                  <a:lnTo>
                    <a:pt x="454" y="266"/>
                  </a:lnTo>
                  <a:lnTo>
                    <a:pt x="453" y="273"/>
                  </a:lnTo>
                  <a:lnTo>
                    <a:pt x="453" y="280"/>
                  </a:lnTo>
                  <a:lnTo>
                    <a:pt x="454" y="287"/>
                  </a:lnTo>
                  <a:lnTo>
                    <a:pt x="456" y="294"/>
                  </a:lnTo>
                  <a:lnTo>
                    <a:pt x="457" y="300"/>
                  </a:lnTo>
                  <a:lnTo>
                    <a:pt x="453" y="299"/>
                  </a:lnTo>
                  <a:lnTo>
                    <a:pt x="448" y="297"/>
                  </a:lnTo>
                  <a:lnTo>
                    <a:pt x="443" y="295"/>
                  </a:lnTo>
                  <a:lnTo>
                    <a:pt x="437" y="294"/>
                  </a:lnTo>
                  <a:lnTo>
                    <a:pt x="430" y="293"/>
                  </a:lnTo>
                  <a:lnTo>
                    <a:pt x="423" y="294"/>
                  </a:lnTo>
                  <a:lnTo>
                    <a:pt x="414" y="295"/>
                  </a:lnTo>
                  <a:lnTo>
                    <a:pt x="407" y="296"/>
                  </a:lnTo>
                  <a:lnTo>
                    <a:pt x="397" y="299"/>
                  </a:lnTo>
                  <a:lnTo>
                    <a:pt x="387" y="301"/>
                  </a:lnTo>
                  <a:lnTo>
                    <a:pt x="378" y="304"/>
                  </a:lnTo>
                  <a:lnTo>
                    <a:pt x="368" y="307"/>
                  </a:lnTo>
                  <a:lnTo>
                    <a:pt x="361" y="311"/>
                  </a:lnTo>
                  <a:lnTo>
                    <a:pt x="352" y="315"/>
                  </a:lnTo>
                  <a:lnTo>
                    <a:pt x="343" y="317"/>
                  </a:lnTo>
                  <a:lnTo>
                    <a:pt x="334" y="320"/>
                  </a:lnTo>
                  <a:lnTo>
                    <a:pt x="322" y="324"/>
                  </a:lnTo>
                  <a:lnTo>
                    <a:pt x="311" y="328"/>
                  </a:lnTo>
                  <a:lnTo>
                    <a:pt x="303" y="330"/>
                  </a:lnTo>
                  <a:lnTo>
                    <a:pt x="292" y="332"/>
                  </a:lnTo>
                  <a:lnTo>
                    <a:pt x="282" y="333"/>
                  </a:lnTo>
                  <a:lnTo>
                    <a:pt x="271" y="332"/>
                  </a:lnTo>
                  <a:lnTo>
                    <a:pt x="263" y="330"/>
                  </a:lnTo>
                  <a:lnTo>
                    <a:pt x="255" y="328"/>
                  </a:lnTo>
                  <a:lnTo>
                    <a:pt x="249" y="325"/>
                  </a:lnTo>
                  <a:lnTo>
                    <a:pt x="245" y="320"/>
                  </a:lnTo>
                  <a:lnTo>
                    <a:pt x="243" y="314"/>
                  </a:lnTo>
                  <a:lnTo>
                    <a:pt x="243" y="308"/>
                  </a:lnTo>
                  <a:lnTo>
                    <a:pt x="245" y="302"/>
                  </a:lnTo>
                  <a:lnTo>
                    <a:pt x="248" y="298"/>
                  </a:lnTo>
                  <a:lnTo>
                    <a:pt x="252" y="293"/>
                  </a:lnTo>
                  <a:lnTo>
                    <a:pt x="258" y="287"/>
                  </a:lnTo>
                  <a:lnTo>
                    <a:pt x="266" y="283"/>
                  </a:lnTo>
                  <a:lnTo>
                    <a:pt x="273" y="279"/>
                  </a:lnTo>
                  <a:lnTo>
                    <a:pt x="283" y="276"/>
                  </a:lnTo>
                  <a:lnTo>
                    <a:pt x="290" y="274"/>
                  </a:lnTo>
                  <a:lnTo>
                    <a:pt x="298" y="272"/>
                  </a:lnTo>
                  <a:lnTo>
                    <a:pt x="306" y="269"/>
                  </a:lnTo>
                  <a:lnTo>
                    <a:pt x="314" y="266"/>
                  </a:lnTo>
                  <a:lnTo>
                    <a:pt x="320" y="263"/>
                  </a:lnTo>
                  <a:lnTo>
                    <a:pt x="325" y="259"/>
                  </a:lnTo>
                  <a:lnTo>
                    <a:pt x="326" y="254"/>
                  </a:lnTo>
                  <a:lnTo>
                    <a:pt x="325" y="249"/>
                  </a:lnTo>
                  <a:lnTo>
                    <a:pt x="322" y="245"/>
                  </a:lnTo>
                  <a:lnTo>
                    <a:pt x="317" y="241"/>
                  </a:lnTo>
                  <a:lnTo>
                    <a:pt x="312" y="239"/>
                  </a:lnTo>
                  <a:lnTo>
                    <a:pt x="307" y="237"/>
                  </a:lnTo>
                  <a:lnTo>
                    <a:pt x="299" y="236"/>
                  </a:lnTo>
                  <a:lnTo>
                    <a:pt x="290" y="236"/>
                  </a:lnTo>
                  <a:lnTo>
                    <a:pt x="280" y="237"/>
                  </a:lnTo>
                  <a:lnTo>
                    <a:pt x="272" y="238"/>
                  </a:lnTo>
                  <a:lnTo>
                    <a:pt x="263" y="239"/>
                  </a:lnTo>
                  <a:lnTo>
                    <a:pt x="256" y="241"/>
                  </a:lnTo>
                  <a:lnTo>
                    <a:pt x="248" y="244"/>
                  </a:lnTo>
                  <a:lnTo>
                    <a:pt x="238" y="247"/>
                  </a:lnTo>
                  <a:lnTo>
                    <a:pt x="230" y="250"/>
                  </a:lnTo>
                  <a:lnTo>
                    <a:pt x="223" y="254"/>
                  </a:lnTo>
                  <a:lnTo>
                    <a:pt x="213" y="259"/>
                  </a:lnTo>
                  <a:lnTo>
                    <a:pt x="203" y="265"/>
                  </a:lnTo>
                  <a:lnTo>
                    <a:pt x="194" y="269"/>
                  </a:lnTo>
                  <a:lnTo>
                    <a:pt x="186" y="274"/>
                  </a:lnTo>
                  <a:lnTo>
                    <a:pt x="176" y="280"/>
                  </a:lnTo>
                  <a:lnTo>
                    <a:pt x="167" y="283"/>
                  </a:lnTo>
                  <a:lnTo>
                    <a:pt x="156" y="287"/>
                  </a:lnTo>
                  <a:lnTo>
                    <a:pt x="145" y="291"/>
                  </a:lnTo>
                  <a:lnTo>
                    <a:pt x="135" y="293"/>
                  </a:lnTo>
                  <a:lnTo>
                    <a:pt x="122" y="295"/>
                  </a:lnTo>
                  <a:lnTo>
                    <a:pt x="111" y="296"/>
                  </a:lnTo>
                  <a:lnTo>
                    <a:pt x="96" y="298"/>
                  </a:lnTo>
                  <a:lnTo>
                    <a:pt x="86" y="299"/>
                  </a:lnTo>
                  <a:lnTo>
                    <a:pt x="75" y="298"/>
                  </a:lnTo>
                  <a:lnTo>
                    <a:pt x="68" y="298"/>
                  </a:lnTo>
                  <a:lnTo>
                    <a:pt x="70" y="293"/>
                  </a:lnTo>
                  <a:lnTo>
                    <a:pt x="75" y="287"/>
                  </a:lnTo>
                  <a:lnTo>
                    <a:pt x="81" y="282"/>
                  </a:lnTo>
                  <a:lnTo>
                    <a:pt x="87" y="275"/>
                  </a:lnTo>
                  <a:lnTo>
                    <a:pt x="94" y="267"/>
                  </a:lnTo>
                  <a:lnTo>
                    <a:pt x="100" y="263"/>
                  </a:lnTo>
                  <a:lnTo>
                    <a:pt x="105" y="257"/>
                  </a:lnTo>
                  <a:lnTo>
                    <a:pt x="109" y="250"/>
                  </a:lnTo>
                  <a:lnTo>
                    <a:pt x="112" y="243"/>
                  </a:lnTo>
                  <a:lnTo>
                    <a:pt x="114" y="235"/>
                  </a:lnTo>
                  <a:lnTo>
                    <a:pt x="116" y="229"/>
                  </a:lnTo>
                  <a:lnTo>
                    <a:pt x="115" y="221"/>
                  </a:lnTo>
                  <a:lnTo>
                    <a:pt x="113" y="216"/>
                  </a:lnTo>
                  <a:lnTo>
                    <a:pt x="109" y="211"/>
                  </a:lnTo>
                  <a:lnTo>
                    <a:pt x="105" y="208"/>
                  </a:lnTo>
                  <a:lnTo>
                    <a:pt x="101" y="206"/>
                  </a:lnTo>
                  <a:lnTo>
                    <a:pt x="96" y="205"/>
                  </a:lnTo>
                  <a:lnTo>
                    <a:pt x="91" y="204"/>
                  </a:lnTo>
                  <a:lnTo>
                    <a:pt x="85" y="206"/>
                  </a:lnTo>
                  <a:lnTo>
                    <a:pt x="80" y="209"/>
                  </a:lnTo>
                  <a:lnTo>
                    <a:pt x="75" y="214"/>
                  </a:lnTo>
                  <a:lnTo>
                    <a:pt x="71" y="218"/>
                  </a:lnTo>
                  <a:lnTo>
                    <a:pt x="67" y="224"/>
                  </a:lnTo>
                  <a:lnTo>
                    <a:pt x="63" y="229"/>
                  </a:lnTo>
                  <a:lnTo>
                    <a:pt x="58" y="233"/>
                  </a:lnTo>
                  <a:lnTo>
                    <a:pt x="53" y="238"/>
                  </a:lnTo>
                  <a:lnTo>
                    <a:pt x="47" y="241"/>
                  </a:lnTo>
                  <a:lnTo>
                    <a:pt x="41" y="243"/>
                  </a:lnTo>
                  <a:lnTo>
                    <a:pt x="34" y="244"/>
                  </a:lnTo>
                  <a:lnTo>
                    <a:pt x="27" y="243"/>
                  </a:lnTo>
                  <a:lnTo>
                    <a:pt x="20" y="241"/>
                  </a:lnTo>
                  <a:lnTo>
                    <a:pt x="13" y="237"/>
                  </a:lnTo>
                  <a:lnTo>
                    <a:pt x="8" y="233"/>
                  </a:lnTo>
                  <a:lnTo>
                    <a:pt x="4" y="228"/>
                  </a:lnTo>
                  <a:lnTo>
                    <a:pt x="2" y="221"/>
                  </a:lnTo>
                  <a:lnTo>
                    <a:pt x="1" y="216"/>
                  </a:lnTo>
                  <a:lnTo>
                    <a:pt x="0" y="209"/>
                  </a:lnTo>
                  <a:lnTo>
                    <a:pt x="1" y="203"/>
                  </a:lnTo>
                  <a:lnTo>
                    <a:pt x="3" y="199"/>
                  </a:lnTo>
                  <a:lnTo>
                    <a:pt x="8" y="192"/>
                  </a:lnTo>
                  <a:lnTo>
                    <a:pt x="14" y="187"/>
                  </a:lnTo>
                  <a:lnTo>
                    <a:pt x="21" y="183"/>
                  </a:lnTo>
                  <a:lnTo>
                    <a:pt x="27" y="180"/>
                  </a:lnTo>
                  <a:lnTo>
                    <a:pt x="35" y="176"/>
                  </a:lnTo>
                  <a:lnTo>
                    <a:pt x="42" y="172"/>
                  </a:lnTo>
                  <a:lnTo>
                    <a:pt x="48" y="168"/>
                  </a:lnTo>
                  <a:lnTo>
                    <a:pt x="55" y="163"/>
                  </a:lnTo>
                  <a:lnTo>
                    <a:pt x="60" y="156"/>
                  </a:lnTo>
                  <a:lnTo>
                    <a:pt x="62" y="149"/>
                  </a:lnTo>
                  <a:lnTo>
                    <a:pt x="63" y="141"/>
                  </a:lnTo>
                  <a:lnTo>
                    <a:pt x="63" y="134"/>
                  </a:lnTo>
                  <a:lnTo>
                    <a:pt x="61" y="126"/>
                  </a:lnTo>
                  <a:lnTo>
                    <a:pt x="58" y="118"/>
                  </a:lnTo>
                  <a:lnTo>
                    <a:pt x="54" y="109"/>
                  </a:lnTo>
                  <a:lnTo>
                    <a:pt x="50" y="100"/>
                  </a:lnTo>
                  <a:lnTo>
                    <a:pt x="46" y="92"/>
                  </a:lnTo>
                  <a:lnTo>
                    <a:pt x="44" y="82"/>
                  </a:lnTo>
                  <a:lnTo>
                    <a:pt x="44" y="75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51" y="63"/>
                  </a:lnTo>
                  <a:lnTo>
                    <a:pt x="59" y="64"/>
                  </a:lnTo>
                  <a:lnTo>
                    <a:pt x="68" y="65"/>
                  </a:lnTo>
                  <a:lnTo>
                    <a:pt x="78" y="66"/>
                  </a:lnTo>
                  <a:lnTo>
                    <a:pt x="88" y="66"/>
                  </a:lnTo>
                  <a:lnTo>
                    <a:pt x="99" y="68"/>
                  </a:lnTo>
                  <a:lnTo>
                    <a:pt x="110" y="69"/>
                  </a:lnTo>
                  <a:lnTo>
                    <a:pt x="123" y="69"/>
                  </a:lnTo>
                  <a:lnTo>
                    <a:pt x="147" y="69"/>
                  </a:lnTo>
                  <a:lnTo>
                    <a:pt x="155" y="69"/>
                  </a:lnTo>
                  <a:lnTo>
                    <a:pt x="164" y="68"/>
                  </a:lnTo>
                  <a:lnTo>
                    <a:pt x="173" y="67"/>
                  </a:lnTo>
                  <a:lnTo>
                    <a:pt x="181" y="65"/>
                  </a:lnTo>
                  <a:lnTo>
                    <a:pt x="187" y="62"/>
                  </a:lnTo>
                  <a:lnTo>
                    <a:pt x="192" y="59"/>
                  </a:lnTo>
                  <a:lnTo>
                    <a:pt x="195" y="55"/>
                  </a:lnTo>
                  <a:lnTo>
                    <a:pt x="197" y="51"/>
                  </a:lnTo>
                  <a:lnTo>
                    <a:pt x="197" y="47"/>
                  </a:lnTo>
                  <a:lnTo>
                    <a:pt x="195" y="40"/>
                  </a:lnTo>
                  <a:lnTo>
                    <a:pt x="193" y="33"/>
                  </a:lnTo>
                  <a:lnTo>
                    <a:pt x="190" y="27"/>
                  </a:lnTo>
                  <a:lnTo>
                    <a:pt x="190" y="21"/>
                  </a:lnTo>
                  <a:lnTo>
                    <a:pt x="193" y="16"/>
                  </a:lnTo>
                  <a:lnTo>
                    <a:pt x="198" y="12"/>
                  </a:lnTo>
                  <a:lnTo>
                    <a:pt x="204" y="8"/>
                  </a:lnTo>
                  <a:lnTo>
                    <a:pt x="212" y="5"/>
                  </a:lnTo>
                  <a:lnTo>
                    <a:pt x="220" y="3"/>
                  </a:lnTo>
                  <a:lnTo>
                    <a:pt x="228" y="1"/>
                  </a:lnTo>
                  <a:lnTo>
                    <a:pt x="239" y="0"/>
                  </a:lnTo>
                  <a:lnTo>
                    <a:pt x="247" y="0"/>
                  </a:lnTo>
                  <a:lnTo>
                    <a:pt x="257" y="0"/>
                  </a:lnTo>
                  <a:lnTo>
                    <a:pt x="265" y="0"/>
                  </a:lnTo>
                  <a:lnTo>
                    <a:pt x="273" y="1"/>
                  </a:lnTo>
                  <a:lnTo>
                    <a:pt x="281" y="4"/>
                  </a:lnTo>
                  <a:lnTo>
                    <a:pt x="288" y="7"/>
                  </a:lnTo>
                  <a:lnTo>
                    <a:pt x="294" y="11"/>
                  </a:lnTo>
                  <a:lnTo>
                    <a:pt x="300" y="16"/>
                  </a:lnTo>
                  <a:lnTo>
                    <a:pt x="302" y="20"/>
                  </a:lnTo>
                  <a:lnTo>
                    <a:pt x="303" y="25"/>
                  </a:lnTo>
                  <a:lnTo>
                    <a:pt x="302" y="31"/>
                  </a:lnTo>
                  <a:lnTo>
                    <a:pt x="299" y="35"/>
                  </a:lnTo>
                  <a:lnTo>
                    <a:pt x="295" y="43"/>
                  </a:lnTo>
                  <a:lnTo>
                    <a:pt x="292" y="49"/>
                  </a:lnTo>
                  <a:lnTo>
                    <a:pt x="289" y="55"/>
                  </a:lnTo>
                  <a:lnTo>
                    <a:pt x="289" y="61"/>
                  </a:lnTo>
                  <a:lnTo>
                    <a:pt x="292" y="66"/>
                  </a:lnTo>
                  <a:lnTo>
                    <a:pt x="297" y="70"/>
                  </a:lnTo>
                  <a:lnTo>
                    <a:pt x="301" y="73"/>
                  </a:lnTo>
                  <a:lnTo>
                    <a:pt x="308" y="75"/>
                  </a:lnTo>
                  <a:lnTo>
                    <a:pt x="317" y="77"/>
                  </a:lnTo>
                  <a:lnTo>
                    <a:pt x="324" y="78"/>
                  </a:lnTo>
                  <a:lnTo>
                    <a:pt x="335" y="79"/>
                  </a:lnTo>
                  <a:lnTo>
                    <a:pt x="346" y="79"/>
                  </a:lnTo>
                  <a:lnTo>
                    <a:pt x="356" y="77"/>
                  </a:lnTo>
                  <a:lnTo>
                    <a:pt x="369" y="77"/>
                  </a:lnTo>
                  <a:lnTo>
                    <a:pt x="383" y="75"/>
                  </a:lnTo>
                  <a:lnTo>
                    <a:pt x="395" y="73"/>
                  </a:lnTo>
                  <a:lnTo>
                    <a:pt x="407" y="71"/>
                  </a:lnTo>
                  <a:lnTo>
                    <a:pt x="421" y="68"/>
                  </a:lnTo>
                  <a:lnTo>
                    <a:pt x="437" y="65"/>
                  </a:lnTo>
                  <a:lnTo>
                    <a:pt x="460" y="61"/>
                  </a:lnTo>
                  <a:lnTo>
                    <a:pt x="462" y="66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1" name="Freeform 14"/>
            <p:cNvSpPr>
              <a:spLocks/>
            </p:cNvSpPr>
            <p:nvPr/>
          </p:nvSpPr>
          <p:spPr bwMode="auto">
            <a:xfrm>
              <a:off x="4062" y="2459"/>
              <a:ext cx="415" cy="297"/>
            </a:xfrm>
            <a:custGeom>
              <a:avLst/>
              <a:gdLst>
                <a:gd name="T0" fmla="*/ 395 w 415"/>
                <a:gd name="T1" fmla="*/ 0 h 297"/>
                <a:gd name="T2" fmla="*/ 391 w 415"/>
                <a:gd name="T3" fmla="*/ 16 h 297"/>
                <a:gd name="T4" fmla="*/ 399 w 415"/>
                <a:gd name="T5" fmla="*/ 31 h 297"/>
                <a:gd name="T6" fmla="*/ 408 w 415"/>
                <a:gd name="T7" fmla="*/ 45 h 297"/>
                <a:gd name="T8" fmla="*/ 414 w 415"/>
                <a:gd name="T9" fmla="*/ 60 h 297"/>
                <a:gd name="T10" fmla="*/ 412 w 415"/>
                <a:gd name="T11" fmla="*/ 73 h 297"/>
                <a:gd name="T12" fmla="*/ 406 w 415"/>
                <a:gd name="T13" fmla="*/ 86 h 297"/>
                <a:gd name="T14" fmla="*/ 390 w 415"/>
                <a:gd name="T15" fmla="*/ 93 h 297"/>
                <a:gd name="T16" fmla="*/ 372 w 415"/>
                <a:gd name="T17" fmla="*/ 87 h 297"/>
                <a:gd name="T18" fmla="*/ 354 w 415"/>
                <a:gd name="T19" fmla="*/ 78 h 297"/>
                <a:gd name="T20" fmla="*/ 339 w 415"/>
                <a:gd name="T21" fmla="*/ 70 h 297"/>
                <a:gd name="T22" fmla="*/ 323 w 415"/>
                <a:gd name="T23" fmla="*/ 69 h 297"/>
                <a:gd name="T24" fmla="*/ 307 w 415"/>
                <a:gd name="T25" fmla="*/ 77 h 297"/>
                <a:gd name="T26" fmla="*/ 294 w 415"/>
                <a:gd name="T27" fmla="*/ 94 h 297"/>
                <a:gd name="T28" fmla="*/ 291 w 415"/>
                <a:gd name="T29" fmla="*/ 113 h 297"/>
                <a:gd name="T30" fmla="*/ 296 w 415"/>
                <a:gd name="T31" fmla="*/ 131 h 297"/>
                <a:gd name="T32" fmla="*/ 309 w 415"/>
                <a:gd name="T33" fmla="*/ 147 h 297"/>
                <a:gd name="T34" fmla="*/ 330 w 415"/>
                <a:gd name="T35" fmla="*/ 157 h 297"/>
                <a:gd name="T36" fmla="*/ 361 w 415"/>
                <a:gd name="T37" fmla="*/ 159 h 297"/>
                <a:gd name="T38" fmla="*/ 385 w 415"/>
                <a:gd name="T39" fmla="*/ 160 h 297"/>
                <a:gd name="T40" fmla="*/ 399 w 415"/>
                <a:gd name="T41" fmla="*/ 174 h 297"/>
                <a:gd name="T42" fmla="*/ 397 w 415"/>
                <a:gd name="T43" fmla="*/ 191 h 297"/>
                <a:gd name="T44" fmla="*/ 386 w 415"/>
                <a:gd name="T45" fmla="*/ 212 h 297"/>
                <a:gd name="T46" fmla="*/ 348 w 415"/>
                <a:gd name="T47" fmla="*/ 226 h 297"/>
                <a:gd name="T48" fmla="*/ 312 w 415"/>
                <a:gd name="T49" fmla="*/ 223 h 297"/>
                <a:gd name="T50" fmla="*/ 269 w 415"/>
                <a:gd name="T51" fmla="*/ 219 h 297"/>
                <a:gd name="T52" fmla="*/ 245 w 415"/>
                <a:gd name="T53" fmla="*/ 223 h 297"/>
                <a:gd name="T54" fmla="*/ 236 w 415"/>
                <a:gd name="T55" fmla="*/ 233 h 297"/>
                <a:gd name="T56" fmla="*/ 242 w 415"/>
                <a:gd name="T57" fmla="*/ 247 h 297"/>
                <a:gd name="T58" fmla="*/ 246 w 415"/>
                <a:gd name="T59" fmla="*/ 264 h 297"/>
                <a:gd name="T60" fmla="*/ 238 w 415"/>
                <a:gd name="T61" fmla="*/ 279 h 297"/>
                <a:gd name="T62" fmla="*/ 219 w 415"/>
                <a:gd name="T63" fmla="*/ 290 h 297"/>
                <a:gd name="T64" fmla="*/ 197 w 415"/>
                <a:gd name="T65" fmla="*/ 295 h 297"/>
                <a:gd name="T66" fmla="*/ 177 w 415"/>
                <a:gd name="T67" fmla="*/ 295 h 297"/>
                <a:gd name="T68" fmla="*/ 161 w 415"/>
                <a:gd name="T69" fmla="*/ 291 h 297"/>
                <a:gd name="T70" fmla="*/ 149 w 415"/>
                <a:gd name="T71" fmla="*/ 280 h 297"/>
                <a:gd name="T72" fmla="*/ 138 w 415"/>
                <a:gd name="T73" fmla="*/ 267 h 297"/>
                <a:gd name="T74" fmla="*/ 125 w 415"/>
                <a:gd name="T75" fmla="*/ 251 h 297"/>
                <a:gd name="T76" fmla="*/ 108 w 415"/>
                <a:gd name="T77" fmla="*/ 240 h 297"/>
                <a:gd name="T78" fmla="*/ 86 w 415"/>
                <a:gd name="T79" fmla="*/ 234 h 297"/>
                <a:gd name="T80" fmla="*/ 60 w 415"/>
                <a:gd name="T81" fmla="*/ 233 h 297"/>
                <a:gd name="T82" fmla="*/ 33 w 415"/>
                <a:gd name="T83" fmla="*/ 236 h 297"/>
                <a:gd name="T84" fmla="*/ 0 w 415"/>
                <a:gd name="T85" fmla="*/ 242 h 2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5"/>
                <a:gd name="T130" fmla="*/ 0 h 297"/>
                <a:gd name="T131" fmla="*/ 415 w 415"/>
                <a:gd name="T132" fmla="*/ 297 h 2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5" h="297">
                  <a:moveTo>
                    <a:pt x="0" y="242"/>
                  </a:moveTo>
                  <a:lnTo>
                    <a:pt x="55" y="0"/>
                  </a:lnTo>
                  <a:lnTo>
                    <a:pt x="395" y="0"/>
                  </a:lnTo>
                  <a:lnTo>
                    <a:pt x="392" y="3"/>
                  </a:lnTo>
                  <a:lnTo>
                    <a:pt x="391" y="9"/>
                  </a:lnTo>
                  <a:lnTo>
                    <a:pt x="391" y="16"/>
                  </a:lnTo>
                  <a:lnTo>
                    <a:pt x="392" y="20"/>
                  </a:lnTo>
                  <a:lnTo>
                    <a:pt x="396" y="26"/>
                  </a:lnTo>
                  <a:lnTo>
                    <a:pt x="399" y="31"/>
                  </a:lnTo>
                  <a:lnTo>
                    <a:pt x="402" y="35"/>
                  </a:lnTo>
                  <a:lnTo>
                    <a:pt x="406" y="40"/>
                  </a:lnTo>
                  <a:lnTo>
                    <a:pt x="408" y="45"/>
                  </a:lnTo>
                  <a:lnTo>
                    <a:pt x="411" y="50"/>
                  </a:lnTo>
                  <a:lnTo>
                    <a:pt x="413" y="55"/>
                  </a:lnTo>
                  <a:lnTo>
                    <a:pt x="414" y="60"/>
                  </a:lnTo>
                  <a:lnTo>
                    <a:pt x="414" y="65"/>
                  </a:lnTo>
                  <a:lnTo>
                    <a:pt x="413" y="70"/>
                  </a:lnTo>
                  <a:lnTo>
                    <a:pt x="412" y="73"/>
                  </a:lnTo>
                  <a:lnTo>
                    <a:pt x="411" y="79"/>
                  </a:lnTo>
                  <a:lnTo>
                    <a:pt x="409" y="82"/>
                  </a:lnTo>
                  <a:lnTo>
                    <a:pt x="406" y="86"/>
                  </a:lnTo>
                  <a:lnTo>
                    <a:pt x="402" y="89"/>
                  </a:lnTo>
                  <a:lnTo>
                    <a:pt x="398" y="91"/>
                  </a:lnTo>
                  <a:lnTo>
                    <a:pt x="390" y="93"/>
                  </a:lnTo>
                  <a:lnTo>
                    <a:pt x="384" y="92"/>
                  </a:lnTo>
                  <a:lnTo>
                    <a:pt x="379" y="90"/>
                  </a:lnTo>
                  <a:lnTo>
                    <a:pt x="372" y="87"/>
                  </a:lnTo>
                  <a:lnTo>
                    <a:pt x="364" y="84"/>
                  </a:lnTo>
                  <a:lnTo>
                    <a:pt x="359" y="82"/>
                  </a:lnTo>
                  <a:lnTo>
                    <a:pt x="354" y="78"/>
                  </a:lnTo>
                  <a:lnTo>
                    <a:pt x="349" y="75"/>
                  </a:lnTo>
                  <a:lnTo>
                    <a:pt x="344" y="72"/>
                  </a:lnTo>
                  <a:lnTo>
                    <a:pt x="339" y="70"/>
                  </a:lnTo>
                  <a:lnTo>
                    <a:pt x="334" y="68"/>
                  </a:lnTo>
                  <a:lnTo>
                    <a:pt x="328" y="68"/>
                  </a:lnTo>
                  <a:lnTo>
                    <a:pt x="323" y="69"/>
                  </a:lnTo>
                  <a:lnTo>
                    <a:pt x="317" y="71"/>
                  </a:lnTo>
                  <a:lnTo>
                    <a:pt x="312" y="74"/>
                  </a:lnTo>
                  <a:lnTo>
                    <a:pt x="307" y="77"/>
                  </a:lnTo>
                  <a:lnTo>
                    <a:pt x="302" y="82"/>
                  </a:lnTo>
                  <a:lnTo>
                    <a:pt x="298" y="87"/>
                  </a:lnTo>
                  <a:lnTo>
                    <a:pt x="294" y="94"/>
                  </a:lnTo>
                  <a:lnTo>
                    <a:pt x="292" y="99"/>
                  </a:lnTo>
                  <a:lnTo>
                    <a:pt x="291" y="106"/>
                  </a:lnTo>
                  <a:lnTo>
                    <a:pt x="291" y="113"/>
                  </a:lnTo>
                  <a:lnTo>
                    <a:pt x="292" y="118"/>
                  </a:lnTo>
                  <a:lnTo>
                    <a:pt x="294" y="126"/>
                  </a:lnTo>
                  <a:lnTo>
                    <a:pt x="296" y="131"/>
                  </a:lnTo>
                  <a:lnTo>
                    <a:pt x="300" y="137"/>
                  </a:lnTo>
                  <a:lnTo>
                    <a:pt x="304" y="142"/>
                  </a:lnTo>
                  <a:lnTo>
                    <a:pt x="309" y="147"/>
                  </a:lnTo>
                  <a:lnTo>
                    <a:pt x="314" y="150"/>
                  </a:lnTo>
                  <a:lnTo>
                    <a:pt x="322" y="154"/>
                  </a:lnTo>
                  <a:lnTo>
                    <a:pt x="330" y="157"/>
                  </a:lnTo>
                  <a:lnTo>
                    <a:pt x="339" y="159"/>
                  </a:lnTo>
                  <a:lnTo>
                    <a:pt x="349" y="160"/>
                  </a:lnTo>
                  <a:lnTo>
                    <a:pt x="361" y="159"/>
                  </a:lnTo>
                  <a:lnTo>
                    <a:pt x="369" y="159"/>
                  </a:lnTo>
                  <a:lnTo>
                    <a:pt x="378" y="158"/>
                  </a:lnTo>
                  <a:lnTo>
                    <a:pt x="385" y="160"/>
                  </a:lnTo>
                  <a:lnTo>
                    <a:pt x="391" y="163"/>
                  </a:lnTo>
                  <a:lnTo>
                    <a:pt x="396" y="167"/>
                  </a:lnTo>
                  <a:lnTo>
                    <a:pt x="399" y="174"/>
                  </a:lnTo>
                  <a:lnTo>
                    <a:pt x="399" y="180"/>
                  </a:lnTo>
                  <a:lnTo>
                    <a:pt x="399" y="184"/>
                  </a:lnTo>
                  <a:lnTo>
                    <a:pt x="397" y="191"/>
                  </a:lnTo>
                  <a:lnTo>
                    <a:pt x="393" y="198"/>
                  </a:lnTo>
                  <a:lnTo>
                    <a:pt x="390" y="204"/>
                  </a:lnTo>
                  <a:lnTo>
                    <a:pt x="386" y="212"/>
                  </a:lnTo>
                  <a:lnTo>
                    <a:pt x="382" y="218"/>
                  </a:lnTo>
                  <a:lnTo>
                    <a:pt x="378" y="226"/>
                  </a:lnTo>
                  <a:lnTo>
                    <a:pt x="348" y="226"/>
                  </a:lnTo>
                  <a:lnTo>
                    <a:pt x="336" y="225"/>
                  </a:lnTo>
                  <a:lnTo>
                    <a:pt x="325" y="224"/>
                  </a:lnTo>
                  <a:lnTo>
                    <a:pt x="312" y="223"/>
                  </a:lnTo>
                  <a:lnTo>
                    <a:pt x="298" y="221"/>
                  </a:lnTo>
                  <a:lnTo>
                    <a:pt x="282" y="220"/>
                  </a:lnTo>
                  <a:lnTo>
                    <a:pt x="269" y="219"/>
                  </a:lnTo>
                  <a:lnTo>
                    <a:pt x="259" y="219"/>
                  </a:lnTo>
                  <a:lnTo>
                    <a:pt x="250" y="221"/>
                  </a:lnTo>
                  <a:lnTo>
                    <a:pt x="245" y="223"/>
                  </a:lnTo>
                  <a:lnTo>
                    <a:pt x="241" y="226"/>
                  </a:lnTo>
                  <a:lnTo>
                    <a:pt x="237" y="230"/>
                  </a:lnTo>
                  <a:lnTo>
                    <a:pt x="236" y="233"/>
                  </a:lnTo>
                  <a:lnTo>
                    <a:pt x="237" y="238"/>
                  </a:lnTo>
                  <a:lnTo>
                    <a:pt x="239" y="242"/>
                  </a:lnTo>
                  <a:lnTo>
                    <a:pt x="242" y="247"/>
                  </a:lnTo>
                  <a:lnTo>
                    <a:pt x="245" y="253"/>
                  </a:lnTo>
                  <a:lnTo>
                    <a:pt x="246" y="259"/>
                  </a:lnTo>
                  <a:lnTo>
                    <a:pt x="246" y="264"/>
                  </a:lnTo>
                  <a:lnTo>
                    <a:pt x="245" y="270"/>
                  </a:lnTo>
                  <a:lnTo>
                    <a:pt x="242" y="275"/>
                  </a:lnTo>
                  <a:lnTo>
                    <a:pt x="238" y="279"/>
                  </a:lnTo>
                  <a:lnTo>
                    <a:pt x="232" y="283"/>
                  </a:lnTo>
                  <a:lnTo>
                    <a:pt x="226" y="287"/>
                  </a:lnTo>
                  <a:lnTo>
                    <a:pt x="219" y="290"/>
                  </a:lnTo>
                  <a:lnTo>
                    <a:pt x="211" y="292"/>
                  </a:lnTo>
                  <a:lnTo>
                    <a:pt x="204" y="294"/>
                  </a:lnTo>
                  <a:lnTo>
                    <a:pt x="197" y="295"/>
                  </a:lnTo>
                  <a:lnTo>
                    <a:pt x="190" y="296"/>
                  </a:lnTo>
                  <a:lnTo>
                    <a:pt x="184" y="296"/>
                  </a:lnTo>
                  <a:lnTo>
                    <a:pt x="177" y="295"/>
                  </a:lnTo>
                  <a:lnTo>
                    <a:pt x="171" y="294"/>
                  </a:lnTo>
                  <a:lnTo>
                    <a:pt x="166" y="292"/>
                  </a:lnTo>
                  <a:lnTo>
                    <a:pt x="161" y="291"/>
                  </a:lnTo>
                  <a:lnTo>
                    <a:pt x="156" y="288"/>
                  </a:lnTo>
                  <a:lnTo>
                    <a:pt x="153" y="285"/>
                  </a:lnTo>
                  <a:lnTo>
                    <a:pt x="149" y="280"/>
                  </a:lnTo>
                  <a:lnTo>
                    <a:pt x="145" y="276"/>
                  </a:lnTo>
                  <a:lnTo>
                    <a:pt x="141" y="272"/>
                  </a:lnTo>
                  <a:lnTo>
                    <a:pt x="138" y="267"/>
                  </a:lnTo>
                  <a:lnTo>
                    <a:pt x="134" y="262"/>
                  </a:lnTo>
                  <a:lnTo>
                    <a:pt x="130" y="257"/>
                  </a:lnTo>
                  <a:lnTo>
                    <a:pt x="125" y="251"/>
                  </a:lnTo>
                  <a:lnTo>
                    <a:pt x="119" y="246"/>
                  </a:lnTo>
                  <a:lnTo>
                    <a:pt x="114" y="243"/>
                  </a:lnTo>
                  <a:lnTo>
                    <a:pt x="108" y="240"/>
                  </a:lnTo>
                  <a:lnTo>
                    <a:pt x="102" y="237"/>
                  </a:lnTo>
                  <a:lnTo>
                    <a:pt x="95" y="235"/>
                  </a:lnTo>
                  <a:lnTo>
                    <a:pt x="86" y="234"/>
                  </a:lnTo>
                  <a:lnTo>
                    <a:pt x="76" y="233"/>
                  </a:lnTo>
                  <a:lnTo>
                    <a:pt x="67" y="233"/>
                  </a:lnTo>
                  <a:lnTo>
                    <a:pt x="60" y="233"/>
                  </a:lnTo>
                  <a:lnTo>
                    <a:pt x="50" y="233"/>
                  </a:lnTo>
                  <a:lnTo>
                    <a:pt x="42" y="235"/>
                  </a:lnTo>
                  <a:lnTo>
                    <a:pt x="33" y="236"/>
                  </a:lnTo>
                  <a:lnTo>
                    <a:pt x="23" y="238"/>
                  </a:lnTo>
                  <a:lnTo>
                    <a:pt x="13" y="240"/>
                  </a:lnTo>
                  <a:lnTo>
                    <a:pt x="0" y="242"/>
                  </a:lnTo>
                </a:path>
              </a:pathLst>
            </a:custGeom>
            <a:solidFill>
              <a:srgbClr val="00BF9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2" name="Freeform 15"/>
            <p:cNvSpPr>
              <a:spLocks/>
            </p:cNvSpPr>
            <p:nvPr/>
          </p:nvSpPr>
          <p:spPr bwMode="auto">
            <a:xfrm>
              <a:off x="5121" y="2459"/>
              <a:ext cx="410" cy="285"/>
            </a:xfrm>
            <a:custGeom>
              <a:avLst/>
              <a:gdLst>
                <a:gd name="T0" fmla="*/ 17 w 410"/>
                <a:gd name="T1" fmla="*/ 0 h 285"/>
                <a:gd name="T2" fmla="*/ 409 w 410"/>
                <a:gd name="T3" fmla="*/ 231 h 285"/>
                <a:gd name="T4" fmla="*/ 394 w 410"/>
                <a:gd name="T5" fmla="*/ 223 h 285"/>
                <a:gd name="T6" fmla="*/ 379 w 410"/>
                <a:gd name="T7" fmla="*/ 217 h 285"/>
                <a:gd name="T8" fmla="*/ 361 w 410"/>
                <a:gd name="T9" fmla="*/ 215 h 285"/>
                <a:gd name="T10" fmla="*/ 339 w 410"/>
                <a:gd name="T11" fmla="*/ 213 h 285"/>
                <a:gd name="T12" fmla="*/ 317 w 410"/>
                <a:gd name="T13" fmla="*/ 212 h 285"/>
                <a:gd name="T14" fmla="*/ 292 w 410"/>
                <a:gd name="T15" fmla="*/ 213 h 285"/>
                <a:gd name="T16" fmla="*/ 272 w 410"/>
                <a:gd name="T17" fmla="*/ 215 h 285"/>
                <a:gd name="T18" fmla="*/ 256 w 410"/>
                <a:gd name="T19" fmla="*/ 218 h 285"/>
                <a:gd name="T20" fmla="*/ 245 w 410"/>
                <a:gd name="T21" fmla="*/ 224 h 285"/>
                <a:gd name="T22" fmla="*/ 239 w 410"/>
                <a:gd name="T23" fmla="*/ 231 h 285"/>
                <a:gd name="T24" fmla="*/ 242 w 410"/>
                <a:gd name="T25" fmla="*/ 239 h 285"/>
                <a:gd name="T26" fmla="*/ 247 w 410"/>
                <a:gd name="T27" fmla="*/ 247 h 285"/>
                <a:gd name="T28" fmla="*/ 244 w 410"/>
                <a:gd name="T29" fmla="*/ 257 h 285"/>
                <a:gd name="T30" fmla="*/ 234 w 410"/>
                <a:gd name="T31" fmla="*/ 267 h 285"/>
                <a:gd name="T32" fmla="*/ 222 w 410"/>
                <a:gd name="T33" fmla="*/ 273 h 285"/>
                <a:gd name="T34" fmla="*/ 210 w 410"/>
                <a:gd name="T35" fmla="*/ 278 h 285"/>
                <a:gd name="T36" fmla="*/ 196 w 410"/>
                <a:gd name="T37" fmla="*/ 282 h 285"/>
                <a:gd name="T38" fmla="*/ 183 w 410"/>
                <a:gd name="T39" fmla="*/ 284 h 285"/>
                <a:gd name="T40" fmla="*/ 168 w 410"/>
                <a:gd name="T41" fmla="*/ 283 h 285"/>
                <a:gd name="T42" fmla="*/ 156 w 410"/>
                <a:gd name="T43" fmla="*/ 280 h 285"/>
                <a:gd name="T44" fmla="*/ 144 w 410"/>
                <a:gd name="T45" fmla="*/ 274 h 285"/>
                <a:gd name="T46" fmla="*/ 139 w 410"/>
                <a:gd name="T47" fmla="*/ 268 h 285"/>
                <a:gd name="T48" fmla="*/ 139 w 410"/>
                <a:gd name="T49" fmla="*/ 260 h 285"/>
                <a:gd name="T50" fmla="*/ 144 w 410"/>
                <a:gd name="T51" fmla="*/ 250 h 285"/>
                <a:gd name="T52" fmla="*/ 152 w 410"/>
                <a:gd name="T53" fmla="*/ 241 h 285"/>
                <a:gd name="T54" fmla="*/ 156 w 410"/>
                <a:gd name="T55" fmla="*/ 233 h 285"/>
                <a:gd name="T56" fmla="*/ 156 w 410"/>
                <a:gd name="T57" fmla="*/ 223 h 285"/>
                <a:gd name="T58" fmla="*/ 148 w 410"/>
                <a:gd name="T59" fmla="*/ 216 h 285"/>
                <a:gd name="T60" fmla="*/ 136 w 410"/>
                <a:gd name="T61" fmla="*/ 213 h 285"/>
                <a:gd name="T62" fmla="*/ 111 w 410"/>
                <a:gd name="T63" fmla="*/ 212 h 285"/>
                <a:gd name="T64" fmla="*/ 87 w 410"/>
                <a:gd name="T65" fmla="*/ 215 h 285"/>
                <a:gd name="T66" fmla="*/ 59 w 410"/>
                <a:gd name="T67" fmla="*/ 218 h 285"/>
                <a:gd name="T68" fmla="*/ 33 w 410"/>
                <a:gd name="T69" fmla="*/ 223 h 285"/>
                <a:gd name="T70" fmla="*/ 21 w 410"/>
                <a:gd name="T71" fmla="*/ 227 h 285"/>
                <a:gd name="T72" fmla="*/ 15 w 410"/>
                <a:gd name="T73" fmla="*/ 216 h 285"/>
                <a:gd name="T74" fmla="*/ 10 w 410"/>
                <a:gd name="T75" fmla="*/ 204 h 285"/>
                <a:gd name="T76" fmla="*/ 7 w 410"/>
                <a:gd name="T77" fmla="*/ 188 h 285"/>
                <a:gd name="T78" fmla="*/ 9 w 410"/>
                <a:gd name="T79" fmla="*/ 172 h 285"/>
                <a:gd name="T80" fmla="*/ 17 w 410"/>
                <a:gd name="T81" fmla="*/ 155 h 285"/>
                <a:gd name="T82" fmla="*/ 29 w 410"/>
                <a:gd name="T83" fmla="*/ 142 h 285"/>
                <a:gd name="T84" fmla="*/ 45 w 410"/>
                <a:gd name="T85" fmla="*/ 133 h 285"/>
                <a:gd name="T86" fmla="*/ 60 w 410"/>
                <a:gd name="T87" fmla="*/ 127 h 285"/>
                <a:gd name="T88" fmla="*/ 78 w 410"/>
                <a:gd name="T89" fmla="*/ 119 h 285"/>
                <a:gd name="T90" fmla="*/ 91 w 410"/>
                <a:gd name="T91" fmla="*/ 113 h 285"/>
                <a:gd name="T92" fmla="*/ 101 w 410"/>
                <a:gd name="T93" fmla="*/ 102 h 285"/>
                <a:gd name="T94" fmla="*/ 107 w 410"/>
                <a:gd name="T95" fmla="*/ 90 h 285"/>
                <a:gd name="T96" fmla="*/ 106 w 410"/>
                <a:gd name="T97" fmla="*/ 76 h 285"/>
                <a:gd name="T98" fmla="*/ 98 w 410"/>
                <a:gd name="T99" fmla="*/ 63 h 285"/>
                <a:gd name="T100" fmla="*/ 84 w 410"/>
                <a:gd name="T101" fmla="*/ 56 h 285"/>
                <a:gd name="T102" fmla="*/ 70 w 410"/>
                <a:gd name="T103" fmla="*/ 58 h 285"/>
                <a:gd name="T104" fmla="*/ 58 w 410"/>
                <a:gd name="T105" fmla="*/ 67 h 285"/>
                <a:gd name="T106" fmla="*/ 48 w 410"/>
                <a:gd name="T107" fmla="*/ 79 h 285"/>
                <a:gd name="T108" fmla="*/ 36 w 410"/>
                <a:gd name="T109" fmla="*/ 83 h 285"/>
                <a:gd name="T110" fmla="*/ 19 w 410"/>
                <a:gd name="T111" fmla="*/ 82 h 285"/>
                <a:gd name="T112" fmla="*/ 9 w 410"/>
                <a:gd name="T113" fmla="*/ 73 h 285"/>
                <a:gd name="T114" fmla="*/ 2 w 410"/>
                <a:gd name="T115" fmla="*/ 62 h 285"/>
                <a:gd name="T116" fmla="*/ 0 w 410"/>
                <a:gd name="T117" fmla="*/ 49 h 285"/>
                <a:gd name="T118" fmla="*/ 2 w 410"/>
                <a:gd name="T119" fmla="*/ 34 h 285"/>
                <a:gd name="T120" fmla="*/ 8 w 410"/>
                <a:gd name="T121" fmla="*/ 17 h 285"/>
                <a:gd name="T122" fmla="*/ 12 w 410"/>
                <a:gd name="T123" fmla="*/ 6 h 2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0"/>
                <a:gd name="T187" fmla="*/ 0 h 285"/>
                <a:gd name="T188" fmla="*/ 410 w 410"/>
                <a:gd name="T189" fmla="*/ 285 h 2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0" h="285">
                  <a:moveTo>
                    <a:pt x="12" y="6"/>
                  </a:moveTo>
                  <a:lnTo>
                    <a:pt x="17" y="0"/>
                  </a:lnTo>
                  <a:lnTo>
                    <a:pt x="341" y="0"/>
                  </a:lnTo>
                  <a:lnTo>
                    <a:pt x="409" y="231"/>
                  </a:lnTo>
                  <a:lnTo>
                    <a:pt x="400" y="227"/>
                  </a:lnTo>
                  <a:lnTo>
                    <a:pt x="394" y="223"/>
                  </a:lnTo>
                  <a:lnTo>
                    <a:pt x="387" y="220"/>
                  </a:lnTo>
                  <a:lnTo>
                    <a:pt x="379" y="217"/>
                  </a:lnTo>
                  <a:lnTo>
                    <a:pt x="370" y="216"/>
                  </a:lnTo>
                  <a:lnTo>
                    <a:pt x="361" y="215"/>
                  </a:lnTo>
                  <a:lnTo>
                    <a:pt x="349" y="213"/>
                  </a:lnTo>
                  <a:lnTo>
                    <a:pt x="339" y="213"/>
                  </a:lnTo>
                  <a:lnTo>
                    <a:pt x="328" y="212"/>
                  </a:lnTo>
                  <a:lnTo>
                    <a:pt x="317" y="212"/>
                  </a:lnTo>
                  <a:lnTo>
                    <a:pt x="303" y="212"/>
                  </a:lnTo>
                  <a:lnTo>
                    <a:pt x="292" y="213"/>
                  </a:lnTo>
                  <a:lnTo>
                    <a:pt x="281" y="214"/>
                  </a:lnTo>
                  <a:lnTo>
                    <a:pt x="272" y="215"/>
                  </a:lnTo>
                  <a:lnTo>
                    <a:pt x="263" y="217"/>
                  </a:lnTo>
                  <a:lnTo>
                    <a:pt x="256" y="218"/>
                  </a:lnTo>
                  <a:lnTo>
                    <a:pt x="250" y="221"/>
                  </a:lnTo>
                  <a:lnTo>
                    <a:pt x="245" y="224"/>
                  </a:lnTo>
                  <a:lnTo>
                    <a:pt x="241" y="227"/>
                  </a:lnTo>
                  <a:lnTo>
                    <a:pt x="239" y="231"/>
                  </a:lnTo>
                  <a:lnTo>
                    <a:pt x="239" y="235"/>
                  </a:lnTo>
                  <a:lnTo>
                    <a:pt x="242" y="239"/>
                  </a:lnTo>
                  <a:lnTo>
                    <a:pt x="245" y="243"/>
                  </a:lnTo>
                  <a:lnTo>
                    <a:pt x="247" y="247"/>
                  </a:lnTo>
                  <a:lnTo>
                    <a:pt x="247" y="252"/>
                  </a:lnTo>
                  <a:lnTo>
                    <a:pt x="244" y="257"/>
                  </a:lnTo>
                  <a:lnTo>
                    <a:pt x="240" y="262"/>
                  </a:lnTo>
                  <a:lnTo>
                    <a:pt x="234" y="267"/>
                  </a:lnTo>
                  <a:lnTo>
                    <a:pt x="228" y="270"/>
                  </a:lnTo>
                  <a:lnTo>
                    <a:pt x="222" y="273"/>
                  </a:lnTo>
                  <a:lnTo>
                    <a:pt x="216" y="275"/>
                  </a:lnTo>
                  <a:lnTo>
                    <a:pt x="210" y="278"/>
                  </a:lnTo>
                  <a:lnTo>
                    <a:pt x="203" y="280"/>
                  </a:lnTo>
                  <a:lnTo>
                    <a:pt x="196" y="282"/>
                  </a:lnTo>
                  <a:lnTo>
                    <a:pt x="189" y="283"/>
                  </a:lnTo>
                  <a:lnTo>
                    <a:pt x="183" y="284"/>
                  </a:lnTo>
                  <a:lnTo>
                    <a:pt x="175" y="284"/>
                  </a:lnTo>
                  <a:lnTo>
                    <a:pt x="168" y="283"/>
                  </a:lnTo>
                  <a:lnTo>
                    <a:pt x="162" y="282"/>
                  </a:lnTo>
                  <a:lnTo>
                    <a:pt x="156" y="280"/>
                  </a:lnTo>
                  <a:lnTo>
                    <a:pt x="149" y="277"/>
                  </a:lnTo>
                  <a:lnTo>
                    <a:pt x="144" y="274"/>
                  </a:lnTo>
                  <a:lnTo>
                    <a:pt x="141" y="271"/>
                  </a:lnTo>
                  <a:lnTo>
                    <a:pt x="139" y="268"/>
                  </a:lnTo>
                  <a:lnTo>
                    <a:pt x="139" y="265"/>
                  </a:lnTo>
                  <a:lnTo>
                    <a:pt x="139" y="260"/>
                  </a:lnTo>
                  <a:lnTo>
                    <a:pt x="141" y="255"/>
                  </a:lnTo>
                  <a:lnTo>
                    <a:pt x="144" y="250"/>
                  </a:lnTo>
                  <a:lnTo>
                    <a:pt x="148" y="245"/>
                  </a:lnTo>
                  <a:lnTo>
                    <a:pt x="152" y="241"/>
                  </a:lnTo>
                  <a:lnTo>
                    <a:pt x="154" y="237"/>
                  </a:lnTo>
                  <a:lnTo>
                    <a:pt x="156" y="233"/>
                  </a:lnTo>
                  <a:lnTo>
                    <a:pt x="158" y="227"/>
                  </a:lnTo>
                  <a:lnTo>
                    <a:pt x="156" y="223"/>
                  </a:lnTo>
                  <a:lnTo>
                    <a:pt x="153" y="219"/>
                  </a:lnTo>
                  <a:lnTo>
                    <a:pt x="148" y="216"/>
                  </a:lnTo>
                  <a:lnTo>
                    <a:pt x="142" y="215"/>
                  </a:lnTo>
                  <a:lnTo>
                    <a:pt x="136" y="213"/>
                  </a:lnTo>
                  <a:lnTo>
                    <a:pt x="128" y="212"/>
                  </a:lnTo>
                  <a:lnTo>
                    <a:pt x="111" y="212"/>
                  </a:lnTo>
                  <a:lnTo>
                    <a:pt x="99" y="213"/>
                  </a:lnTo>
                  <a:lnTo>
                    <a:pt x="87" y="215"/>
                  </a:lnTo>
                  <a:lnTo>
                    <a:pt x="72" y="217"/>
                  </a:lnTo>
                  <a:lnTo>
                    <a:pt x="59" y="218"/>
                  </a:lnTo>
                  <a:lnTo>
                    <a:pt x="44" y="221"/>
                  </a:lnTo>
                  <a:lnTo>
                    <a:pt x="33" y="223"/>
                  </a:lnTo>
                  <a:lnTo>
                    <a:pt x="26" y="224"/>
                  </a:lnTo>
                  <a:lnTo>
                    <a:pt x="21" y="227"/>
                  </a:lnTo>
                  <a:lnTo>
                    <a:pt x="18" y="221"/>
                  </a:lnTo>
                  <a:lnTo>
                    <a:pt x="15" y="216"/>
                  </a:lnTo>
                  <a:lnTo>
                    <a:pt x="12" y="210"/>
                  </a:lnTo>
                  <a:lnTo>
                    <a:pt x="10" y="204"/>
                  </a:lnTo>
                  <a:lnTo>
                    <a:pt x="8" y="197"/>
                  </a:lnTo>
                  <a:lnTo>
                    <a:pt x="7" y="188"/>
                  </a:lnTo>
                  <a:lnTo>
                    <a:pt x="7" y="181"/>
                  </a:lnTo>
                  <a:lnTo>
                    <a:pt x="9" y="172"/>
                  </a:lnTo>
                  <a:lnTo>
                    <a:pt x="12" y="164"/>
                  </a:lnTo>
                  <a:lnTo>
                    <a:pt x="17" y="155"/>
                  </a:lnTo>
                  <a:lnTo>
                    <a:pt x="22" y="149"/>
                  </a:lnTo>
                  <a:lnTo>
                    <a:pt x="29" y="142"/>
                  </a:lnTo>
                  <a:lnTo>
                    <a:pt x="37" y="137"/>
                  </a:lnTo>
                  <a:lnTo>
                    <a:pt x="45" y="133"/>
                  </a:lnTo>
                  <a:lnTo>
                    <a:pt x="53" y="130"/>
                  </a:lnTo>
                  <a:lnTo>
                    <a:pt x="60" y="127"/>
                  </a:lnTo>
                  <a:lnTo>
                    <a:pt x="68" y="124"/>
                  </a:lnTo>
                  <a:lnTo>
                    <a:pt x="78" y="119"/>
                  </a:lnTo>
                  <a:lnTo>
                    <a:pt x="85" y="116"/>
                  </a:lnTo>
                  <a:lnTo>
                    <a:pt x="91" y="113"/>
                  </a:lnTo>
                  <a:lnTo>
                    <a:pt x="96" y="108"/>
                  </a:lnTo>
                  <a:lnTo>
                    <a:pt x="101" y="102"/>
                  </a:lnTo>
                  <a:lnTo>
                    <a:pt x="104" y="97"/>
                  </a:lnTo>
                  <a:lnTo>
                    <a:pt x="107" y="90"/>
                  </a:lnTo>
                  <a:lnTo>
                    <a:pt x="108" y="83"/>
                  </a:lnTo>
                  <a:lnTo>
                    <a:pt x="106" y="76"/>
                  </a:lnTo>
                  <a:lnTo>
                    <a:pt x="103" y="68"/>
                  </a:lnTo>
                  <a:lnTo>
                    <a:pt x="98" y="63"/>
                  </a:lnTo>
                  <a:lnTo>
                    <a:pt x="92" y="58"/>
                  </a:lnTo>
                  <a:lnTo>
                    <a:pt x="84" y="56"/>
                  </a:lnTo>
                  <a:lnTo>
                    <a:pt x="77" y="56"/>
                  </a:lnTo>
                  <a:lnTo>
                    <a:pt x="70" y="58"/>
                  </a:lnTo>
                  <a:lnTo>
                    <a:pt x="63" y="63"/>
                  </a:lnTo>
                  <a:lnTo>
                    <a:pt x="58" y="67"/>
                  </a:lnTo>
                  <a:lnTo>
                    <a:pt x="53" y="73"/>
                  </a:lnTo>
                  <a:lnTo>
                    <a:pt x="48" y="79"/>
                  </a:lnTo>
                  <a:lnTo>
                    <a:pt x="43" y="82"/>
                  </a:lnTo>
                  <a:lnTo>
                    <a:pt x="36" y="83"/>
                  </a:lnTo>
                  <a:lnTo>
                    <a:pt x="27" y="83"/>
                  </a:lnTo>
                  <a:lnTo>
                    <a:pt x="19" y="82"/>
                  </a:lnTo>
                  <a:lnTo>
                    <a:pt x="14" y="78"/>
                  </a:lnTo>
                  <a:lnTo>
                    <a:pt x="9" y="73"/>
                  </a:lnTo>
                  <a:lnTo>
                    <a:pt x="5" y="68"/>
                  </a:lnTo>
                  <a:lnTo>
                    <a:pt x="2" y="62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2" y="34"/>
                  </a:lnTo>
                  <a:lnTo>
                    <a:pt x="5" y="25"/>
                  </a:lnTo>
                  <a:lnTo>
                    <a:pt x="8" y="17"/>
                  </a:lnTo>
                  <a:lnTo>
                    <a:pt x="10" y="12"/>
                  </a:lnTo>
                  <a:lnTo>
                    <a:pt x="12" y="6"/>
                  </a:lnTo>
                </a:path>
              </a:pathLst>
            </a:custGeom>
            <a:solidFill>
              <a:srgbClr val="FF5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3" name="Freeform 16"/>
            <p:cNvSpPr>
              <a:spLocks/>
            </p:cNvSpPr>
            <p:nvPr/>
          </p:nvSpPr>
          <p:spPr bwMode="auto">
            <a:xfrm>
              <a:off x="3955" y="2769"/>
              <a:ext cx="507" cy="323"/>
            </a:xfrm>
            <a:custGeom>
              <a:avLst/>
              <a:gdLst>
                <a:gd name="T0" fmla="*/ 7 w 507"/>
                <a:gd name="T1" fmla="*/ 262 h 323"/>
                <a:gd name="T2" fmla="*/ 42 w 507"/>
                <a:gd name="T3" fmla="*/ 255 h 323"/>
                <a:gd name="T4" fmla="*/ 87 w 507"/>
                <a:gd name="T5" fmla="*/ 245 h 323"/>
                <a:gd name="T6" fmla="*/ 127 w 507"/>
                <a:gd name="T7" fmla="*/ 233 h 323"/>
                <a:gd name="T8" fmla="*/ 152 w 507"/>
                <a:gd name="T9" fmla="*/ 231 h 323"/>
                <a:gd name="T10" fmla="*/ 178 w 507"/>
                <a:gd name="T11" fmla="*/ 237 h 323"/>
                <a:gd name="T12" fmla="*/ 190 w 507"/>
                <a:gd name="T13" fmla="*/ 247 h 323"/>
                <a:gd name="T14" fmla="*/ 189 w 507"/>
                <a:gd name="T15" fmla="*/ 261 h 323"/>
                <a:gd name="T16" fmla="*/ 176 w 507"/>
                <a:gd name="T17" fmla="*/ 282 h 323"/>
                <a:gd name="T18" fmla="*/ 174 w 507"/>
                <a:gd name="T19" fmla="*/ 297 h 323"/>
                <a:gd name="T20" fmla="*/ 187 w 507"/>
                <a:gd name="T21" fmla="*/ 313 h 323"/>
                <a:gd name="T22" fmla="*/ 209 w 507"/>
                <a:gd name="T23" fmla="*/ 321 h 323"/>
                <a:gd name="T24" fmla="*/ 230 w 507"/>
                <a:gd name="T25" fmla="*/ 319 h 323"/>
                <a:gd name="T26" fmla="*/ 252 w 507"/>
                <a:gd name="T27" fmla="*/ 309 h 323"/>
                <a:gd name="T28" fmla="*/ 268 w 507"/>
                <a:gd name="T29" fmla="*/ 296 h 323"/>
                <a:gd name="T30" fmla="*/ 275 w 507"/>
                <a:gd name="T31" fmla="*/ 275 h 323"/>
                <a:gd name="T32" fmla="*/ 284 w 507"/>
                <a:gd name="T33" fmla="*/ 263 h 323"/>
                <a:gd name="T34" fmla="*/ 311 w 507"/>
                <a:gd name="T35" fmla="*/ 254 h 323"/>
                <a:gd name="T36" fmla="*/ 345 w 507"/>
                <a:gd name="T37" fmla="*/ 246 h 323"/>
                <a:gd name="T38" fmla="*/ 411 w 507"/>
                <a:gd name="T39" fmla="*/ 241 h 323"/>
                <a:gd name="T40" fmla="*/ 460 w 507"/>
                <a:gd name="T41" fmla="*/ 239 h 323"/>
                <a:gd name="T42" fmla="*/ 472 w 507"/>
                <a:gd name="T43" fmla="*/ 225 h 323"/>
                <a:gd name="T44" fmla="*/ 487 w 507"/>
                <a:gd name="T45" fmla="*/ 210 h 323"/>
                <a:gd name="T46" fmla="*/ 500 w 507"/>
                <a:gd name="T47" fmla="*/ 195 h 323"/>
                <a:gd name="T48" fmla="*/ 505 w 507"/>
                <a:gd name="T49" fmla="*/ 178 h 323"/>
                <a:gd name="T50" fmla="*/ 501 w 507"/>
                <a:gd name="T51" fmla="*/ 158 h 323"/>
                <a:gd name="T52" fmla="*/ 487 w 507"/>
                <a:gd name="T53" fmla="*/ 151 h 323"/>
                <a:gd name="T54" fmla="*/ 470 w 507"/>
                <a:gd name="T55" fmla="*/ 154 h 323"/>
                <a:gd name="T56" fmla="*/ 455 w 507"/>
                <a:gd name="T57" fmla="*/ 173 h 323"/>
                <a:gd name="T58" fmla="*/ 436 w 507"/>
                <a:gd name="T59" fmla="*/ 186 h 323"/>
                <a:gd name="T60" fmla="*/ 415 w 507"/>
                <a:gd name="T61" fmla="*/ 187 h 323"/>
                <a:gd name="T62" fmla="*/ 400 w 507"/>
                <a:gd name="T63" fmla="*/ 180 h 323"/>
                <a:gd name="T64" fmla="*/ 392 w 507"/>
                <a:gd name="T65" fmla="*/ 168 h 323"/>
                <a:gd name="T66" fmla="*/ 391 w 507"/>
                <a:gd name="T67" fmla="*/ 148 h 323"/>
                <a:gd name="T68" fmla="*/ 403 w 507"/>
                <a:gd name="T69" fmla="*/ 133 h 323"/>
                <a:gd name="T70" fmla="*/ 425 w 507"/>
                <a:gd name="T71" fmla="*/ 121 h 323"/>
                <a:gd name="T72" fmla="*/ 444 w 507"/>
                <a:gd name="T73" fmla="*/ 109 h 323"/>
                <a:gd name="T74" fmla="*/ 453 w 507"/>
                <a:gd name="T75" fmla="*/ 86 h 323"/>
                <a:gd name="T76" fmla="*/ 449 w 507"/>
                <a:gd name="T77" fmla="*/ 66 h 323"/>
                <a:gd name="T78" fmla="*/ 438 w 507"/>
                <a:gd name="T79" fmla="*/ 42 h 323"/>
                <a:gd name="T80" fmla="*/ 433 w 507"/>
                <a:gd name="T81" fmla="*/ 21 h 323"/>
                <a:gd name="T82" fmla="*/ 420 w 507"/>
                <a:gd name="T83" fmla="*/ 5 h 323"/>
                <a:gd name="T84" fmla="*/ 371 w 507"/>
                <a:gd name="T85" fmla="*/ 3 h 323"/>
                <a:gd name="T86" fmla="*/ 328 w 507"/>
                <a:gd name="T87" fmla="*/ 0 h 323"/>
                <a:gd name="T88" fmla="*/ 304 w 507"/>
                <a:gd name="T89" fmla="*/ 3 h 323"/>
                <a:gd name="T90" fmla="*/ 295 w 507"/>
                <a:gd name="T91" fmla="*/ 14 h 323"/>
                <a:gd name="T92" fmla="*/ 301 w 507"/>
                <a:gd name="T93" fmla="*/ 28 h 323"/>
                <a:gd name="T94" fmla="*/ 305 w 507"/>
                <a:gd name="T95" fmla="*/ 45 h 323"/>
                <a:gd name="T96" fmla="*/ 297 w 507"/>
                <a:gd name="T97" fmla="*/ 60 h 323"/>
                <a:gd name="T98" fmla="*/ 278 w 507"/>
                <a:gd name="T99" fmla="*/ 70 h 323"/>
                <a:gd name="T100" fmla="*/ 256 w 507"/>
                <a:gd name="T101" fmla="*/ 75 h 323"/>
                <a:gd name="T102" fmla="*/ 236 w 507"/>
                <a:gd name="T103" fmla="*/ 75 h 323"/>
                <a:gd name="T104" fmla="*/ 220 w 507"/>
                <a:gd name="T105" fmla="*/ 71 h 323"/>
                <a:gd name="T106" fmla="*/ 208 w 507"/>
                <a:gd name="T107" fmla="*/ 61 h 323"/>
                <a:gd name="T108" fmla="*/ 197 w 507"/>
                <a:gd name="T109" fmla="*/ 48 h 323"/>
                <a:gd name="T110" fmla="*/ 184 w 507"/>
                <a:gd name="T111" fmla="*/ 32 h 323"/>
                <a:gd name="T112" fmla="*/ 167 w 507"/>
                <a:gd name="T113" fmla="*/ 20 h 323"/>
                <a:gd name="T114" fmla="*/ 145 w 507"/>
                <a:gd name="T115" fmla="*/ 15 h 323"/>
                <a:gd name="T116" fmla="*/ 119 w 507"/>
                <a:gd name="T117" fmla="*/ 14 h 323"/>
                <a:gd name="T118" fmla="*/ 92 w 507"/>
                <a:gd name="T119" fmla="*/ 16 h 323"/>
                <a:gd name="T120" fmla="*/ 59 w 507"/>
                <a:gd name="T121" fmla="*/ 22 h 3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7"/>
                <a:gd name="T184" fmla="*/ 0 h 323"/>
                <a:gd name="T185" fmla="*/ 507 w 507"/>
                <a:gd name="T186" fmla="*/ 323 h 3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7" h="323">
                  <a:moveTo>
                    <a:pt x="59" y="22"/>
                  </a:moveTo>
                  <a:lnTo>
                    <a:pt x="0" y="262"/>
                  </a:lnTo>
                  <a:lnTo>
                    <a:pt x="7" y="262"/>
                  </a:lnTo>
                  <a:lnTo>
                    <a:pt x="16" y="261"/>
                  </a:lnTo>
                  <a:lnTo>
                    <a:pt x="31" y="258"/>
                  </a:lnTo>
                  <a:lnTo>
                    <a:pt x="42" y="255"/>
                  </a:lnTo>
                  <a:lnTo>
                    <a:pt x="57" y="253"/>
                  </a:lnTo>
                  <a:lnTo>
                    <a:pt x="73" y="249"/>
                  </a:lnTo>
                  <a:lnTo>
                    <a:pt x="87" y="245"/>
                  </a:lnTo>
                  <a:lnTo>
                    <a:pt x="101" y="240"/>
                  </a:lnTo>
                  <a:lnTo>
                    <a:pt x="117" y="236"/>
                  </a:lnTo>
                  <a:lnTo>
                    <a:pt x="127" y="233"/>
                  </a:lnTo>
                  <a:lnTo>
                    <a:pt x="136" y="232"/>
                  </a:lnTo>
                  <a:lnTo>
                    <a:pt x="144" y="231"/>
                  </a:lnTo>
                  <a:lnTo>
                    <a:pt x="152" y="231"/>
                  </a:lnTo>
                  <a:lnTo>
                    <a:pt x="163" y="233"/>
                  </a:lnTo>
                  <a:lnTo>
                    <a:pt x="170" y="234"/>
                  </a:lnTo>
                  <a:lnTo>
                    <a:pt x="178" y="237"/>
                  </a:lnTo>
                  <a:lnTo>
                    <a:pt x="183" y="239"/>
                  </a:lnTo>
                  <a:lnTo>
                    <a:pt x="187" y="242"/>
                  </a:lnTo>
                  <a:lnTo>
                    <a:pt x="190" y="247"/>
                  </a:lnTo>
                  <a:lnTo>
                    <a:pt x="191" y="251"/>
                  </a:lnTo>
                  <a:lnTo>
                    <a:pt x="191" y="256"/>
                  </a:lnTo>
                  <a:lnTo>
                    <a:pt x="189" y="261"/>
                  </a:lnTo>
                  <a:lnTo>
                    <a:pt x="184" y="268"/>
                  </a:lnTo>
                  <a:lnTo>
                    <a:pt x="179" y="275"/>
                  </a:lnTo>
                  <a:lnTo>
                    <a:pt x="176" y="282"/>
                  </a:lnTo>
                  <a:lnTo>
                    <a:pt x="174" y="288"/>
                  </a:lnTo>
                  <a:lnTo>
                    <a:pt x="174" y="293"/>
                  </a:lnTo>
                  <a:lnTo>
                    <a:pt x="174" y="297"/>
                  </a:lnTo>
                  <a:lnTo>
                    <a:pt x="177" y="303"/>
                  </a:lnTo>
                  <a:lnTo>
                    <a:pt x="181" y="308"/>
                  </a:lnTo>
                  <a:lnTo>
                    <a:pt x="187" y="313"/>
                  </a:lnTo>
                  <a:lnTo>
                    <a:pt x="193" y="316"/>
                  </a:lnTo>
                  <a:lnTo>
                    <a:pt x="201" y="319"/>
                  </a:lnTo>
                  <a:lnTo>
                    <a:pt x="209" y="321"/>
                  </a:lnTo>
                  <a:lnTo>
                    <a:pt x="215" y="322"/>
                  </a:lnTo>
                  <a:lnTo>
                    <a:pt x="222" y="321"/>
                  </a:lnTo>
                  <a:lnTo>
                    <a:pt x="230" y="319"/>
                  </a:lnTo>
                  <a:lnTo>
                    <a:pt x="237" y="317"/>
                  </a:lnTo>
                  <a:lnTo>
                    <a:pt x="244" y="313"/>
                  </a:lnTo>
                  <a:lnTo>
                    <a:pt x="252" y="309"/>
                  </a:lnTo>
                  <a:lnTo>
                    <a:pt x="259" y="305"/>
                  </a:lnTo>
                  <a:lnTo>
                    <a:pt x="264" y="301"/>
                  </a:lnTo>
                  <a:lnTo>
                    <a:pt x="268" y="296"/>
                  </a:lnTo>
                  <a:lnTo>
                    <a:pt x="272" y="289"/>
                  </a:lnTo>
                  <a:lnTo>
                    <a:pt x="274" y="283"/>
                  </a:lnTo>
                  <a:lnTo>
                    <a:pt x="275" y="275"/>
                  </a:lnTo>
                  <a:lnTo>
                    <a:pt x="277" y="270"/>
                  </a:lnTo>
                  <a:lnTo>
                    <a:pt x="279" y="267"/>
                  </a:lnTo>
                  <a:lnTo>
                    <a:pt x="284" y="263"/>
                  </a:lnTo>
                  <a:lnTo>
                    <a:pt x="291" y="260"/>
                  </a:lnTo>
                  <a:lnTo>
                    <a:pt x="301" y="256"/>
                  </a:lnTo>
                  <a:lnTo>
                    <a:pt x="311" y="254"/>
                  </a:lnTo>
                  <a:lnTo>
                    <a:pt x="321" y="251"/>
                  </a:lnTo>
                  <a:lnTo>
                    <a:pt x="331" y="249"/>
                  </a:lnTo>
                  <a:lnTo>
                    <a:pt x="345" y="246"/>
                  </a:lnTo>
                  <a:lnTo>
                    <a:pt x="365" y="243"/>
                  </a:lnTo>
                  <a:lnTo>
                    <a:pt x="387" y="241"/>
                  </a:lnTo>
                  <a:lnTo>
                    <a:pt x="411" y="241"/>
                  </a:lnTo>
                  <a:lnTo>
                    <a:pt x="435" y="241"/>
                  </a:lnTo>
                  <a:lnTo>
                    <a:pt x="457" y="243"/>
                  </a:lnTo>
                  <a:lnTo>
                    <a:pt x="460" y="239"/>
                  </a:lnTo>
                  <a:lnTo>
                    <a:pt x="463" y="235"/>
                  </a:lnTo>
                  <a:lnTo>
                    <a:pt x="467" y="231"/>
                  </a:lnTo>
                  <a:lnTo>
                    <a:pt x="472" y="225"/>
                  </a:lnTo>
                  <a:lnTo>
                    <a:pt x="476" y="221"/>
                  </a:lnTo>
                  <a:lnTo>
                    <a:pt x="482" y="216"/>
                  </a:lnTo>
                  <a:lnTo>
                    <a:pt x="487" y="210"/>
                  </a:lnTo>
                  <a:lnTo>
                    <a:pt x="491" y="206"/>
                  </a:lnTo>
                  <a:lnTo>
                    <a:pt x="496" y="202"/>
                  </a:lnTo>
                  <a:lnTo>
                    <a:pt x="500" y="195"/>
                  </a:lnTo>
                  <a:lnTo>
                    <a:pt x="501" y="190"/>
                  </a:lnTo>
                  <a:lnTo>
                    <a:pt x="503" y="184"/>
                  </a:lnTo>
                  <a:lnTo>
                    <a:pt x="505" y="178"/>
                  </a:lnTo>
                  <a:lnTo>
                    <a:pt x="506" y="170"/>
                  </a:lnTo>
                  <a:lnTo>
                    <a:pt x="504" y="165"/>
                  </a:lnTo>
                  <a:lnTo>
                    <a:pt x="501" y="158"/>
                  </a:lnTo>
                  <a:lnTo>
                    <a:pt x="497" y="154"/>
                  </a:lnTo>
                  <a:lnTo>
                    <a:pt x="492" y="152"/>
                  </a:lnTo>
                  <a:lnTo>
                    <a:pt x="487" y="151"/>
                  </a:lnTo>
                  <a:lnTo>
                    <a:pt x="482" y="151"/>
                  </a:lnTo>
                  <a:lnTo>
                    <a:pt x="477" y="151"/>
                  </a:lnTo>
                  <a:lnTo>
                    <a:pt x="470" y="154"/>
                  </a:lnTo>
                  <a:lnTo>
                    <a:pt x="465" y="159"/>
                  </a:lnTo>
                  <a:lnTo>
                    <a:pt x="460" y="166"/>
                  </a:lnTo>
                  <a:lnTo>
                    <a:pt x="455" y="173"/>
                  </a:lnTo>
                  <a:lnTo>
                    <a:pt x="449" y="179"/>
                  </a:lnTo>
                  <a:lnTo>
                    <a:pt x="443" y="184"/>
                  </a:lnTo>
                  <a:lnTo>
                    <a:pt x="436" y="186"/>
                  </a:lnTo>
                  <a:lnTo>
                    <a:pt x="427" y="189"/>
                  </a:lnTo>
                  <a:lnTo>
                    <a:pt x="422" y="189"/>
                  </a:lnTo>
                  <a:lnTo>
                    <a:pt x="415" y="187"/>
                  </a:lnTo>
                  <a:lnTo>
                    <a:pt x="410" y="186"/>
                  </a:lnTo>
                  <a:lnTo>
                    <a:pt x="405" y="185"/>
                  </a:lnTo>
                  <a:lnTo>
                    <a:pt x="400" y="180"/>
                  </a:lnTo>
                  <a:lnTo>
                    <a:pt x="396" y="177"/>
                  </a:lnTo>
                  <a:lnTo>
                    <a:pt x="393" y="172"/>
                  </a:lnTo>
                  <a:lnTo>
                    <a:pt x="392" y="168"/>
                  </a:lnTo>
                  <a:lnTo>
                    <a:pt x="390" y="160"/>
                  </a:lnTo>
                  <a:lnTo>
                    <a:pt x="390" y="153"/>
                  </a:lnTo>
                  <a:lnTo>
                    <a:pt x="391" y="148"/>
                  </a:lnTo>
                  <a:lnTo>
                    <a:pt x="394" y="143"/>
                  </a:lnTo>
                  <a:lnTo>
                    <a:pt x="397" y="138"/>
                  </a:lnTo>
                  <a:lnTo>
                    <a:pt x="403" y="133"/>
                  </a:lnTo>
                  <a:lnTo>
                    <a:pt x="410" y="129"/>
                  </a:lnTo>
                  <a:lnTo>
                    <a:pt x="416" y="126"/>
                  </a:lnTo>
                  <a:lnTo>
                    <a:pt x="425" y="121"/>
                  </a:lnTo>
                  <a:lnTo>
                    <a:pt x="434" y="117"/>
                  </a:lnTo>
                  <a:lnTo>
                    <a:pt x="439" y="113"/>
                  </a:lnTo>
                  <a:lnTo>
                    <a:pt x="444" y="109"/>
                  </a:lnTo>
                  <a:lnTo>
                    <a:pt x="450" y="101"/>
                  </a:lnTo>
                  <a:lnTo>
                    <a:pt x="452" y="94"/>
                  </a:lnTo>
                  <a:lnTo>
                    <a:pt x="453" y="86"/>
                  </a:lnTo>
                  <a:lnTo>
                    <a:pt x="453" y="81"/>
                  </a:lnTo>
                  <a:lnTo>
                    <a:pt x="451" y="72"/>
                  </a:lnTo>
                  <a:lnTo>
                    <a:pt x="449" y="66"/>
                  </a:lnTo>
                  <a:lnTo>
                    <a:pt x="445" y="58"/>
                  </a:lnTo>
                  <a:lnTo>
                    <a:pt x="442" y="51"/>
                  </a:lnTo>
                  <a:lnTo>
                    <a:pt x="438" y="42"/>
                  </a:lnTo>
                  <a:lnTo>
                    <a:pt x="435" y="34"/>
                  </a:lnTo>
                  <a:lnTo>
                    <a:pt x="434" y="28"/>
                  </a:lnTo>
                  <a:lnTo>
                    <a:pt x="433" y="21"/>
                  </a:lnTo>
                  <a:lnTo>
                    <a:pt x="434" y="14"/>
                  </a:lnTo>
                  <a:lnTo>
                    <a:pt x="434" y="6"/>
                  </a:lnTo>
                  <a:lnTo>
                    <a:pt x="420" y="5"/>
                  </a:lnTo>
                  <a:lnTo>
                    <a:pt x="401" y="5"/>
                  </a:lnTo>
                  <a:lnTo>
                    <a:pt x="384" y="4"/>
                  </a:lnTo>
                  <a:lnTo>
                    <a:pt x="371" y="3"/>
                  </a:lnTo>
                  <a:lnTo>
                    <a:pt x="357" y="1"/>
                  </a:lnTo>
                  <a:lnTo>
                    <a:pt x="341" y="0"/>
                  </a:lnTo>
                  <a:lnTo>
                    <a:pt x="328" y="0"/>
                  </a:lnTo>
                  <a:lnTo>
                    <a:pt x="318" y="0"/>
                  </a:lnTo>
                  <a:lnTo>
                    <a:pt x="309" y="1"/>
                  </a:lnTo>
                  <a:lnTo>
                    <a:pt x="304" y="3"/>
                  </a:lnTo>
                  <a:lnTo>
                    <a:pt x="300" y="6"/>
                  </a:lnTo>
                  <a:lnTo>
                    <a:pt x="296" y="10"/>
                  </a:lnTo>
                  <a:lnTo>
                    <a:pt x="295" y="14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301" y="28"/>
                  </a:lnTo>
                  <a:lnTo>
                    <a:pt x="304" y="33"/>
                  </a:lnTo>
                  <a:lnTo>
                    <a:pt x="305" y="39"/>
                  </a:lnTo>
                  <a:lnTo>
                    <a:pt x="305" y="45"/>
                  </a:lnTo>
                  <a:lnTo>
                    <a:pt x="304" y="50"/>
                  </a:lnTo>
                  <a:lnTo>
                    <a:pt x="301" y="55"/>
                  </a:lnTo>
                  <a:lnTo>
                    <a:pt x="297" y="60"/>
                  </a:lnTo>
                  <a:lnTo>
                    <a:pt x="291" y="64"/>
                  </a:lnTo>
                  <a:lnTo>
                    <a:pt x="285" y="67"/>
                  </a:lnTo>
                  <a:lnTo>
                    <a:pt x="278" y="70"/>
                  </a:lnTo>
                  <a:lnTo>
                    <a:pt x="270" y="72"/>
                  </a:lnTo>
                  <a:lnTo>
                    <a:pt x="263" y="74"/>
                  </a:lnTo>
                  <a:lnTo>
                    <a:pt x="256" y="75"/>
                  </a:lnTo>
                  <a:lnTo>
                    <a:pt x="249" y="76"/>
                  </a:lnTo>
                  <a:lnTo>
                    <a:pt x="243" y="76"/>
                  </a:lnTo>
                  <a:lnTo>
                    <a:pt x="236" y="75"/>
                  </a:lnTo>
                  <a:lnTo>
                    <a:pt x="230" y="74"/>
                  </a:lnTo>
                  <a:lnTo>
                    <a:pt x="225" y="72"/>
                  </a:lnTo>
                  <a:lnTo>
                    <a:pt x="220" y="71"/>
                  </a:lnTo>
                  <a:lnTo>
                    <a:pt x="215" y="68"/>
                  </a:lnTo>
                  <a:lnTo>
                    <a:pt x="212" y="66"/>
                  </a:lnTo>
                  <a:lnTo>
                    <a:pt x="208" y="61"/>
                  </a:lnTo>
                  <a:lnTo>
                    <a:pt x="204" y="56"/>
                  </a:lnTo>
                  <a:lnTo>
                    <a:pt x="200" y="52"/>
                  </a:lnTo>
                  <a:lnTo>
                    <a:pt x="197" y="48"/>
                  </a:lnTo>
                  <a:lnTo>
                    <a:pt x="193" y="42"/>
                  </a:lnTo>
                  <a:lnTo>
                    <a:pt x="189" y="37"/>
                  </a:lnTo>
                  <a:lnTo>
                    <a:pt x="184" y="32"/>
                  </a:lnTo>
                  <a:lnTo>
                    <a:pt x="178" y="27"/>
                  </a:lnTo>
                  <a:lnTo>
                    <a:pt x="173" y="23"/>
                  </a:lnTo>
                  <a:lnTo>
                    <a:pt x="167" y="20"/>
                  </a:lnTo>
                  <a:lnTo>
                    <a:pt x="161" y="17"/>
                  </a:lnTo>
                  <a:lnTo>
                    <a:pt x="154" y="16"/>
                  </a:lnTo>
                  <a:lnTo>
                    <a:pt x="145" y="15"/>
                  </a:lnTo>
                  <a:lnTo>
                    <a:pt x="135" y="14"/>
                  </a:lnTo>
                  <a:lnTo>
                    <a:pt x="126" y="14"/>
                  </a:lnTo>
                  <a:lnTo>
                    <a:pt x="119" y="14"/>
                  </a:lnTo>
                  <a:lnTo>
                    <a:pt x="109" y="14"/>
                  </a:lnTo>
                  <a:lnTo>
                    <a:pt x="101" y="16"/>
                  </a:lnTo>
                  <a:lnTo>
                    <a:pt x="92" y="16"/>
                  </a:lnTo>
                  <a:lnTo>
                    <a:pt x="82" y="18"/>
                  </a:lnTo>
                  <a:lnTo>
                    <a:pt x="72" y="20"/>
                  </a:lnTo>
                  <a:lnTo>
                    <a:pt x="59" y="22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536" y="3088"/>
              <a:ext cx="488" cy="331"/>
              <a:chOff x="4536" y="3088"/>
              <a:chExt cx="488" cy="331"/>
            </a:xfrm>
          </p:grpSpPr>
          <p:sp>
            <p:nvSpPr>
              <p:cNvPr id="55321" name="Rectangle 18"/>
              <p:cNvSpPr>
                <a:spLocks noChangeArrowheads="1"/>
              </p:cNvSpPr>
              <p:nvPr/>
            </p:nvSpPr>
            <p:spPr bwMode="auto">
              <a:xfrm>
                <a:off x="4586" y="3380"/>
                <a:ext cx="394" cy="39"/>
              </a:xfrm>
              <a:prstGeom prst="rect">
                <a:avLst/>
              </a:prstGeom>
              <a:solidFill>
                <a:srgbClr val="80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22" name="Freeform 19"/>
              <p:cNvSpPr>
                <a:spLocks/>
              </p:cNvSpPr>
              <p:nvPr/>
            </p:nvSpPr>
            <p:spPr bwMode="auto">
              <a:xfrm>
                <a:off x="4536" y="3088"/>
                <a:ext cx="488" cy="290"/>
              </a:xfrm>
              <a:custGeom>
                <a:avLst/>
                <a:gdLst>
                  <a:gd name="T0" fmla="*/ 433 w 488"/>
                  <a:gd name="T1" fmla="*/ 56 h 290"/>
                  <a:gd name="T2" fmla="*/ 398 w 488"/>
                  <a:gd name="T3" fmla="*/ 62 h 290"/>
                  <a:gd name="T4" fmla="*/ 360 w 488"/>
                  <a:gd name="T5" fmla="*/ 75 h 290"/>
                  <a:gd name="T6" fmla="*/ 316 w 488"/>
                  <a:gd name="T7" fmla="*/ 89 h 290"/>
                  <a:gd name="T8" fmla="*/ 277 w 488"/>
                  <a:gd name="T9" fmla="*/ 96 h 290"/>
                  <a:gd name="T10" fmla="*/ 251 w 488"/>
                  <a:gd name="T11" fmla="*/ 88 h 290"/>
                  <a:gd name="T12" fmla="*/ 243 w 488"/>
                  <a:gd name="T13" fmla="*/ 73 h 290"/>
                  <a:gd name="T14" fmla="*/ 255 w 488"/>
                  <a:gd name="T15" fmla="*/ 53 h 290"/>
                  <a:gd name="T16" fmla="*/ 282 w 488"/>
                  <a:gd name="T17" fmla="*/ 39 h 290"/>
                  <a:gd name="T18" fmla="*/ 314 w 488"/>
                  <a:gd name="T19" fmla="*/ 29 h 290"/>
                  <a:gd name="T20" fmla="*/ 326 w 488"/>
                  <a:gd name="T21" fmla="*/ 13 h 290"/>
                  <a:gd name="T22" fmla="*/ 308 w 488"/>
                  <a:gd name="T23" fmla="*/ 0 h 290"/>
                  <a:gd name="T24" fmla="*/ 270 w 488"/>
                  <a:gd name="T25" fmla="*/ 1 h 290"/>
                  <a:gd name="T26" fmla="*/ 232 w 488"/>
                  <a:gd name="T27" fmla="*/ 14 h 290"/>
                  <a:gd name="T28" fmla="*/ 190 w 488"/>
                  <a:gd name="T29" fmla="*/ 35 h 290"/>
                  <a:gd name="T30" fmla="*/ 150 w 488"/>
                  <a:gd name="T31" fmla="*/ 53 h 290"/>
                  <a:gd name="T32" fmla="*/ 105 w 488"/>
                  <a:gd name="T33" fmla="*/ 60 h 290"/>
                  <a:gd name="T34" fmla="*/ 67 w 488"/>
                  <a:gd name="T35" fmla="*/ 61 h 290"/>
                  <a:gd name="T36" fmla="*/ 78 w 488"/>
                  <a:gd name="T37" fmla="*/ 100 h 290"/>
                  <a:gd name="T38" fmla="*/ 89 w 488"/>
                  <a:gd name="T39" fmla="*/ 132 h 290"/>
                  <a:gd name="T40" fmla="*/ 80 w 488"/>
                  <a:gd name="T41" fmla="*/ 152 h 290"/>
                  <a:gd name="T42" fmla="*/ 62 w 488"/>
                  <a:gd name="T43" fmla="*/ 156 h 290"/>
                  <a:gd name="T44" fmla="*/ 42 w 488"/>
                  <a:gd name="T45" fmla="*/ 149 h 290"/>
                  <a:gd name="T46" fmla="*/ 19 w 488"/>
                  <a:gd name="T47" fmla="*/ 143 h 290"/>
                  <a:gd name="T48" fmla="*/ 4 w 488"/>
                  <a:gd name="T49" fmla="*/ 156 h 290"/>
                  <a:gd name="T50" fmla="*/ 1 w 488"/>
                  <a:gd name="T51" fmla="*/ 180 h 290"/>
                  <a:gd name="T52" fmla="*/ 14 w 488"/>
                  <a:gd name="T53" fmla="*/ 205 h 290"/>
                  <a:gd name="T54" fmla="*/ 41 w 488"/>
                  <a:gd name="T55" fmla="*/ 217 h 290"/>
                  <a:gd name="T56" fmla="*/ 74 w 488"/>
                  <a:gd name="T57" fmla="*/ 217 h 290"/>
                  <a:gd name="T58" fmla="*/ 87 w 488"/>
                  <a:gd name="T59" fmla="*/ 230 h 290"/>
                  <a:gd name="T60" fmla="*/ 75 w 488"/>
                  <a:gd name="T61" fmla="*/ 257 h 290"/>
                  <a:gd name="T62" fmla="*/ 57 w 488"/>
                  <a:gd name="T63" fmla="*/ 283 h 290"/>
                  <a:gd name="T64" fmla="*/ 452 w 488"/>
                  <a:gd name="T65" fmla="*/ 276 h 290"/>
                  <a:gd name="T66" fmla="*/ 462 w 488"/>
                  <a:gd name="T67" fmla="*/ 257 h 290"/>
                  <a:gd name="T68" fmla="*/ 480 w 488"/>
                  <a:gd name="T69" fmla="*/ 240 h 290"/>
                  <a:gd name="T70" fmla="*/ 486 w 488"/>
                  <a:gd name="T71" fmla="*/ 218 h 290"/>
                  <a:gd name="T72" fmla="*/ 474 w 488"/>
                  <a:gd name="T73" fmla="*/ 203 h 290"/>
                  <a:gd name="T74" fmla="*/ 449 w 488"/>
                  <a:gd name="T75" fmla="*/ 199 h 290"/>
                  <a:gd name="T76" fmla="*/ 418 w 488"/>
                  <a:gd name="T77" fmla="*/ 205 h 290"/>
                  <a:gd name="T78" fmla="*/ 387 w 488"/>
                  <a:gd name="T79" fmla="*/ 206 h 290"/>
                  <a:gd name="T80" fmla="*/ 366 w 488"/>
                  <a:gd name="T81" fmla="*/ 192 h 290"/>
                  <a:gd name="T82" fmla="*/ 371 w 488"/>
                  <a:gd name="T83" fmla="*/ 170 h 290"/>
                  <a:gd name="T84" fmla="*/ 391 w 488"/>
                  <a:gd name="T85" fmla="*/ 154 h 290"/>
                  <a:gd name="T86" fmla="*/ 419 w 488"/>
                  <a:gd name="T87" fmla="*/ 150 h 290"/>
                  <a:gd name="T88" fmla="*/ 448 w 488"/>
                  <a:gd name="T89" fmla="*/ 141 h 290"/>
                  <a:gd name="T90" fmla="*/ 459 w 488"/>
                  <a:gd name="T91" fmla="*/ 121 h 290"/>
                  <a:gd name="T92" fmla="*/ 457 w 488"/>
                  <a:gd name="T93" fmla="*/ 91 h 290"/>
                  <a:gd name="T94" fmla="*/ 452 w 488"/>
                  <a:gd name="T95" fmla="*/ 61 h 2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88"/>
                  <a:gd name="T145" fmla="*/ 0 h 290"/>
                  <a:gd name="T146" fmla="*/ 488 w 488"/>
                  <a:gd name="T147" fmla="*/ 290 h 2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88" h="290">
                    <a:moveTo>
                      <a:pt x="452" y="61"/>
                    </a:moveTo>
                    <a:lnTo>
                      <a:pt x="448" y="59"/>
                    </a:lnTo>
                    <a:lnTo>
                      <a:pt x="440" y="57"/>
                    </a:lnTo>
                    <a:lnTo>
                      <a:pt x="433" y="56"/>
                    </a:lnTo>
                    <a:lnTo>
                      <a:pt x="425" y="57"/>
                    </a:lnTo>
                    <a:lnTo>
                      <a:pt x="415" y="58"/>
                    </a:lnTo>
                    <a:lnTo>
                      <a:pt x="407" y="59"/>
                    </a:lnTo>
                    <a:lnTo>
                      <a:pt x="398" y="62"/>
                    </a:lnTo>
                    <a:lnTo>
                      <a:pt x="390" y="64"/>
                    </a:lnTo>
                    <a:lnTo>
                      <a:pt x="379" y="68"/>
                    </a:lnTo>
                    <a:lnTo>
                      <a:pt x="369" y="70"/>
                    </a:lnTo>
                    <a:lnTo>
                      <a:pt x="360" y="75"/>
                    </a:lnTo>
                    <a:lnTo>
                      <a:pt x="350" y="79"/>
                    </a:lnTo>
                    <a:lnTo>
                      <a:pt x="339" y="83"/>
                    </a:lnTo>
                    <a:lnTo>
                      <a:pt x="328" y="86"/>
                    </a:lnTo>
                    <a:lnTo>
                      <a:pt x="316" y="89"/>
                    </a:lnTo>
                    <a:lnTo>
                      <a:pt x="303" y="93"/>
                    </a:lnTo>
                    <a:lnTo>
                      <a:pt x="295" y="95"/>
                    </a:lnTo>
                    <a:lnTo>
                      <a:pt x="287" y="96"/>
                    </a:lnTo>
                    <a:lnTo>
                      <a:pt x="277" y="96"/>
                    </a:lnTo>
                    <a:lnTo>
                      <a:pt x="268" y="94"/>
                    </a:lnTo>
                    <a:lnTo>
                      <a:pt x="261" y="93"/>
                    </a:lnTo>
                    <a:lnTo>
                      <a:pt x="256" y="90"/>
                    </a:lnTo>
                    <a:lnTo>
                      <a:pt x="251" y="88"/>
                    </a:lnTo>
                    <a:lnTo>
                      <a:pt x="247" y="85"/>
                    </a:lnTo>
                    <a:lnTo>
                      <a:pt x="245" y="82"/>
                    </a:lnTo>
                    <a:lnTo>
                      <a:pt x="243" y="77"/>
                    </a:lnTo>
                    <a:lnTo>
                      <a:pt x="243" y="73"/>
                    </a:lnTo>
                    <a:lnTo>
                      <a:pt x="245" y="68"/>
                    </a:lnTo>
                    <a:lnTo>
                      <a:pt x="247" y="63"/>
                    </a:lnTo>
                    <a:lnTo>
                      <a:pt x="251" y="58"/>
                    </a:lnTo>
                    <a:lnTo>
                      <a:pt x="255" y="53"/>
                    </a:lnTo>
                    <a:lnTo>
                      <a:pt x="260" y="51"/>
                    </a:lnTo>
                    <a:lnTo>
                      <a:pt x="266" y="47"/>
                    </a:lnTo>
                    <a:lnTo>
                      <a:pt x="274" y="42"/>
                    </a:lnTo>
                    <a:lnTo>
                      <a:pt x="282" y="39"/>
                    </a:lnTo>
                    <a:lnTo>
                      <a:pt x="291" y="37"/>
                    </a:lnTo>
                    <a:lnTo>
                      <a:pt x="298" y="35"/>
                    </a:lnTo>
                    <a:lnTo>
                      <a:pt x="307" y="33"/>
                    </a:lnTo>
                    <a:lnTo>
                      <a:pt x="314" y="29"/>
                    </a:lnTo>
                    <a:lnTo>
                      <a:pt x="320" y="26"/>
                    </a:lnTo>
                    <a:lnTo>
                      <a:pt x="325" y="22"/>
                    </a:lnTo>
                    <a:lnTo>
                      <a:pt x="327" y="17"/>
                    </a:lnTo>
                    <a:lnTo>
                      <a:pt x="326" y="13"/>
                    </a:lnTo>
                    <a:lnTo>
                      <a:pt x="322" y="8"/>
                    </a:lnTo>
                    <a:lnTo>
                      <a:pt x="319" y="4"/>
                    </a:lnTo>
                    <a:lnTo>
                      <a:pt x="314" y="2"/>
                    </a:lnTo>
                    <a:lnTo>
                      <a:pt x="308" y="0"/>
                    </a:lnTo>
                    <a:lnTo>
                      <a:pt x="300" y="0"/>
                    </a:lnTo>
                    <a:lnTo>
                      <a:pt x="292" y="0"/>
                    </a:lnTo>
                    <a:lnTo>
                      <a:pt x="281" y="0"/>
                    </a:lnTo>
                    <a:lnTo>
                      <a:pt x="270" y="1"/>
                    </a:lnTo>
                    <a:lnTo>
                      <a:pt x="262" y="3"/>
                    </a:lnTo>
                    <a:lnTo>
                      <a:pt x="251" y="6"/>
                    </a:lnTo>
                    <a:lnTo>
                      <a:pt x="240" y="10"/>
                    </a:lnTo>
                    <a:lnTo>
                      <a:pt x="232" y="14"/>
                    </a:lnTo>
                    <a:lnTo>
                      <a:pt x="223" y="18"/>
                    </a:lnTo>
                    <a:lnTo>
                      <a:pt x="214" y="22"/>
                    </a:lnTo>
                    <a:lnTo>
                      <a:pt x="204" y="28"/>
                    </a:lnTo>
                    <a:lnTo>
                      <a:pt x="190" y="35"/>
                    </a:lnTo>
                    <a:lnTo>
                      <a:pt x="181" y="41"/>
                    </a:lnTo>
                    <a:lnTo>
                      <a:pt x="173" y="46"/>
                    </a:lnTo>
                    <a:lnTo>
                      <a:pt x="161" y="50"/>
                    </a:lnTo>
                    <a:lnTo>
                      <a:pt x="150" y="53"/>
                    </a:lnTo>
                    <a:lnTo>
                      <a:pt x="139" y="56"/>
                    </a:lnTo>
                    <a:lnTo>
                      <a:pt x="127" y="57"/>
                    </a:lnTo>
                    <a:lnTo>
                      <a:pt x="115" y="59"/>
                    </a:lnTo>
                    <a:lnTo>
                      <a:pt x="105" y="60"/>
                    </a:lnTo>
                    <a:lnTo>
                      <a:pt x="95" y="61"/>
                    </a:lnTo>
                    <a:lnTo>
                      <a:pt x="85" y="61"/>
                    </a:lnTo>
                    <a:lnTo>
                      <a:pt x="75" y="62"/>
                    </a:lnTo>
                    <a:lnTo>
                      <a:pt x="67" y="61"/>
                    </a:lnTo>
                    <a:lnTo>
                      <a:pt x="68" y="68"/>
                    </a:lnTo>
                    <a:lnTo>
                      <a:pt x="71" y="79"/>
                    </a:lnTo>
                    <a:lnTo>
                      <a:pt x="74" y="88"/>
                    </a:lnTo>
                    <a:lnTo>
                      <a:pt x="78" y="100"/>
                    </a:lnTo>
                    <a:lnTo>
                      <a:pt x="82" y="109"/>
                    </a:lnTo>
                    <a:lnTo>
                      <a:pt x="86" y="118"/>
                    </a:lnTo>
                    <a:lnTo>
                      <a:pt x="89" y="124"/>
                    </a:lnTo>
                    <a:lnTo>
                      <a:pt x="89" y="132"/>
                    </a:lnTo>
                    <a:lnTo>
                      <a:pt x="89" y="138"/>
                    </a:lnTo>
                    <a:lnTo>
                      <a:pt x="86" y="144"/>
                    </a:lnTo>
                    <a:lnTo>
                      <a:pt x="83" y="148"/>
                    </a:lnTo>
                    <a:lnTo>
                      <a:pt x="80" y="152"/>
                    </a:lnTo>
                    <a:lnTo>
                      <a:pt x="76" y="154"/>
                    </a:lnTo>
                    <a:lnTo>
                      <a:pt x="72" y="155"/>
                    </a:lnTo>
                    <a:lnTo>
                      <a:pt x="68" y="156"/>
                    </a:lnTo>
                    <a:lnTo>
                      <a:pt x="62" y="156"/>
                    </a:lnTo>
                    <a:lnTo>
                      <a:pt x="57" y="154"/>
                    </a:lnTo>
                    <a:lnTo>
                      <a:pt x="52" y="153"/>
                    </a:lnTo>
                    <a:lnTo>
                      <a:pt x="48" y="152"/>
                    </a:lnTo>
                    <a:lnTo>
                      <a:pt x="42" y="149"/>
                    </a:lnTo>
                    <a:lnTo>
                      <a:pt x="38" y="147"/>
                    </a:lnTo>
                    <a:lnTo>
                      <a:pt x="33" y="145"/>
                    </a:lnTo>
                    <a:lnTo>
                      <a:pt x="28" y="143"/>
                    </a:lnTo>
                    <a:lnTo>
                      <a:pt x="19" y="143"/>
                    </a:lnTo>
                    <a:lnTo>
                      <a:pt x="14" y="145"/>
                    </a:lnTo>
                    <a:lnTo>
                      <a:pt x="9" y="148"/>
                    </a:lnTo>
                    <a:lnTo>
                      <a:pt x="6" y="152"/>
                    </a:lnTo>
                    <a:lnTo>
                      <a:pt x="4" y="156"/>
                    </a:lnTo>
                    <a:lnTo>
                      <a:pt x="2" y="162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1" y="180"/>
                    </a:lnTo>
                    <a:lnTo>
                      <a:pt x="3" y="186"/>
                    </a:lnTo>
                    <a:lnTo>
                      <a:pt x="6" y="192"/>
                    </a:lnTo>
                    <a:lnTo>
                      <a:pt x="9" y="199"/>
                    </a:lnTo>
                    <a:lnTo>
                      <a:pt x="14" y="205"/>
                    </a:lnTo>
                    <a:lnTo>
                      <a:pt x="20" y="209"/>
                    </a:lnTo>
                    <a:lnTo>
                      <a:pt x="27" y="213"/>
                    </a:lnTo>
                    <a:lnTo>
                      <a:pt x="33" y="216"/>
                    </a:lnTo>
                    <a:lnTo>
                      <a:pt x="41" y="217"/>
                    </a:lnTo>
                    <a:lnTo>
                      <a:pt x="47" y="219"/>
                    </a:lnTo>
                    <a:lnTo>
                      <a:pt x="57" y="219"/>
                    </a:lnTo>
                    <a:lnTo>
                      <a:pt x="65" y="218"/>
                    </a:lnTo>
                    <a:lnTo>
                      <a:pt x="74" y="217"/>
                    </a:lnTo>
                    <a:lnTo>
                      <a:pt x="81" y="217"/>
                    </a:lnTo>
                    <a:lnTo>
                      <a:pt x="86" y="220"/>
                    </a:lnTo>
                    <a:lnTo>
                      <a:pt x="87" y="224"/>
                    </a:lnTo>
                    <a:lnTo>
                      <a:pt x="87" y="230"/>
                    </a:lnTo>
                    <a:lnTo>
                      <a:pt x="85" y="237"/>
                    </a:lnTo>
                    <a:lnTo>
                      <a:pt x="82" y="243"/>
                    </a:lnTo>
                    <a:lnTo>
                      <a:pt x="79" y="250"/>
                    </a:lnTo>
                    <a:lnTo>
                      <a:pt x="75" y="257"/>
                    </a:lnTo>
                    <a:lnTo>
                      <a:pt x="71" y="265"/>
                    </a:lnTo>
                    <a:lnTo>
                      <a:pt x="66" y="272"/>
                    </a:lnTo>
                    <a:lnTo>
                      <a:pt x="61" y="277"/>
                    </a:lnTo>
                    <a:lnTo>
                      <a:pt x="57" y="283"/>
                    </a:lnTo>
                    <a:lnTo>
                      <a:pt x="49" y="289"/>
                    </a:lnTo>
                    <a:lnTo>
                      <a:pt x="450" y="288"/>
                    </a:lnTo>
                    <a:lnTo>
                      <a:pt x="450" y="282"/>
                    </a:lnTo>
                    <a:lnTo>
                      <a:pt x="452" y="276"/>
                    </a:lnTo>
                    <a:lnTo>
                      <a:pt x="453" y="272"/>
                    </a:lnTo>
                    <a:lnTo>
                      <a:pt x="455" y="267"/>
                    </a:lnTo>
                    <a:lnTo>
                      <a:pt x="458" y="262"/>
                    </a:lnTo>
                    <a:lnTo>
                      <a:pt x="462" y="257"/>
                    </a:lnTo>
                    <a:lnTo>
                      <a:pt x="467" y="253"/>
                    </a:lnTo>
                    <a:lnTo>
                      <a:pt x="471" y="249"/>
                    </a:lnTo>
                    <a:lnTo>
                      <a:pt x="476" y="244"/>
                    </a:lnTo>
                    <a:lnTo>
                      <a:pt x="480" y="240"/>
                    </a:lnTo>
                    <a:lnTo>
                      <a:pt x="483" y="236"/>
                    </a:lnTo>
                    <a:lnTo>
                      <a:pt x="485" y="231"/>
                    </a:lnTo>
                    <a:lnTo>
                      <a:pt x="487" y="224"/>
                    </a:lnTo>
                    <a:lnTo>
                      <a:pt x="486" y="218"/>
                    </a:lnTo>
                    <a:lnTo>
                      <a:pt x="485" y="213"/>
                    </a:lnTo>
                    <a:lnTo>
                      <a:pt x="482" y="209"/>
                    </a:lnTo>
                    <a:lnTo>
                      <a:pt x="479" y="205"/>
                    </a:lnTo>
                    <a:lnTo>
                      <a:pt x="474" y="203"/>
                    </a:lnTo>
                    <a:lnTo>
                      <a:pt x="469" y="201"/>
                    </a:lnTo>
                    <a:lnTo>
                      <a:pt x="463" y="199"/>
                    </a:lnTo>
                    <a:lnTo>
                      <a:pt x="456" y="199"/>
                    </a:lnTo>
                    <a:lnTo>
                      <a:pt x="449" y="199"/>
                    </a:lnTo>
                    <a:lnTo>
                      <a:pt x="442" y="200"/>
                    </a:lnTo>
                    <a:lnTo>
                      <a:pt x="435" y="202"/>
                    </a:lnTo>
                    <a:lnTo>
                      <a:pt x="426" y="204"/>
                    </a:lnTo>
                    <a:lnTo>
                      <a:pt x="418" y="205"/>
                    </a:lnTo>
                    <a:lnTo>
                      <a:pt x="410" y="207"/>
                    </a:lnTo>
                    <a:lnTo>
                      <a:pt x="401" y="208"/>
                    </a:lnTo>
                    <a:lnTo>
                      <a:pt x="394" y="208"/>
                    </a:lnTo>
                    <a:lnTo>
                      <a:pt x="387" y="206"/>
                    </a:lnTo>
                    <a:lnTo>
                      <a:pt x="380" y="204"/>
                    </a:lnTo>
                    <a:lnTo>
                      <a:pt x="375" y="202"/>
                    </a:lnTo>
                    <a:lnTo>
                      <a:pt x="370" y="198"/>
                    </a:lnTo>
                    <a:lnTo>
                      <a:pt x="366" y="192"/>
                    </a:lnTo>
                    <a:lnTo>
                      <a:pt x="365" y="187"/>
                    </a:lnTo>
                    <a:lnTo>
                      <a:pt x="366" y="181"/>
                    </a:lnTo>
                    <a:lnTo>
                      <a:pt x="368" y="174"/>
                    </a:lnTo>
                    <a:lnTo>
                      <a:pt x="371" y="170"/>
                    </a:lnTo>
                    <a:lnTo>
                      <a:pt x="375" y="165"/>
                    </a:lnTo>
                    <a:lnTo>
                      <a:pt x="380" y="161"/>
                    </a:lnTo>
                    <a:lnTo>
                      <a:pt x="385" y="158"/>
                    </a:lnTo>
                    <a:lnTo>
                      <a:pt x="391" y="154"/>
                    </a:lnTo>
                    <a:lnTo>
                      <a:pt x="397" y="153"/>
                    </a:lnTo>
                    <a:lnTo>
                      <a:pt x="404" y="152"/>
                    </a:lnTo>
                    <a:lnTo>
                      <a:pt x="410" y="151"/>
                    </a:lnTo>
                    <a:lnTo>
                      <a:pt x="419" y="150"/>
                    </a:lnTo>
                    <a:lnTo>
                      <a:pt x="428" y="149"/>
                    </a:lnTo>
                    <a:lnTo>
                      <a:pt x="435" y="147"/>
                    </a:lnTo>
                    <a:lnTo>
                      <a:pt x="443" y="144"/>
                    </a:lnTo>
                    <a:lnTo>
                      <a:pt x="448" y="141"/>
                    </a:lnTo>
                    <a:lnTo>
                      <a:pt x="452" y="136"/>
                    </a:lnTo>
                    <a:lnTo>
                      <a:pt x="455" y="132"/>
                    </a:lnTo>
                    <a:lnTo>
                      <a:pt x="457" y="127"/>
                    </a:lnTo>
                    <a:lnTo>
                      <a:pt x="459" y="121"/>
                    </a:lnTo>
                    <a:lnTo>
                      <a:pt x="459" y="114"/>
                    </a:lnTo>
                    <a:lnTo>
                      <a:pt x="458" y="107"/>
                    </a:lnTo>
                    <a:lnTo>
                      <a:pt x="458" y="100"/>
                    </a:lnTo>
                    <a:lnTo>
                      <a:pt x="457" y="91"/>
                    </a:lnTo>
                    <a:lnTo>
                      <a:pt x="457" y="81"/>
                    </a:lnTo>
                    <a:lnTo>
                      <a:pt x="457" y="70"/>
                    </a:lnTo>
                    <a:lnTo>
                      <a:pt x="457" y="64"/>
                    </a:lnTo>
                    <a:lnTo>
                      <a:pt x="452" y="61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857" y="3137"/>
              <a:ext cx="528" cy="282"/>
              <a:chOff x="3857" y="3137"/>
              <a:chExt cx="528" cy="282"/>
            </a:xfrm>
          </p:grpSpPr>
          <p:sp>
            <p:nvSpPr>
              <p:cNvPr id="55319" name="Freeform 21"/>
              <p:cNvSpPr>
                <a:spLocks/>
              </p:cNvSpPr>
              <p:nvPr/>
            </p:nvSpPr>
            <p:spPr bwMode="auto">
              <a:xfrm>
                <a:off x="3857" y="3137"/>
                <a:ext cx="528" cy="242"/>
              </a:xfrm>
              <a:custGeom>
                <a:avLst/>
                <a:gdLst>
                  <a:gd name="T0" fmla="*/ 48 w 528"/>
                  <a:gd name="T1" fmla="*/ 31 h 242"/>
                  <a:gd name="T2" fmla="*/ 64 w 528"/>
                  <a:gd name="T3" fmla="*/ 30 h 242"/>
                  <a:gd name="T4" fmla="*/ 90 w 528"/>
                  <a:gd name="T5" fmla="*/ 24 h 242"/>
                  <a:gd name="T6" fmla="*/ 121 w 528"/>
                  <a:gd name="T7" fmla="*/ 17 h 242"/>
                  <a:gd name="T8" fmla="*/ 150 w 528"/>
                  <a:gd name="T9" fmla="*/ 9 h 242"/>
                  <a:gd name="T10" fmla="*/ 176 w 528"/>
                  <a:gd name="T11" fmla="*/ 1 h 242"/>
                  <a:gd name="T12" fmla="*/ 193 w 528"/>
                  <a:gd name="T13" fmla="*/ 0 h 242"/>
                  <a:gd name="T14" fmla="*/ 211 w 528"/>
                  <a:gd name="T15" fmla="*/ 1 h 242"/>
                  <a:gd name="T16" fmla="*/ 226 w 528"/>
                  <a:gd name="T17" fmla="*/ 5 h 242"/>
                  <a:gd name="T18" fmla="*/ 236 w 528"/>
                  <a:gd name="T19" fmla="*/ 11 h 242"/>
                  <a:gd name="T20" fmla="*/ 240 w 528"/>
                  <a:gd name="T21" fmla="*/ 19 h 242"/>
                  <a:gd name="T22" fmla="*/ 237 w 528"/>
                  <a:gd name="T23" fmla="*/ 30 h 242"/>
                  <a:gd name="T24" fmla="*/ 227 w 528"/>
                  <a:gd name="T25" fmla="*/ 44 h 242"/>
                  <a:gd name="T26" fmla="*/ 223 w 528"/>
                  <a:gd name="T27" fmla="*/ 56 h 242"/>
                  <a:gd name="T28" fmla="*/ 223 w 528"/>
                  <a:gd name="T29" fmla="*/ 67 h 242"/>
                  <a:gd name="T30" fmla="*/ 230 w 528"/>
                  <a:gd name="T31" fmla="*/ 77 h 242"/>
                  <a:gd name="T32" fmla="*/ 242 w 528"/>
                  <a:gd name="T33" fmla="*/ 86 h 242"/>
                  <a:gd name="T34" fmla="*/ 258 w 528"/>
                  <a:gd name="T35" fmla="*/ 90 h 242"/>
                  <a:gd name="T36" fmla="*/ 271 w 528"/>
                  <a:gd name="T37" fmla="*/ 90 h 242"/>
                  <a:gd name="T38" fmla="*/ 286 w 528"/>
                  <a:gd name="T39" fmla="*/ 86 h 242"/>
                  <a:gd name="T40" fmla="*/ 301 w 528"/>
                  <a:gd name="T41" fmla="*/ 78 h 242"/>
                  <a:gd name="T42" fmla="*/ 313 w 528"/>
                  <a:gd name="T43" fmla="*/ 69 h 242"/>
                  <a:gd name="T44" fmla="*/ 321 w 528"/>
                  <a:gd name="T45" fmla="*/ 59 h 242"/>
                  <a:gd name="T46" fmla="*/ 324 w 528"/>
                  <a:gd name="T47" fmla="*/ 44 h 242"/>
                  <a:gd name="T48" fmla="*/ 328 w 528"/>
                  <a:gd name="T49" fmla="*/ 35 h 242"/>
                  <a:gd name="T50" fmla="*/ 340 w 528"/>
                  <a:gd name="T51" fmla="*/ 29 h 242"/>
                  <a:gd name="T52" fmla="*/ 360 w 528"/>
                  <a:gd name="T53" fmla="*/ 22 h 242"/>
                  <a:gd name="T54" fmla="*/ 380 w 528"/>
                  <a:gd name="T55" fmla="*/ 17 h 242"/>
                  <a:gd name="T56" fmla="*/ 414 w 528"/>
                  <a:gd name="T57" fmla="*/ 12 h 242"/>
                  <a:gd name="T58" fmla="*/ 461 w 528"/>
                  <a:gd name="T59" fmla="*/ 10 h 242"/>
                  <a:gd name="T60" fmla="*/ 506 w 528"/>
                  <a:gd name="T61" fmla="*/ 12 h 242"/>
                  <a:gd name="T62" fmla="*/ 509 w 528"/>
                  <a:gd name="T63" fmla="*/ 26 h 242"/>
                  <a:gd name="T64" fmla="*/ 516 w 528"/>
                  <a:gd name="T65" fmla="*/ 48 h 242"/>
                  <a:gd name="T66" fmla="*/ 524 w 528"/>
                  <a:gd name="T67" fmla="*/ 68 h 242"/>
                  <a:gd name="T68" fmla="*/ 527 w 528"/>
                  <a:gd name="T69" fmla="*/ 83 h 242"/>
                  <a:gd name="T70" fmla="*/ 524 w 528"/>
                  <a:gd name="T71" fmla="*/ 93 h 242"/>
                  <a:gd name="T72" fmla="*/ 519 w 528"/>
                  <a:gd name="T73" fmla="*/ 101 h 242"/>
                  <a:gd name="T74" fmla="*/ 510 w 528"/>
                  <a:gd name="T75" fmla="*/ 105 h 242"/>
                  <a:gd name="T76" fmla="*/ 497 w 528"/>
                  <a:gd name="T77" fmla="*/ 104 h 242"/>
                  <a:gd name="T78" fmla="*/ 485 w 528"/>
                  <a:gd name="T79" fmla="*/ 100 h 242"/>
                  <a:gd name="T80" fmla="*/ 474 w 528"/>
                  <a:gd name="T81" fmla="*/ 95 h 242"/>
                  <a:gd name="T82" fmla="*/ 462 w 528"/>
                  <a:gd name="T83" fmla="*/ 92 h 242"/>
                  <a:gd name="T84" fmla="*/ 451 w 528"/>
                  <a:gd name="T85" fmla="*/ 95 h 242"/>
                  <a:gd name="T86" fmla="*/ 443 w 528"/>
                  <a:gd name="T87" fmla="*/ 103 h 242"/>
                  <a:gd name="T88" fmla="*/ 439 w 528"/>
                  <a:gd name="T89" fmla="*/ 114 h 242"/>
                  <a:gd name="T90" fmla="*/ 438 w 528"/>
                  <a:gd name="T91" fmla="*/ 125 h 242"/>
                  <a:gd name="T92" fmla="*/ 441 w 528"/>
                  <a:gd name="T93" fmla="*/ 139 h 242"/>
                  <a:gd name="T94" fmla="*/ 449 w 528"/>
                  <a:gd name="T95" fmla="*/ 153 h 242"/>
                  <a:gd name="T96" fmla="*/ 457 w 528"/>
                  <a:gd name="T97" fmla="*/ 160 h 242"/>
                  <a:gd name="T98" fmla="*/ 471 w 528"/>
                  <a:gd name="T99" fmla="*/ 168 h 242"/>
                  <a:gd name="T100" fmla="*/ 487 w 528"/>
                  <a:gd name="T101" fmla="*/ 172 h 242"/>
                  <a:gd name="T102" fmla="*/ 504 w 528"/>
                  <a:gd name="T103" fmla="*/ 171 h 242"/>
                  <a:gd name="T104" fmla="*/ 519 w 528"/>
                  <a:gd name="T105" fmla="*/ 170 h 242"/>
                  <a:gd name="T106" fmla="*/ 524 w 528"/>
                  <a:gd name="T107" fmla="*/ 175 h 242"/>
                  <a:gd name="T108" fmla="*/ 524 w 528"/>
                  <a:gd name="T109" fmla="*/ 182 h 242"/>
                  <a:gd name="T110" fmla="*/ 520 w 528"/>
                  <a:gd name="T111" fmla="*/ 194 h 242"/>
                  <a:gd name="T112" fmla="*/ 512 w 528"/>
                  <a:gd name="T113" fmla="*/ 208 h 242"/>
                  <a:gd name="T114" fmla="*/ 502 w 528"/>
                  <a:gd name="T115" fmla="*/ 223 h 242"/>
                  <a:gd name="T116" fmla="*/ 491 w 528"/>
                  <a:gd name="T117" fmla="*/ 237 h 242"/>
                  <a:gd name="T118" fmla="*/ 0 w 528"/>
                  <a:gd name="T119" fmla="*/ 241 h 2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28"/>
                  <a:gd name="T181" fmla="*/ 0 h 242"/>
                  <a:gd name="T182" fmla="*/ 528 w 528"/>
                  <a:gd name="T183" fmla="*/ 242 h 24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28" h="242">
                    <a:moveTo>
                      <a:pt x="0" y="241"/>
                    </a:moveTo>
                    <a:lnTo>
                      <a:pt x="48" y="31"/>
                    </a:lnTo>
                    <a:lnTo>
                      <a:pt x="55" y="31"/>
                    </a:lnTo>
                    <a:lnTo>
                      <a:pt x="64" y="30"/>
                    </a:lnTo>
                    <a:lnTo>
                      <a:pt x="79" y="27"/>
                    </a:lnTo>
                    <a:lnTo>
                      <a:pt x="90" y="24"/>
                    </a:lnTo>
                    <a:lnTo>
                      <a:pt x="105" y="21"/>
                    </a:lnTo>
                    <a:lnTo>
                      <a:pt x="121" y="17"/>
                    </a:lnTo>
                    <a:lnTo>
                      <a:pt x="136" y="14"/>
                    </a:lnTo>
                    <a:lnTo>
                      <a:pt x="150" y="9"/>
                    </a:lnTo>
                    <a:lnTo>
                      <a:pt x="166" y="4"/>
                    </a:lnTo>
                    <a:lnTo>
                      <a:pt x="176" y="1"/>
                    </a:lnTo>
                    <a:lnTo>
                      <a:pt x="185" y="0"/>
                    </a:lnTo>
                    <a:lnTo>
                      <a:pt x="193" y="0"/>
                    </a:lnTo>
                    <a:lnTo>
                      <a:pt x="200" y="0"/>
                    </a:lnTo>
                    <a:lnTo>
                      <a:pt x="211" y="1"/>
                    </a:lnTo>
                    <a:lnTo>
                      <a:pt x="219" y="2"/>
                    </a:lnTo>
                    <a:lnTo>
                      <a:pt x="226" y="5"/>
                    </a:lnTo>
                    <a:lnTo>
                      <a:pt x="232" y="8"/>
                    </a:lnTo>
                    <a:lnTo>
                      <a:pt x="236" y="11"/>
                    </a:lnTo>
                    <a:lnTo>
                      <a:pt x="239" y="16"/>
                    </a:lnTo>
                    <a:lnTo>
                      <a:pt x="240" y="19"/>
                    </a:lnTo>
                    <a:lnTo>
                      <a:pt x="239" y="25"/>
                    </a:lnTo>
                    <a:lnTo>
                      <a:pt x="237" y="30"/>
                    </a:lnTo>
                    <a:lnTo>
                      <a:pt x="232" y="36"/>
                    </a:lnTo>
                    <a:lnTo>
                      <a:pt x="227" y="44"/>
                    </a:lnTo>
                    <a:lnTo>
                      <a:pt x="224" y="51"/>
                    </a:lnTo>
                    <a:lnTo>
                      <a:pt x="223" y="56"/>
                    </a:lnTo>
                    <a:lnTo>
                      <a:pt x="222" y="62"/>
                    </a:lnTo>
                    <a:lnTo>
                      <a:pt x="223" y="67"/>
                    </a:lnTo>
                    <a:lnTo>
                      <a:pt x="225" y="71"/>
                    </a:lnTo>
                    <a:lnTo>
                      <a:pt x="230" y="77"/>
                    </a:lnTo>
                    <a:lnTo>
                      <a:pt x="236" y="83"/>
                    </a:lnTo>
                    <a:lnTo>
                      <a:pt x="242" y="86"/>
                    </a:lnTo>
                    <a:lnTo>
                      <a:pt x="249" y="88"/>
                    </a:lnTo>
                    <a:lnTo>
                      <a:pt x="258" y="90"/>
                    </a:lnTo>
                    <a:lnTo>
                      <a:pt x="264" y="91"/>
                    </a:lnTo>
                    <a:lnTo>
                      <a:pt x="271" y="90"/>
                    </a:lnTo>
                    <a:lnTo>
                      <a:pt x="279" y="88"/>
                    </a:lnTo>
                    <a:lnTo>
                      <a:pt x="286" y="86"/>
                    </a:lnTo>
                    <a:lnTo>
                      <a:pt x="293" y="83"/>
                    </a:lnTo>
                    <a:lnTo>
                      <a:pt x="301" y="78"/>
                    </a:lnTo>
                    <a:lnTo>
                      <a:pt x="308" y="74"/>
                    </a:lnTo>
                    <a:lnTo>
                      <a:pt x="313" y="69"/>
                    </a:lnTo>
                    <a:lnTo>
                      <a:pt x="317" y="65"/>
                    </a:lnTo>
                    <a:lnTo>
                      <a:pt x="321" y="59"/>
                    </a:lnTo>
                    <a:lnTo>
                      <a:pt x="323" y="52"/>
                    </a:lnTo>
                    <a:lnTo>
                      <a:pt x="324" y="44"/>
                    </a:lnTo>
                    <a:lnTo>
                      <a:pt x="326" y="38"/>
                    </a:lnTo>
                    <a:lnTo>
                      <a:pt x="328" y="35"/>
                    </a:lnTo>
                    <a:lnTo>
                      <a:pt x="333" y="32"/>
                    </a:lnTo>
                    <a:lnTo>
                      <a:pt x="340" y="29"/>
                    </a:lnTo>
                    <a:lnTo>
                      <a:pt x="350" y="25"/>
                    </a:lnTo>
                    <a:lnTo>
                      <a:pt x="360" y="22"/>
                    </a:lnTo>
                    <a:lnTo>
                      <a:pt x="370" y="19"/>
                    </a:lnTo>
                    <a:lnTo>
                      <a:pt x="380" y="17"/>
                    </a:lnTo>
                    <a:lnTo>
                      <a:pt x="394" y="15"/>
                    </a:lnTo>
                    <a:lnTo>
                      <a:pt x="414" y="12"/>
                    </a:lnTo>
                    <a:lnTo>
                      <a:pt x="437" y="10"/>
                    </a:lnTo>
                    <a:lnTo>
                      <a:pt x="461" y="10"/>
                    </a:lnTo>
                    <a:lnTo>
                      <a:pt x="485" y="10"/>
                    </a:lnTo>
                    <a:lnTo>
                      <a:pt x="506" y="12"/>
                    </a:lnTo>
                    <a:lnTo>
                      <a:pt x="507" y="18"/>
                    </a:lnTo>
                    <a:lnTo>
                      <a:pt x="509" y="26"/>
                    </a:lnTo>
                    <a:lnTo>
                      <a:pt x="512" y="36"/>
                    </a:lnTo>
                    <a:lnTo>
                      <a:pt x="516" y="48"/>
                    </a:lnTo>
                    <a:lnTo>
                      <a:pt x="521" y="59"/>
                    </a:lnTo>
                    <a:lnTo>
                      <a:pt x="524" y="68"/>
                    </a:lnTo>
                    <a:lnTo>
                      <a:pt x="526" y="75"/>
                    </a:lnTo>
                    <a:lnTo>
                      <a:pt x="527" y="83"/>
                    </a:lnTo>
                    <a:lnTo>
                      <a:pt x="526" y="87"/>
                    </a:lnTo>
                    <a:lnTo>
                      <a:pt x="524" y="93"/>
                    </a:lnTo>
                    <a:lnTo>
                      <a:pt x="521" y="98"/>
                    </a:lnTo>
                    <a:lnTo>
                      <a:pt x="519" y="101"/>
                    </a:lnTo>
                    <a:lnTo>
                      <a:pt x="515" y="103"/>
                    </a:lnTo>
                    <a:lnTo>
                      <a:pt x="510" y="105"/>
                    </a:lnTo>
                    <a:lnTo>
                      <a:pt x="504" y="105"/>
                    </a:lnTo>
                    <a:lnTo>
                      <a:pt x="497" y="104"/>
                    </a:lnTo>
                    <a:lnTo>
                      <a:pt x="491" y="103"/>
                    </a:lnTo>
                    <a:lnTo>
                      <a:pt x="485" y="100"/>
                    </a:lnTo>
                    <a:lnTo>
                      <a:pt x="479" y="97"/>
                    </a:lnTo>
                    <a:lnTo>
                      <a:pt x="474" y="95"/>
                    </a:lnTo>
                    <a:lnTo>
                      <a:pt x="468" y="93"/>
                    </a:lnTo>
                    <a:lnTo>
                      <a:pt x="462" y="92"/>
                    </a:lnTo>
                    <a:lnTo>
                      <a:pt x="457" y="92"/>
                    </a:lnTo>
                    <a:lnTo>
                      <a:pt x="451" y="95"/>
                    </a:lnTo>
                    <a:lnTo>
                      <a:pt x="447" y="99"/>
                    </a:lnTo>
                    <a:lnTo>
                      <a:pt x="443" y="103"/>
                    </a:lnTo>
                    <a:lnTo>
                      <a:pt x="441" y="109"/>
                    </a:lnTo>
                    <a:lnTo>
                      <a:pt x="439" y="114"/>
                    </a:lnTo>
                    <a:lnTo>
                      <a:pt x="438" y="119"/>
                    </a:lnTo>
                    <a:lnTo>
                      <a:pt x="438" y="125"/>
                    </a:lnTo>
                    <a:lnTo>
                      <a:pt x="439" y="132"/>
                    </a:lnTo>
                    <a:lnTo>
                      <a:pt x="441" y="139"/>
                    </a:lnTo>
                    <a:lnTo>
                      <a:pt x="445" y="146"/>
                    </a:lnTo>
                    <a:lnTo>
                      <a:pt x="449" y="153"/>
                    </a:lnTo>
                    <a:lnTo>
                      <a:pt x="452" y="155"/>
                    </a:lnTo>
                    <a:lnTo>
                      <a:pt x="457" y="160"/>
                    </a:lnTo>
                    <a:lnTo>
                      <a:pt x="463" y="165"/>
                    </a:lnTo>
                    <a:lnTo>
                      <a:pt x="471" y="168"/>
                    </a:lnTo>
                    <a:lnTo>
                      <a:pt x="479" y="171"/>
                    </a:lnTo>
                    <a:lnTo>
                      <a:pt x="487" y="172"/>
                    </a:lnTo>
                    <a:lnTo>
                      <a:pt x="495" y="172"/>
                    </a:lnTo>
                    <a:lnTo>
                      <a:pt x="504" y="171"/>
                    </a:lnTo>
                    <a:lnTo>
                      <a:pt x="512" y="171"/>
                    </a:lnTo>
                    <a:lnTo>
                      <a:pt x="519" y="170"/>
                    </a:lnTo>
                    <a:lnTo>
                      <a:pt x="523" y="172"/>
                    </a:lnTo>
                    <a:lnTo>
                      <a:pt x="524" y="175"/>
                    </a:lnTo>
                    <a:lnTo>
                      <a:pt x="525" y="178"/>
                    </a:lnTo>
                    <a:lnTo>
                      <a:pt x="524" y="182"/>
                    </a:lnTo>
                    <a:lnTo>
                      <a:pt x="522" y="189"/>
                    </a:lnTo>
                    <a:lnTo>
                      <a:pt x="520" y="194"/>
                    </a:lnTo>
                    <a:lnTo>
                      <a:pt x="517" y="201"/>
                    </a:lnTo>
                    <a:lnTo>
                      <a:pt x="512" y="208"/>
                    </a:lnTo>
                    <a:lnTo>
                      <a:pt x="507" y="217"/>
                    </a:lnTo>
                    <a:lnTo>
                      <a:pt x="502" y="223"/>
                    </a:lnTo>
                    <a:lnTo>
                      <a:pt x="496" y="231"/>
                    </a:lnTo>
                    <a:lnTo>
                      <a:pt x="491" y="237"/>
                    </a:lnTo>
                    <a:lnTo>
                      <a:pt x="486" y="241"/>
                    </a:lnTo>
                    <a:lnTo>
                      <a:pt x="0" y="241"/>
                    </a:lnTo>
                  </a:path>
                </a:pathLst>
              </a:custGeom>
              <a:solidFill>
                <a:srgbClr val="9F3FD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0" name="Rectangle 22"/>
              <p:cNvSpPr>
                <a:spLocks noChangeArrowheads="1"/>
              </p:cNvSpPr>
              <p:nvPr/>
            </p:nvSpPr>
            <p:spPr bwMode="auto">
              <a:xfrm>
                <a:off x="3859" y="3381"/>
                <a:ext cx="482" cy="38"/>
              </a:xfrm>
              <a:prstGeom prst="rect">
                <a:avLst/>
              </a:prstGeom>
              <a:solidFill>
                <a:srgbClr val="5F00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5108" y="3131"/>
              <a:ext cx="617" cy="288"/>
              <a:chOff x="5108" y="3131"/>
              <a:chExt cx="617" cy="288"/>
            </a:xfrm>
          </p:grpSpPr>
          <p:sp>
            <p:nvSpPr>
              <p:cNvPr id="55317" name="Freeform 24"/>
              <p:cNvSpPr>
                <a:spLocks/>
              </p:cNvSpPr>
              <p:nvPr/>
            </p:nvSpPr>
            <p:spPr bwMode="auto">
              <a:xfrm>
                <a:off x="5108" y="3131"/>
                <a:ext cx="617" cy="247"/>
              </a:xfrm>
              <a:custGeom>
                <a:avLst/>
                <a:gdLst>
                  <a:gd name="T0" fmla="*/ 107 w 617"/>
                  <a:gd name="T1" fmla="*/ 19 h 247"/>
                  <a:gd name="T2" fmla="*/ 127 w 617"/>
                  <a:gd name="T3" fmla="*/ 22 h 247"/>
                  <a:gd name="T4" fmla="*/ 148 w 617"/>
                  <a:gd name="T5" fmla="*/ 26 h 247"/>
                  <a:gd name="T6" fmla="*/ 170 w 617"/>
                  <a:gd name="T7" fmla="*/ 25 h 247"/>
                  <a:gd name="T8" fmla="*/ 190 w 617"/>
                  <a:gd name="T9" fmla="*/ 17 h 247"/>
                  <a:gd name="T10" fmla="*/ 212 w 617"/>
                  <a:gd name="T11" fmla="*/ 10 h 247"/>
                  <a:gd name="T12" fmla="*/ 232 w 617"/>
                  <a:gd name="T13" fmla="*/ 9 h 247"/>
                  <a:gd name="T14" fmla="*/ 249 w 617"/>
                  <a:gd name="T15" fmla="*/ 17 h 247"/>
                  <a:gd name="T16" fmla="*/ 248 w 617"/>
                  <a:gd name="T17" fmla="*/ 38 h 247"/>
                  <a:gd name="T18" fmla="*/ 243 w 617"/>
                  <a:gd name="T19" fmla="*/ 59 h 247"/>
                  <a:gd name="T20" fmla="*/ 256 w 617"/>
                  <a:gd name="T21" fmla="*/ 74 h 247"/>
                  <a:gd name="T22" fmla="*/ 281 w 617"/>
                  <a:gd name="T23" fmla="*/ 79 h 247"/>
                  <a:gd name="T24" fmla="*/ 311 w 617"/>
                  <a:gd name="T25" fmla="*/ 79 h 247"/>
                  <a:gd name="T26" fmla="*/ 337 w 617"/>
                  <a:gd name="T27" fmla="*/ 73 h 247"/>
                  <a:gd name="T28" fmla="*/ 355 w 617"/>
                  <a:gd name="T29" fmla="*/ 62 h 247"/>
                  <a:gd name="T30" fmla="*/ 362 w 617"/>
                  <a:gd name="T31" fmla="*/ 40 h 247"/>
                  <a:gd name="T32" fmla="*/ 367 w 617"/>
                  <a:gd name="T33" fmla="*/ 19 h 247"/>
                  <a:gd name="T34" fmla="*/ 383 w 617"/>
                  <a:gd name="T35" fmla="*/ 7 h 247"/>
                  <a:gd name="T36" fmla="*/ 406 w 617"/>
                  <a:gd name="T37" fmla="*/ 1 h 247"/>
                  <a:gd name="T38" fmla="*/ 435 w 617"/>
                  <a:gd name="T39" fmla="*/ 0 h 247"/>
                  <a:gd name="T40" fmla="*/ 461 w 617"/>
                  <a:gd name="T41" fmla="*/ 1 h 247"/>
                  <a:gd name="T42" fmla="*/ 485 w 617"/>
                  <a:gd name="T43" fmla="*/ 3 h 247"/>
                  <a:gd name="T44" fmla="*/ 85 w 617"/>
                  <a:gd name="T45" fmla="*/ 246 h 247"/>
                  <a:gd name="T46" fmla="*/ 88 w 617"/>
                  <a:gd name="T47" fmla="*/ 228 h 247"/>
                  <a:gd name="T48" fmla="*/ 97 w 617"/>
                  <a:gd name="T49" fmla="*/ 214 h 247"/>
                  <a:gd name="T50" fmla="*/ 111 w 617"/>
                  <a:gd name="T51" fmla="*/ 201 h 247"/>
                  <a:gd name="T52" fmla="*/ 120 w 617"/>
                  <a:gd name="T53" fmla="*/ 188 h 247"/>
                  <a:gd name="T54" fmla="*/ 120 w 617"/>
                  <a:gd name="T55" fmla="*/ 170 h 247"/>
                  <a:gd name="T56" fmla="*/ 109 w 617"/>
                  <a:gd name="T57" fmla="*/ 159 h 247"/>
                  <a:gd name="T58" fmla="*/ 91 w 617"/>
                  <a:gd name="T59" fmla="*/ 156 h 247"/>
                  <a:gd name="T60" fmla="*/ 70 w 617"/>
                  <a:gd name="T61" fmla="*/ 158 h 247"/>
                  <a:gd name="T62" fmla="*/ 45 w 617"/>
                  <a:gd name="T63" fmla="*/ 164 h 247"/>
                  <a:gd name="T64" fmla="*/ 22 w 617"/>
                  <a:gd name="T65" fmla="*/ 163 h 247"/>
                  <a:gd name="T66" fmla="*/ 5 w 617"/>
                  <a:gd name="T67" fmla="*/ 155 h 247"/>
                  <a:gd name="T68" fmla="*/ 1 w 617"/>
                  <a:gd name="T69" fmla="*/ 138 h 247"/>
                  <a:gd name="T70" fmla="*/ 10 w 617"/>
                  <a:gd name="T71" fmla="*/ 122 h 247"/>
                  <a:gd name="T72" fmla="*/ 26 w 617"/>
                  <a:gd name="T73" fmla="*/ 111 h 247"/>
                  <a:gd name="T74" fmla="*/ 45 w 617"/>
                  <a:gd name="T75" fmla="*/ 107 h 247"/>
                  <a:gd name="T76" fmla="*/ 70 w 617"/>
                  <a:gd name="T77" fmla="*/ 104 h 247"/>
                  <a:gd name="T78" fmla="*/ 87 w 617"/>
                  <a:gd name="T79" fmla="*/ 93 h 247"/>
                  <a:gd name="T80" fmla="*/ 94 w 617"/>
                  <a:gd name="T81" fmla="*/ 78 h 247"/>
                  <a:gd name="T82" fmla="*/ 93 w 617"/>
                  <a:gd name="T83" fmla="*/ 55 h 247"/>
                  <a:gd name="T84" fmla="*/ 92 w 617"/>
                  <a:gd name="T85" fmla="*/ 31 h 2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7"/>
                  <a:gd name="T130" fmla="*/ 0 h 247"/>
                  <a:gd name="T131" fmla="*/ 617 w 617"/>
                  <a:gd name="T132" fmla="*/ 247 h 2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7" h="247">
                    <a:moveTo>
                      <a:pt x="93" y="22"/>
                    </a:moveTo>
                    <a:lnTo>
                      <a:pt x="99" y="20"/>
                    </a:lnTo>
                    <a:lnTo>
                      <a:pt x="107" y="19"/>
                    </a:lnTo>
                    <a:lnTo>
                      <a:pt x="114" y="19"/>
                    </a:lnTo>
                    <a:lnTo>
                      <a:pt x="121" y="21"/>
                    </a:lnTo>
                    <a:lnTo>
                      <a:pt x="127" y="22"/>
                    </a:lnTo>
                    <a:lnTo>
                      <a:pt x="134" y="24"/>
                    </a:lnTo>
                    <a:lnTo>
                      <a:pt x="142" y="25"/>
                    </a:lnTo>
                    <a:lnTo>
                      <a:pt x="148" y="26"/>
                    </a:lnTo>
                    <a:lnTo>
                      <a:pt x="156" y="27"/>
                    </a:lnTo>
                    <a:lnTo>
                      <a:pt x="163" y="26"/>
                    </a:lnTo>
                    <a:lnTo>
                      <a:pt x="170" y="25"/>
                    </a:lnTo>
                    <a:lnTo>
                      <a:pt x="177" y="23"/>
                    </a:lnTo>
                    <a:lnTo>
                      <a:pt x="184" y="20"/>
                    </a:lnTo>
                    <a:lnTo>
                      <a:pt x="190" y="17"/>
                    </a:lnTo>
                    <a:lnTo>
                      <a:pt x="197" y="15"/>
                    </a:lnTo>
                    <a:lnTo>
                      <a:pt x="204" y="13"/>
                    </a:lnTo>
                    <a:lnTo>
                      <a:pt x="212" y="10"/>
                    </a:lnTo>
                    <a:lnTo>
                      <a:pt x="218" y="9"/>
                    </a:lnTo>
                    <a:lnTo>
                      <a:pt x="225" y="8"/>
                    </a:lnTo>
                    <a:lnTo>
                      <a:pt x="232" y="9"/>
                    </a:lnTo>
                    <a:lnTo>
                      <a:pt x="239" y="11"/>
                    </a:lnTo>
                    <a:lnTo>
                      <a:pt x="245" y="15"/>
                    </a:lnTo>
                    <a:lnTo>
                      <a:pt x="249" y="17"/>
                    </a:lnTo>
                    <a:lnTo>
                      <a:pt x="251" y="24"/>
                    </a:lnTo>
                    <a:lnTo>
                      <a:pt x="250" y="31"/>
                    </a:lnTo>
                    <a:lnTo>
                      <a:pt x="248" y="38"/>
                    </a:lnTo>
                    <a:lnTo>
                      <a:pt x="245" y="46"/>
                    </a:lnTo>
                    <a:lnTo>
                      <a:pt x="243" y="52"/>
                    </a:lnTo>
                    <a:lnTo>
                      <a:pt x="243" y="59"/>
                    </a:lnTo>
                    <a:lnTo>
                      <a:pt x="246" y="66"/>
                    </a:lnTo>
                    <a:lnTo>
                      <a:pt x="251" y="70"/>
                    </a:lnTo>
                    <a:lnTo>
                      <a:pt x="256" y="74"/>
                    </a:lnTo>
                    <a:lnTo>
                      <a:pt x="263" y="75"/>
                    </a:lnTo>
                    <a:lnTo>
                      <a:pt x="270" y="77"/>
                    </a:lnTo>
                    <a:lnTo>
                      <a:pt x="281" y="79"/>
                    </a:lnTo>
                    <a:lnTo>
                      <a:pt x="290" y="80"/>
                    </a:lnTo>
                    <a:lnTo>
                      <a:pt x="301" y="80"/>
                    </a:lnTo>
                    <a:lnTo>
                      <a:pt x="311" y="79"/>
                    </a:lnTo>
                    <a:lnTo>
                      <a:pt x="319" y="78"/>
                    </a:lnTo>
                    <a:lnTo>
                      <a:pt x="329" y="75"/>
                    </a:lnTo>
                    <a:lnTo>
                      <a:pt x="337" y="73"/>
                    </a:lnTo>
                    <a:lnTo>
                      <a:pt x="344" y="70"/>
                    </a:lnTo>
                    <a:lnTo>
                      <a:pt x="350" y="66"/>
                    </a:lnTo>
                    <a:lnTo>
                      <a:pt x="355" y="62"/>
                    </a:lnTo>
                    <a:lnTo>
                      <a:pt x="359" y="56"/>
                    </a:lnTo>
                    <a:lnTo>
                      <a:pt x="362" y="50"/>
                    </a:lnTo>
                    <a:lnTo>
                      <a:pt x="362" y="40"/>
                    </a:lnTo>
                    <a:lnTo>
                      <a:pt x="362" y="32"/>
                    </a:lnTo>
                    <a:lnTo>
                      <a:pt x="364" y="25"/>
                    </a:lnTo>
                    <a:lnTo>
                      <a:pt x="367" y="19"/>
                    </a:lnTo>
                    <a:lnTo>
                      <a:pt x="371" y="15"/>
                    </a:lnTo>
                    <a:lnTo>
                      <a:pt x="376" y="11"/>
                    </a:lnTo>
                    <a:lnTo>
                      <a:pt x="383" y="7"/>
                    </a:lnTo>
                    <a:lnTo>
                      <a:pt x="389" y="4"/>
                    </a:lnTo>
                    <a:lnTo>
                      <a:pt x="398" y="2"/>
                    </a:lnTo>
                    <a:lnTo>
                      <a:pt x="406" y="1"/>
                    </a:lnTo>
                    <a:lnTo>
                      <a:pt x="415" y="0"/>
                    </a:lnTo>
                    <a:lnTo>
                      <a:pt x="425" y="0"/>
                    </a:lnTo>
                    <a:lnTo>
                      <a:pt x="435" y="0"/>
                    </a:lnTo>
                    <a:lnTo>
                      <a:pt x="446" y="0"/>
                    </a:lnTo>
                    <a:lnTo>
                      <a:pt x="454" y="0"/>
                    </a:lnTo>
                    <a:lnTo>
                      <a:pt x="461" y="1"/>
                    </a:lnTo>
                    <a:lnTo>
                      <a:pt x="469" y="2"/>
                    </a:lnTo>
                    <a:lnTo>
                      <a:pt x="477" y="3"/>
                    </a:lnTo>
                    <a:lnTo>
                      <a:pt x="485" y="3"/>
                    </a:lnTo>
                    <a:lnTo>
                      <a:pt x="545" y="5"/>
                    </a:lnTo>
                    <a:lnTo>
                      <a:pt x="616" y="246"/>
                    </a:lnTo>
                    <a:lnTo>
                      <a:pt x="85" y="246"/>
                    </a:lnTo>
                    <a:lnTo>
                      <a:pt x="85" y="239"/>
                    </a:lnTo>
                    <a:lnTo>
                      <a:pt x="87" y="233"/>
                    </a:lnTo>
                    <a:lnTo>
                      <a:pt x="88" y="228"/>
                    </a:lnTo>
                    <a:lnTo>
                      <a:pt x="90" y="224"/>
                    </a:lnTo>
                    <a:lnTo>
                      <a:pt x="93" y="219"/>
                    </a:lnTo>
                    <a:lnTo>
                      <a:pt x="97" y="214"/>
                    </a:lnTo>
                    <a:lnTo>
                      <a:pt x="102" y="210"/>
                    </a:lnTo>
                    <a:lnTo>
                      <a:pt x="106" y="206"/>
                    </a:lnTo>
                    <a:lnTo>
                      <a:pt x="111" y="201"/>
                    </a:lnTo>
                    <a:lnTo>
                      <a:pt x="115" y="197"/>
                    </a:lnTo>
                    <a:lnTo>
                      <a:pt x="118" y="193"/>
                    </a:lnTo>
                    <a:lnTo>
                      <a:pt x="120" y="188"/>
                    </a:lnTo>
                    <a:lnTo>
                      <a:pt x="122" y="181"/>
                    </a:lnTo>
                    <a:lnTo>
                      <a:pt x="121" y="175"/>
                    </a:lnTo>
                    <a:lnTo>
                      <a:pt x="120" y="170"/>
                    </a:lnTo>
                    <a:lnTo>
                      <a:pt x="117" y="166"/>
                    </a:lnTo>
                    <a:lnTo>
                      <a:pt x="114" y="162"/>
                    </a:lnTo>
                    <a:lnTo>
                      <a:pt x="109" y="159"/>
                    </a:lnTo>
                    <a:lnTo>
                      <a:pt x="104" y="158"/>
                    </a:lnTo>
                    <a:lnTo>
                      <a:pt x="98" y="156"/>
                    </a:lnTo>
                    <a:lnTo>
                      <a:pt x="91" y="156"/>
                    </a:lnTo>
                    <a:lnTo>
                      <a:pt x="84" y="156"/>
                    </a:lnTo>
                    <a:lnTo>
                      <a:pt x="77" y="157"/>
                    </a:lnTo>
                    <a:lnTo>
                      <a:pt x="70" y="158"/>
                    </a:lnTo>
                    <a:lnTo>
                      <a:pt x="61" y="160"/>
                    </a:lnTo>
                    <a:lnTo>
                      <a:pt x="53" y="162"/>
                    </a:lnTo>
                    <a:lnTo>
                      <a:pt x="45" y="164"/>
                    </a:lnTo>
                    <a:lnTo>
                      <a:pt x="36" y="165"/>
                    </a:lnTo>
                    <a:lnTo>
                      <a:pt x="29" y="165"/>
                    </a:lnTo>
                    <a:lnTo>
                      <a:pt x="22" y="163"/>
                    </a:lnTo>
                    <a:lnTo>
                      <a:pt x="15" y="161"/>
                    </a:lnTo>
                    <a:lnTo>
                      <a:pt x="10" y="158"/>
                    </a:lnTo>
                    <a:lnTo>
                      <a:pt x="5" y="155"/>
                    </a:lnTo>
                    <a:lnTo>
                      <a:pt x="1" y="149"/>
                    </a:lnTo>
                    <a:lnTo>
                      <a:pt x="0" y="143"/>
                    </a:lnTo>
                    <a:lnTo>
                      <a:pt x="1" y="138"/>
                    </a:lnTo>
                    <a:lnTo>
                      <a:pt x="3" y="131"/>
                    </a:lnTo>
                    <a:lnTo>
                      <a:pt x="6" y="126"/>
                    </a:lnTo>
                    <a:lnTo>
                      <a:pt x="10" y="122"/>
                    </a:lnTo>
                    <a:lnTo>
                      <a:pt x="15" y="118"/>
                    </a:lnTo>
                    <a:lnTo>
                      <a:pt x="20" y="115"/>
                    </a:lnTo>
                    <a:lnTo>
                      <a:pt x="26" y="111"/>
                    </a:lnTo>
                    <a:lnTo>
                      <a:pt x="32" y="109"/>
                    </a:lnTo>
                    <a:lnTo>
                      <a:pt x="39" y="108"/>
                    </a:lnTo>
                    <a:lnTo>
                      <a:pt x="45" y="107"/>
                    </a:lnTo>
                    <a:lnTo>
                      <a:pt x="54" y="106"/>
                    </a:lnTo>
                    <a:lnTo>
                      <a:pt x="63" y="105"/>
                    </a:lnTo>
                    <a:lnTo>
                      <a:pt x="70" y="104"/>
                    </a:lnTo>
                    <a:lnTo>
                      <a:pt x="78" y="101"/>
                    </a:lnTo>
                    <a:lnTo>
                      <a:pt x="83" y="98"/>
                    </a:lnTo>
                    <a:lnTo>
                      <a:pt x="87" y="93"/>
                    </a:lnTo>
                    <a:lnTo>
                      <a:pt x="90" y="88"/>
                    </a:lnTo>
                    <a:lnTo>
                      <a:pt x="92" y="84"/>
                    </a:lnTo>
                    <a:lnTo>
                      <a:pt x="94" y="78"/>
                    </a:lnTo>
                    <a:lnTo>
                      <a:pt x="94" y="70"/>
                    </a:lnTo>
                    <a:lnTo>
                      <a:pt x="94" y="63"/>
                    </a:lnTo>
                    <a:lnTo>
                      <a:pt x="93" y="55"/>
                    </a:lnTo>
                    <a:lnTo>
                      <a:pt x="93" y="48"/>
                    </a:lnTo>
                    <a:lnTo>
                      <a:pt x="92" y="38"/>
                    </a:lnTo>
                    <a:lnTo>
                      <a:pt x="92" y="31"/>
                    </a:lnTo>
                    <a:lnTo>
                      <a:pt x="92" y="25"/>
                    </a:lnTo>
                    <a:lnTo>
                      <a:pt x="93" y="22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8" name="Rectangle 25"/>
              <p:cNvSpPr>
                <a:spLocks noChangeArrowheads="1"/>
              </p:cNvSpPr>
              <p:nvPr/>
            </p:nvSpPr>
            <p:spPr bwMode="auto">
              <a:xfrm>
                <a:off x="5193" y="3380"/>
                <a:ext cx="529" cy="39"/>
              </a:xfrm>
              <a:prstGeom prst="rect">
                <a:avLst/>
              </a:prstGeom>
              <a:solidFill>
                <a:srgbClr val="000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Words>2455</Words>
  <Application>Microsoft Office PowerPoint</Application>
  <PresentationFormat>Экран (4:3)</PresentationFormat>
  <Paragraphs>493</Paragraphs>
  <Slides>46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Ион</vt:lpstr>
      <vt:lpstr>Документ</vt:lpstr>
      <vt:lpstr>Clip</vt:lpstr>
      <vt:lpstr>Анализ рынка, ценообразование и конкуренция</vt:lpstr>
      <vt:lpstr>Конечная цель  любого маркетингового исследования</vt:lpstr>
      <vt:lpstr>Регулярные (вторичные) источники информации</vt:lpstr>
      <vt:lpstr>Презентация PowerPoint</vt:lpstr>
      <vt:lpstr>Основные типы конкретных маркетинговых исследований</vt:lpstr>
      <vt:lpstr>Этапы и процедуры  маркетингового исследования</vt:lpstr>
      <vt:lpstr>Специальные  методы маркетинга</vt:lpstr>
      <vt:lpstr>Система стратегического  маркетингового анализа</vt:lpstr>
      <vt:lpstr>Анализ рынков</vt:lpstr>
      <vt:lpstr>Презентация PowerPoint</vt:lpstr>
      <vt:lpstr>Презентация PowerPoint</vt:lpstr>
      <vt:lpstr>Презентация PowerPoint</vt:lpstr>
      <vt:lpstr>Презентация PowerPoint</vt:lpstr>
      <vt:lpstr>SWOT-анализ</vt:lpstr>
      <vt:lpstr>Предприятие должно соответствовать целевой аудитории </vt:lpstr>
      <vt:lpstr>Сегментация рынка</vt:lpstr>
      <vt:lpstr>Качественные исследования</vt:lpstr>
      <vt:lpstr>Презентация PowerPoint</vt:lpstr>
      <vt:lpstr>Изучение потребителей  и других субъектов рынка</vt:lpstr>
      <vt:lpstr>Презентация PowerPoint</vt:lpstr>
      <vt:lpstr>Скорость реакции потребителей  на товарные новинки</vt:lpstr>
      <vt:lpstr>Приверженность марке или фирме</vt:lpstr>
      <vt:lpstr>Презентация PowerPoint</vt:lpstr>
      <vt:lpstr>Изучение  конкурентов и партнеров</vt:lpstr>
      <vt:lpstr>Место в конкурентной борьбе </vt:lpstr>
      <vt:lpstr>Презентация PowerPoint</vt:lpstr>
      <vt:lpstr>УКП – устойчивое  конкурентное преимущество</vt:lpstr>
      <vt:lpstr>Конкурентные  преимущества организации   могут быть классифицированы  по следующим признакам:</vt:lpstr>
      <vt:lpstr>В зависимости от возможности использования или времени достижения</vt:lpstr>
      <vt:lpstr>Мебельный концерн «Дятьково»</vt:lpstr>
      <vt:lpstr>Принципы формирования и поддержания конкурентных преимуществ</vt:lpstr>
      <vt:lpstr>Презентация PowerPoint</vt:lpstr>
      <vt:lpstr>Презентация PowerPoint</vt:lpstr>
      <vt:lpstr>Этапы ценообразования:</vt:lpstr>
      <vt:lpstr>Презентация PowerPoint</vt:lpstr>
      <vt:lpstr>Презентация PowerPoint</vt:lpstr>
      <vt:lpstr>Производство товаров и услуг, когда можно посчитать затраты на единицу продукции (услуг)</vt:lpstr>
      <vt:lpstr>Торговля, когда трудно или невозможно рассчитать цену единицы товара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Практические задания  1. УКП России – какое оно? Предложите варианты!  2. Оцените положение известной Вам компании относительно основных конкурентов (используя предложенный в лекционном материале шаблон).   3. Обоснуйте применение комплекса методов ценообразования, в наилучшей степени подходящего для известной Вам компании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Zlochevskiy</cp:lastModifiedBy>
  <cp:revision>148</cp:revision>
  <dcterms:created xsi:type="dcterms:W3CDTF">2006-08-16T00:00:00Z</dcterms:created>
  <dcterms:modified xsi:type="dcterms:W3CDTF">2015-03-22T18:14:32Z</dcterms:modified>
</cp:coreProperties>
</file>