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1" r:id="rId3"/>
    <p:sldId id="256" r:id="rId4"/>
    <p:sldId id="257" r:id="rId5"/>
    <p:sldId id="258" r:id="rId6"/>
    <p:sldId id="259" r:id="rId7"/>
    <p:sldId id="270" r:id="rId8"/>
    <p:sldId id="269" r:id="rId9"/>
  </p:sldIdLst>
  <p:sldSz cx="121697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22" y="-78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30428"/>
            <a:ext cx="1034430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886200"/>
            <a:ext cx="851884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74639"/>
            <a:ext cx="2738199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74639"/>
            <a:ext cx="801176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977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97419" y="4074225"/>
            <a:ext cx="848004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5340" y="5056526"/>
            <a:ext cx="7022123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55340" y="6314593"/>
            <a:ext cx="7022123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43"/>
            <a:ext cx="104964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503"/>
            <a:ext cx="104964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54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9" y="1681163"/>
            <a:ext cx="514838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9" y="2505075"/>
            <a:ext cx="5148384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68" y="1681163"/>
            <a:ext cx="5173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68" y="2505075"/>
            <a:ext cx="5173739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9002" y="365125"/>
            <a:ext cx="262410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98" y="365125"/>
            <a:ext cx="7720201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406903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3052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35102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0203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356353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90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90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9" y="6356390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655599" y="332657"/>
            <a:ext cx="10787137" cy="1810460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Государственная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поддержка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84162" y="3933056"/>
            <a:ext cx="10858576" cy="15696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 smtClean="0">
                <a:latin typeface="Arial" charset="0"/>
              </a:rPr>
              <a:t>Тема урока 3.6. Как рассчитать свои доходы и расходы, используя финансовую помощь государства</a:t>
            </a:r>
            <a:endParaRPr lang="ru-RU" sz="3600" b="1" dirty="0">
              <a:solidFill>
                <a:srgbClr val="0000CC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798475" y="332656"/>
            <a:ext cx="10644262" cy="58326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365760" indent="-365760">
              <a:defRPr/>
            </a:pP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65760" indent="-365760"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Соизмеряй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доход с расходом </a:t>
            </a:r>
          </a:p>
          <a:p>
            <a:pPr marL="365760" indent="-365760" algn="ctr">
              <a:defRPr/>
            </a:pP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(Японская пословица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algn="ctr">
              <a:defRPr/>
            </a:pPr>
            <a:endParaRPr lang="ru-RU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65760" indent="-365760" algn="ctr">
              <a:defRPr/>
            </a:pP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65760" indent="-365760" algn="ctr"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быть расточительным - доход </a:t>
            </a:r>
          </a:p>
          <a:p>
            <a:pPr marL="365760" indent="-365760" algn="ctr"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			(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Латинская пословица)</a:t>
            </a:r>
          </a:p>
          <a:p>
            <a:pPr marL="365760" indent="-365760" algn="ctr">
              <a:defRPr/>
            </a:pPr>
            <a:endParaRPr lang="ru-RU" sz="32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algn="ctr">
              <a:defRPr/>
            </a:pP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65760" indent="-365760" algn="ctr">
              <a:defRPr/>
            </a:pP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Каков уход, таков и доход </a:t>
            </a:r>
            <a:endParaRPr lang="ru-RU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65760" indent="-365760" algn="ctr">
              <a:defRPr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				(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Русская пословица)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828304" y="404664"/>
            <a:ext cx="1044116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/>
            <a:r>
              <a:rPr lang="ru-RU" altLang="ru-RU" sz="3200" b="1" dirty="0" smtClean="0">
                <a:latin typeface="Arial" pitchFamily="34" charset="0"/>
                <a:cs typeface="Arial" pitchFamily="34" charset="0"/>
              </a:rPr>
              <a:t>Каков порядок расчета доходов семьи?</a:t>
            </a:r>
            <a:r>
              <a:rPr lang="ru-RU" altLang="ru-RU" sz="3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3200" dirty="0" smtClean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828304" y="1844824"/>
            <a:ext cx="10441160" cy="3655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Прежде чем рассчитывать доход, необходимо иметь на руках все документы, подтверждающие получение материальных благ за отчетный период.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Это правило и крупных компаний, и небольших организаций, и семейного бизнеса, и обычной семьи. Источник доходов неважен, главное, что доходы были получены.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692399" y="2132856"/>
            <a:ext cx="9035958" cy="26642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108000" algn="ctr">
              <a:defRPr/>
            </a:pPr>
            <a:r>
              <a:rPr lang="ru-RU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Чистый доход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– это разница </a:t>
            </a:r>
          </a:p>
          <a:p>
            <a:pPr marL="108000" algn="ctr">
              <a:defRPr/>
            </a:pP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между доходом и суммами налогов, </a:t>
            </a:r>
          </a:p>
          <a:p>
            <a:pPr marL="108000" algn="ctr">
              <a:defRPr/>
            </a:pP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уплаченными в государственный бюджет. </a:t>
            </a:r>
          </a:p>
          <a:p>
            <a:pPr marL="108000" algn="ctr">
              <a:buFont typeface="Wingdings 3"/>
              <a:buChar char=""/>
              <a:defRPr/>
            </a:pP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08000" algn="ctr">
              <a:defRPr/>
            </a:pPr>
            <a:r>
              <a:rPr lang="ru-RU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Чистый </a:t>
            </a:r>
            <a:r>
              <a:rPr lang="ru-RU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доход 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- это еще не чистая прибыль</a:t>
            </a:r>
          </a:p>
          <a:p>
            <a:pPr marL="108000" algn="ctr">
              <a:buFont typeface="Wingdings 3"/>
              <a:buChar char=""/>
              <a:defRPr/>
            </a:pP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655731" y="642918"/>
            <a:ext cx="9037668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/>
            <a:r>
              <a:rPr lang="ru-RU" altLang="ru-RU" sz="3200" b="1" dirty="0" smtClean="0">
                <a:latin typeface="Arial" charset="0"/>
                <a:cs typeface="Arial" charset="0"/>
              </a:rPr>
              <a:t>Как рассчитать чистый доход?</a:t>
            </a:r>
            <a:r>
              <a:rPr lang="ru-RU" altLang="ru-RU" sz="3200" dirty="0" smtClean="0">
                <a:latin typeface="Arial" charset="0"/>
                <a:cs typeface="Arial" charset="0"/>
              </a:rPr>
              <a:t/>
            </a:r>
            <a:br>
              <a:rPr lang="ru-RU" altLang="ru-RU" sz="3200" dirty="0" smtClean="0">
                <a:latin typeface="Arial" charset="0"/>
                <a:cs typeface="Arial" charset="0"/>
              </a:rPr>
            </a:b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162" y="571480"/>
            <a:ext cx="2791884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altLang="ru-RU" sz="3200" b="1" dirty="0" smtClean="0">
                <a:latin typeface="Arial" charset="0"/>
                <a:cs typeface="Arial" charset="0"/>
              </a:rPr>
              <a:t>Пример: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5666" y="2060849"/>
            <a:ext cx="10429948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ru-RU" altLang="ru-RU" sz="3200" dirty="0" smtClean="0">
                <a:latin typeface="Arial" charset="0"/>
                <a:cs typeface="Arial" charset="0"/>
              </a:rPr>
              <a:t>Среднегодовой доход семьи равен 500 тысяч рублей.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ru-RU" altLang="ru-RU" sz="3200" dirty="0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ru-RU" altLang="ru-RU" sz="3200" dirty="0" smtClean="0">
                <a:latin typeface="Arial" charset="0"/>
                <a:cs typeface="Arial" charset="0"/>
              </a:rPr>
              <a:t>Налогов за год было уплачено 100 тысяч рублей. 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ru-RU" altLang="ru-RU" sz="3200" dirty="0" smtClean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ru-RU" altLang="ru-RU" sz="3200" dirty="0" smtClean="0">
                <a:latin typeface="Arial" charset="0"/>
                <a:cs typeface="Arial" charset="0"/>
              </a:rPr>
              <a:t>Таким образом, чистый доход семьи равен 500 – 100 = 400 тысяч рублей</a:t>
            </a:r>
            <a:r>
              <a:rPr lang="ru-RU" altLang="ru-RU" sz="32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247" y="260649"/>
            <a:ext cx="11449272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altLang="ru-RU" sz="3200" b="1" dirty="0" smtClean="0">
                <a:latin typeface="Arial" charset="0"/>
                <a:cs typeface="Arial" charset="0"/>
              </a:rPr>
              <a:t>Как рассчитать среднемесячный доход тем лицам, которые обращаются в государственные службы социального обеспечения для получения помощи и субсидии? </a:t>
            </a:r>
            <a:r>
              <a:rPr lang="ru-RU" altLang="ru-RU" sz="4400" b="1" dirty="0" smtClean="0">
                <a:latin typeface="Calibri" pitchFamily="34" charset="0"/>
              </a:rPr>
              <a:t/>
            </a:r>
            <a:br>
              <a:rPr lang="ru-RU" altLang="ru-RU" sz="4400" b="1" dirty="0" smtClean="0">
                <a:latin typeface="Calibri" pitchFamily="34" charset="0"/>
              </a:rPr>
            </a:b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4246" y="3212977"/>
            <a:ext cx="11475680" cy="26776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Помните, что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учитываются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только начисленные суммы, а не полученные фактически.</a:t>
            </a:r>
          </a:p>
          <a:p>
            <a:pPr>
              <a:defRPr/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Помните, что </a:t>
            </a:r>
            <a: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не учитываются 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выплаты разового характера (</a:t>
            </a:r>
            <a:r>
              <a:rPr lang="ru-RU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единоразовые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премии, компенсации за неиспользованный отпуск, разовые пособия при увольнении, задолженность по алиментам за прошлые года и др.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200</Words>
  <Application>Microsoft Office PowerPoint</Application>
  <PresentationFormat>Произвольный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Marina Reginis</cp:lastModifiedBy>
  <cp:revision>15</cp:revision>
  <dcterms:created xsi:type="dcterms:W3CDTF">2016-04-18T11:00:31Z</dcterms:created>
  <dcterms:modified xsi:type="dcterms:W3CDTF">2016-08-25T15:31:49Z</dcterms:modified>
</cp:coreProperties>
</file>