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9" r:id="rId3"/>
    <p:sldId id="256" r:id="rId4"/>
    <p:sldId id="257" r:id="rId5"/>
    <p:sldId id="258" r:id="rId6"/>
    <p:sldId id="259" r:id="rId7"/>
    <p:sldId id="260" r:id="rId8"/>
    <p:sldId id="264" r:id="rId9"/>
    <p:sldId id="261" r:id="rId10"/>
    <p:sldId id="263" r:id="rId11"/>
    <p:sldId id="265" r:id="rId12"/>
    <p:sldId id="266" r:id="rId13"/>
    <p:sldId id="267" r:id="rId14"/>
    <p:sldId id="268" r:id="rId15"/>
  </p:sldIdLst>
  <p:sldSz cx="12169775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26" autoAdjust="0"/>
    <p:restoredTop sz="94629" autoAdjust="0"/>
  </p:normalViewPr>
  <p:slideViewPr>
    <p:cSldViewPr>
      <p:cViewPr varScale="1">
        <p:scale>
          <a:sx n="111" d="100"/>
          <a:sy n="111" d="100"/>
        </p:scale>
        <p:origin x="-516" y="-78"/>
      </p:cViewPr>
      <p:guideLst>
        <p:guide orient="horz" pos="2160"/>
        <p:guide pos="3833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2733" y="2130428"/>
            <a:ext cx="10344309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5466" y="3886200"/>
            <a:ext cx="8518843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7ECB5-8D29-4001-BBF6-47CEA726D961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8DE4C-BB38-4622-B9BF-3DAD92522E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7ECB5-8D29-4001-BBF6-47CEA726D961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8DE4C-BB38-4622-B9BF-3DAD92522E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1328" y="4406903"/>
            <a:ext cx="10344309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1328" y="2906713"/>
            <a:ext cx="10344309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7ECB5-8D29-4001-BBF6-47CEA726D961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8DE4C-BB38-4622-B9BF-3DAD92522E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8489" y="1600203"/>
            <a:ext cx="5374984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86302" y="1600203"/>
            <a:ext cx="5374984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7ECB5-8D29-4001-BBF6-47CEA726D961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8DE4C-BB38-4622-B9BF-3DAD92522E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8489" y="1535113"/>
            <a:ext cx="537709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8489" y="2174875"/>
            <a:ext cx="537709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82077" y="1535113"/>
            <a:ext cx="537921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82077" y="2174875"/>
            <a:ext cx="537921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7ECB5-8D29-4001-BBF6-47CEA726D961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8DE4C-BB38-4622-B9BF-3DAD92522E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7ECB5-8D29-4001-BBF6-47CEA726D961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8DE4C-BB38-4622-B9BF-3DAD92522E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7ECB5-8D29-4001-BBF6-47CEA726D961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8DE4C-BB38-4622-B9BF-3DAD92522E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8489" y="273050"/>
            <a:ext cx="4003772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58044" y="273052"/>
            <a:ext cx="6803242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8489" y="1435102"/>
            <a:ext cx="4003772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7ECB5-8D29-4001-BBF6-47CEA726D961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8DE4C-BB38-4622-B9BF-3DAD92522E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5361" y="4800600"/>
            <a:ext cx="7301865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5361" y="612775"/>
            <a:ext cx="7301865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5361" y="5367338"/>
            <a:ext cx="7301865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7ECB5-8D29-4001-BBF6-47CEA726D961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8DE4C-BB38-4622-B9BF-3DAD92522E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7ECB5-8D29-4001-BBF6-47CEA726D961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8DE4C-BB38-4622-B9BF-3DAD92522E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23087" y="274639"/>
            <a:ext cx="2738199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8490" y="274639"/>
            <a:ext cx="8011769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07ECB5-8D29-4001-BBF6-47CEA726D961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88DE4C-BB38-4622-B9BF-3DAD92522E0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Изображение 8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69775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2797419" y="4074225"/>
            <a:ext cx="8480047" cy="933503"/>
          </a:xfrm>
        </p:spPr>
        <p:txBody>
          <a:bodyPr anchor="t">
            <a:normAutofit/>
          </a:bodyPr>
          <a:lstStyle>
            <a:lvl1pPr algn="r">
              <a:defRPr sz="2400" b="1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ru-RU" dirty="0" smtClean="0"/>
              <a:t>НАЗВАНИЕ ДОКУМЕНТА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4255340" y="5056524"/>
            <a:ext cx="7022123" cy="399229"/>
          </a:xfrm>
        </p:spPr>
        <p:txBody>
          <a:bodyPr>
            <a:normAutofit/>
          </a:bodyPr>
          <a:lstStyle>
            <a:lvl1pPr marL="0" indent="0" algn="r">
              <a:buNone/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dirty="0" smtClean="0"/>
              <a:t>Спикеры:</a:t>
            </a:r>
            <a:endParaRPr lang="en-US" dirty="0"/>
          </a:p>
        </p:txBody>
      </p:sp>
      <p:sp>
        <p:nvSpPr>
          <p:cNvPr id="10" name="Subtitle 2"/>
          <p:cNvSpPr txBox="1">
            <a:spLocks/>
          </p:cNvSpPr>
          <p:nvPr userDrawn="1"/>
        </p:nvSpPr>
        <p:spPr>
          <a:xfrm>
            <a:off x="4255340" y="6314591"/>
            <a:ext cx="7022123" cy="39922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Arial" charset="0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200" b="1" dirty="0" smtClean="0">
                <a:solidFill>
                  <a:srgbClr val="AFD393"/>
                </a:solidFill>
              </a:rPr>
              <a:t>2016</a:t>
            </a:r>
            <a:endParaRPr lang="en-US" sz="1200" b="1" dirty="0">
              <a:solidFill>
                <a:srgbClr val="AFD39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94643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816086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0334" y="1709743"/>
            <a:ext cx="10496431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0334" y="4589501"/>
            <a:ext cx="10496431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151729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6672" y="1825625"/>
            <a:ext cx="5172154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60954" y="1825625"/>
            <a:ext cx="5172154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419731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57" y="365126"/>
            <a:ext cx="10496431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59" y="1681163"/>
            <a:ext cx="5148384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8259" y="2505075"/>
            <a:ext cx="5148384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60967" y="1681163"/>
            <a:ext cx="5173739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60967" y="2505075"/>
            <a:ext cx="5173739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364183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384943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749232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57" y="457200"/>
            <a:ext cx="392506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73739" y="987426"/>
            <a:ext cx="6160949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57" y="2057400"/>
            <a:ext cx="3925069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794283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57" y="457200"/>
            <a:ext cx="392506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73739" y="987426"/>
            <a:ext cx="6160949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Чтобы добавить рисунок, перетащите его на заполнитель или щелкните значок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57" y="2057400"/>
            <a:ext cx="3925069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020941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.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949067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. загол.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09002" y="365125"/>
            <a:ext cx="2624108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6697" y="365125"/>
            <a:ext cx="7720201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85995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8489" y="274638"/>
            <a:ext cx="10952798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8489" y="1600203"/>
            <a:ext cx="10952798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8489" y="6356353"/>
            <a:ext cx="283961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07ECB5-8D29-4001-BBF6-47CEA726D961}" type="datetimeFigureOut">
              <a:rPr lang="ru-RU" smtClean="0"/>
              <a:pPr/>
              <a:t>25.08.2016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58007" y="6356353"/>
            <a:ext cx="385376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21672" y="6356353"/>
            <a:ext cx="283961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88DE4C-BB38-4622-B9BF-3DAD92522E0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6672" y="365126"/>
            <a:ext cx="10496431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6672" y="1825625"/>
            <a:ext cx="10496431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6672" y="6356388"/>
            <a:ext cx="27381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fld id="{6D863246-BE53-6D41-A973-1573F7089EC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25.08.2016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1238" y="6356388"/>
            <a:ext cx="41072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4909" y="6356388"/>
            <a:ext cx="27381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Arial" charset="0"/>
              </a:defRPr>
            </a:lvl1pPr>
          </a:lstStyle>
          <a:p>
            <a:fld id="{F5F74E09-4BD5-B34A-9E30-C35F1966A7B4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89869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Arial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357924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Лента лицом вверх 4"/>
          <p:cNvSpPr/>
          <p:nvPr/>
        </p:nvSpPr>
        <p:spPr>
          <a:xfrm>
            <a:off x="512725" y="332657"/>
            <a:ext cx="11215765" cy="1881898"/>
          </a:xfrm>
          <a:prstGeom prst="ribbon2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defRPr/>
            </a:pPr>
            <a:r>
              <a:rPr lang="ru-RU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Город</a:t>
            </a:r>
            <a:r>
              <a:rPr lang="ru-RU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32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Государственная </a:t>
            </a:r>
            <a:r>
              <a:rPr lang="ru-RU" sz="32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поддержка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41286" y="3214686"/>
            <a:ext cx="11287204" cy="175432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altLang="ru-RU" sz="3600" b="1" dirty="0" smtClean="0">
                <a:latin typeface="Arial" charset="0"/>
              </a:rPr>
              <a:t>Тема урока 3.4. Финансирование государством бизнеса людей с ограниченными возможностями здоровья</a:t>
            </a:r>
            <a:endParaRPr lang="ru-RU" sz="3600" b="1" dirty="0">
              <a:solidFill>
                <a:srgbClr val="0000CC"/>
              </a:solidFill>
              <a:latin typeface="Arial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69847" y="332656"/>
            <a:ext cx="11430081" cy="107721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rPr>
              <a:t>Обеспечение конституционного права граждан с ограниченными возможностями здоровья на труд</a:t>
            </a:r>
            <a:endParaRPr lang="ru-RU" sz="32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Объект 2"/>
          <p:cNvSpPr txBox="1">
            <a:spLocks/>
          </p:cNvSpPr>
          <p:nvPr/>
        </p:nvSpPr>
        <p:spPr>
          <a:xfrm>
            <a:off x="369847" y="1857364"/>
            <a:ext cx="11430081" cy="468052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/>
          <a:lstStyle/>
          <a:p>
            <a:pPr>
              <a:spcAft>
                <a:spcPts val="1200"/>
              </a:spcAft>
              <a:defRPr/>
            </a:pPr>
            <a:r>
              <a:rPr lang="ru-RU" sz="3200" dirty="0">
                <a:latin typeface="Arial" pitchFamily="34" charset="0"/>
                <a:cs typeface="Arial" pitchFamily="34" charset="0"/>
              </a:rPr>
              <a:t>Это право инвалидов обеспечивают: </a:t>
            </a:r>
          </a:p>
          <a:p>
            <a:pPr marL="342900" indent="-342900">
              <a:buFont typeface="Arial" pitchFamily="34" charset="0"/>
              <a:buChar char="•"/>
              <a:defRPr/>
            </a:pPr>
            <a:r>
              <a:rPr lang="ru-RU" sz="3200" dirty="0">
                <a:latin typeface="Arial" pitchFamily="34" charset="0"/>
                <a:cs typeface="Arial" pitchFamily="34" charset="0"/>
              </a:rPr>
              <a:t>служба занятости населения </a:t>
            </a:r>
          </a:p>
          <a:p>
            <a:pPr marL="342900" indent="-342900">
              <a:buFont typeface="Arial" pitchFamily="34" charset="0"/>
              <a:buChar char="•"/>
              <a:defRPr/>
            </a:pPr>
            <a:r>
              <a:rPr lang="ru-RU" sz="3200" dirty="0">
                <a:latin typeface="Arial" pitchFamily="34" charset="0"/>
                <a:cs typeface="Arial" pitchFamily="34" charset="0"/>
              </a:rPr>
              <a:t>работодатели </a:t>
            </a:r>
          </a:p>
          <a:p>
            <a:pPr marL="342900" indent="-342900">
              <a:buFont typeface="Arial" pitchFamily="34" charset="0"/>
              <a:buChar char="•"/>
              <a:defRPr/>
            </a:pPr>
            <a:r>
              <a:rPr lang="ru-RU" sz="3200" dirty="0">
                <a:latin typeface="Arial" pitchFamily="34" charset="0"/>
                <a:cs typeface="Arial" pitchFamily="34" charset="0"/>
              </a:rPr>
              <a:t>органы исполнительной власти субъекта Российской Федерации, </a:t>
            </a:r>
            <a:endParaRPr lang="ru-RU" sz="3200" dirty="0" smtClean="0">
              <a:latin typeface="Arial" pitchFamily="34" charset="0"/>
              <a:cs typeface="Arial" pitchFamily="34" charset="0"/>
            </a:endParaRPr>
          </a:p>
          <a:p>
            <a:pPr marL="342900" indent="-342900">
              <a:buFont typeface="Arial" charset="0"/>
              <a:buChar char="•"/>
            </a:pPr>
            <a:r>
              <a:rPr lang="ru-RU" sz="3200" dirty="0" smtClean="0">
                <a:latin typeface="Arial" charset="0"/>
              </a:rPr>
              <a:t>органы местного самоуправления, </a:t>
            </a:r>
          </a:p>
          <a:p>
            <a:pPr marL="342900" indent="-342900">
              <a:buFont typeface="Arial" charset="0"/>
              <a:buChar char="•"/>
            </a:pPr>
            <a:r>
              <a:rPr lang="ru-RU" sz="3200" dirty="0" smtClean="0">
                <a:latin typeface="Arial" charset="0"/>
              </a:rPr>
              <a:t>органы социальной защиты, </a:t>
            </a:r>
          </a:p>
          <a:p>
            <a:pPr marL="342900" indent="-342900">
              <a:buFont typeface="Arial" charset="0"/>
              <a:buChar char="•"/>
            </a:pPr>
            <a:r>
              <a:rPr lang="ru-RU" sz="3200" dirty="0" smtClean="0">
                <a:latin typeface="Arial" charset="0"/>
              </a:rPr>
              <a:t>общественные организации, представляющие интересы инвалидов.</a:t>
            </a:r>
          </a:p>
          <a:p>
            <a:pPr marL="342900" indent="-342900">
              <a:defRPr/>
            </a:pPr>
            <a:endParaRPr lang="ru-RU" sz="3200" dirty="0">
              <a:latin typeface="Arial" pitchFamily="34" charset="0"/>
              <a:cs typeface="Arial" pitchFamily="34" charset="0"/>
            </a:endParaRPr>
          </a:p>
          <a:p>
            <a:pPr>
              <a:buFontTx/>
              <a:buChar char="-"/>
            </a:pPr>
            <a:endParaRPr lang="ru-RU" sz="3200" dirty="0">
              <a:solidFill>
                <a:srgbClr val="00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298410" y="260648"/>
            <a:ext cx="11572956" cy="115212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rtlCol="0">
            <a:noAutofit/>
          </a:bodyPr>
          <a:lstStyle/>
          <a:p>
            <a:pPr algn="ctr">
              <a:defRPr/>
            </a:pPr>
            <a:r>
              <a:rPr lang="ru-RU" sz="3200" b="1" dirty="0">
                <a:latin typeface="Arial" pitchFamily="34" charset="0"/>
                <a:cs typeface="Arial" pitchFamily="34" charset="0"/>
              </a:rPr>
              <a:t>Нормативные правовые акты </a:t>
            </a:r>
          </a:p>
          <a:p>
            <a:pPr algn="ctr">
              <a:defRPr/>
            </a:pPr>
            <a:r>
              <a:rPr lang="ru-RU" sz="3200" b="1" dirty="0">
                <a:latin typeface="Arial" pitchFamily="34" charset="0"/>
                <a:cs typeface="Arial" pitchFamily="34" charset="0"/>
              </a:rPr>
              <a:t>Российской Федерации и Волгоградской области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24248" y="1916833"/>
            <a:ext cx="11547117" cy="4401205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274320" indent="-274320">
              <a:buFont typeface="Arial" pitchFamily="34" charset="0"/>
              <a:buChar char="•"/>
              <a:defRPr/>
            </a:pPr>
            <a:r>
              <a:rPr lang="ru-RU" sz="2800" dirty="0">
                <a:latin typeface="Arial" charset="0"/>
                <a:cs typeface="Arial" charset="0"/>
              </a:rPr>
              <a:t>Трудовой Кодекс Российской Федерации от 30.12. 2001 № 197-ФЗ; </a:t>
            </a:r>
          </a:p>
          <a:p>
            <a:pPr marL="274320" indent="-274320">
              <a:buFont typeface="Arial" pitchFamily="34" charset="0"/>
              <a:buChar char="•"/>
              <a:defRPr/>
            </a:pPr>
            <a:r>
              <a:rPr lang="ru-RU" sz="2800" dirty="0">
                <a:latin typeface="Arial" charset="0"/>
                <a:cs typeface="Arial" charset="0"/>
              </a:rPr>
              <a:t>Закон Российской Федерации от 19.04.1991 № 1032-1 «О занятости населения в Российской Федерации";</a:t>
            </a:r>
          </a:p>
          <a:p>
            <a:pPr marL="274320" indent="-274320">
              <a:buFont typeface="Arial" pitchFamily="34" charset="0"/>
              <a:buChar char="•"/>
              <a:defRPr/>
            </a:pPr>
            <a:r>
              <a:rPr lang="ru-RU" sz="2800" dirty="0">
                <a:latin typeface="Arial" charset="0"/>
                <a:cs typeface="Arial" charset="0"/>
              </a:rPr>
              <a:t> Мероприятие по содействию трудоустройству инвалидов на оборудованные (оснащенные) для них рабочие мест;</a:t>
            </a:r>
          </a:p>
          <a:p>
            <a:pPr marL="274320" indent="-274320">
              <a:buFont typeface="Arial" pitchFamily="34" charset="0"/>
              <a:buChar char="•"/>
              <a:defRPr/>
            </a:pPr>
            <a:r>
              <a:rPr lang="ru-RU" sz="2800" dirty="0">
                <a:latin typeface="Arial" charset="0"/>
                <a:cs typeface="Arial" charset="0"/>
              </a:rPr>
              <a:t> Федеральный закон от 24.11.1995 № 181-ФЗ «О социальной защите инвалидов в Российской Федерации";</a:t>
            </a:r>
          </a:p>
          <a:p>
            <a:pPr marL="274320" indent="-274320">
              <a:buFont typeface="Arial" pitchFamily="34" charset="0"/>
              <a:buChar char="•"/>
              <a:defRPr/>
            </a:pPr>
            <a:r>
              <a:rPr lang="ru-RU" sz="2800" dirty="0">
                <a:latin typeface="Arial" charset="0"/>
                <a:cs typeface="Arial" charset="0"/>
              </a:rPr>
              <a:t> Закон Волгоградской области от 5.12.2005 №1127-ОД «О квотировании рабочих мест для приема на работу инвалидов».</a:t>
            </a:r>
          </a:p>
          <a:p>
            <a:pPr marL="274320" indent="-274320">
              <a:buFont typeface="Arial" pitchFamily="34" charset="0"/>
              <a:buChar char="•"/>
              <a:defRPr/>
            </a:pPr>
            <a:r>
              <a:rPr lang="ru-RU" sz="2800" dirty="0">
                <a:latin typeface="Arial" charset="0"/>
                <a:cs typeface="Arial" charset="0"/>
              </a:rPr>
              <a:t> Квотирование рабочих мест для трудоустройства инвалидов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2"/>
          <p:cNvSpPr txBox="1">
            <a:spLocks/>
          </p:cNvSpPr>
          <p:nvPr/>
        </p:nvSpPr>
        <p:spPr>
          <a:xfrm>
            <a:off x="298410" y="2060848"/>
            <a:ext cx="11547117" cy="439248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pPr>
              <a:buFont typeface="Arial" charset="0"/>
              <a:buChar char="•"/>
            </a:pPr>
            <a:r>
              <a:rPr lang="ru-RU" sz="2800" b="1" dirty="0" smtClean="0">
                <a:latin typeface="Arial" charset="0"/>
                <a:cs typeface="Arial" charset="0"/>
              </a:rPr>
              <a:t> временное трудоустройство по направлению центра занятости населения  </a:t>
            </a:r>
          </a:p>
          <a:p>
            <a:pPr>
              <a:buFont typeface="Arial" charset="0"/>
              <a:buChar char="•"/>
            </a:pPr>
            <a:endParaRPr lang="ru-RU" sz="2800" b="1" dirty="0" smtClean="0"/>
          </a:p>
          <a:p>
            <a:r>
              <a:rPr lang="ru-RU" sz="2800" dirty="0" smtClean="0">
                <a:latin typeface="Arial" charset="0"/>
                <a:cs typeface="Arial" charset="0"/>
              </a:rPr>
              <a:t>ЗАДАЧКА: центром занятости населения за счет средств областного бюджета выплачивается материальная поддержка гражданину на период  участия во временных работах. Ежемесячный размер материальной поддержки составляет </a:t>
            </a:r>
            <a:r>
              <a:rPr lang="ru-RU" sz="2800" dirty="0" err="1" smtClean="0">
                <a:latin typeface="Arial" charset="0"/>
                <a:cs typeface="Arial" charset="0"/>
              </a:rPr>
              <a:t>полуторакратную</a:t>
            </a:r>
            <a:r>
              <a:rPr lang="ru-RU" sz="2800" dirty="0" smtClean="0">
                <a:latin typeface="Arial" charset="0"/>
                <a:cs typeface="Arial" charset="0"/>
              </a:rPr>
              <a:t> минимальную величину пособия по безработице. Посчитайте, сколько это будет составлять, если минимальная величина пособия по безработице составляет 850 рублей.</a:t>
            </a: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324247" y="0"/>
            <a:ext cx="11521281" cy="1844824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rtlCol="0">
            <a:noAutofit/>
          </a:bodyPr>
          <a:lstStyle/>
          <a:p>
            <a:pPr algn="ctr">
              <a:spcBef>
                <a:spcPct val="50000"/>
              </a:spcBef>
            </a:pP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 целях обеспечения занятости инвалидов работодатели могут принять участие в специализированных мероприятиях, реализуемых службой занятости населения, по содействию трудоустройству инвалидов , например:</a:t>
            </a:r>
            <a:endParaRPr lang="ru-RU" sz="28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540271" y="1916832"/>
            <a:ext cx="11188218" cy="432048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/>
          <a:lstStyle/>
          <a:p>
            <a:pPr>
              <a:spcBef>
                <a:spcPct val="0"/>
              </a:spcBef>
            </a:pPr>
            <a:r>
              <a:rPr lang="ru-RU" sz="2800" dirty="0" smtClean="0">
                <a:latin typeface="Arial" charset="0"/>
                <a:cs typeface="Arial" charset="0"/>
              </a:rPr>
              <a:t>Трудоустройство незанятых инвалидов из числа безработных и ищущих работу осуществляется работодателями на постоянные рабочие места, в том числе специальные и в счет квоты, а также на дому, по направлению центров занятости населения путем заключения трудовых договоров на неопределенный срок.</a:t>
            </a:r>
          </a:p>
          <a:p>
            <a:pPr>
              <a:spcBef>
                <a:spcPct val="0"/>
              </a:spcBef>
            </a:pPr>
            <a:endParaRPr lang="ru-RU" sz="2800" dirty="0">
              <a:latin typeface="Arial" charset="0"/>
              <a:cs typeface="Arial" charset="0"/>
            </a:endParaRPr>
          </a:p>
          <a:p>
            <a:pPr>
              <a:spcBef>
                <a:spcPct val="0"/>
              </a:spcBef>
            </a:pPr>
            <a:r>
              <a:rPr lang="ru-RU" sz="2800" dirty="0" smtClean="0">
                <a:latin typeface="Arial" charset="0"/>
                <a:cs typeface="Arial" charset="0"/>
              </a:rPr>
              <a:t>На оснащение рабочего места для инвалида 3-ей группы работодателю выплачивается до 65 тысяч рублей, инвалида 2 группы – до 81 тысячи рублей, инвалида 1 группы – до 100 </a:t>
            </a:r>
          </a:p>
          <a:p>
            <a:pPr>
              <a:spcBef>
                <a:spcPct val="0"/>
              </a:spcBef>
            </a:pPr>
            <a:r>
              <a:rPr lang="ru-RU" sz="2800" dirty="0" smtClean="0">
                <a:latin typeface="Arial" charset="0"/>
                <a:cs typeface="Arial" charset="0"/>
              </a:rPr>
              <a:t>тысяч рублей</a:t>
            </a:r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540271" y="260648"/>
            <a:ext cx="11188218" cy="115212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rtlCol="0">
            <a:noAutofit/>
          </a:bodyPr>
          <a:lstStyle/>
          <a:p>
            <a:pPr algn="ctr">
              <a:spcBef>
                <a:spcPct val="50000"/>
              </a:spcBef>
            </a:pPr>
            <a:r>
              <a:rPr lang="ru-RU" sz="3200" b="1" dirty="0" smtClean="0">
                <a:latin typeface="Arial" pitchFamily="34" charset="0"/>
                <a:cs typeface="Arial" pitchFamily="34" charset="0"/>
              </a:rPr>
              <a:t>Содействие трудоустройству инвалидов на оборудованные (оснащенные) для них рабочие места</a:t>
            </a:r>
            <a:r>
              <a:rPr lang="ru-RU" sz="2400" b="1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2400" b="1" dirty="0" smtClean="0">
                <a:latin typeface="Arial" pitchFamily="34" charset="0"/>
                <a:cs typeface="Arial" pitchFamily="34" charset="0"/>
              </a:rPr>
            </a:br>
            <a:endParaRPr lang="ru-RU" sz="32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252240" y="260648"/>
            <a:ext cx="11629504" cy="295232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rtlCol="0">
            <a:noAutofit/>
          </a:bodyPr>
          <a:lstStyle/>
          <a:p>
            <a:pPr algn="ctr">
              <a:spcBef>
                <a:spcPct val="50000"/>
              </a:spcBef>
            </a:pPr>
            <a:r>
              <a:rPr lang="ru-RU" sz="3200" b="1" dirty="0" smtClean="0">
                <a:latin typeface="Arial" pitchFamily="34" charset="0"/>
                <a:cs typeface="Arial" pitchFamily="34" charset="0"/>
              </a:rPr>
              <a:t>Бесплатные услуги:</a:t>
            </a:r>
          </a:p>
          <a:p>
            <a:pPr algn="ctr">
              <a:spcBef>
                <a:spcPct val="50000"/>
              </a:spcBef>
            </a:pPr>
            <a:r>
              <a:rPr lang="ru-RU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профессиональная ориентация, психологическая поддержка, социальная адаптация на рынке труда, </a:t>
            </a:r>
            <a:br>
              <a:rPr lang="ru-RU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ru-RU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участие в общественных работах, профессиональное обучение, содействие в открытии собственного дела.</a:t>
            </a:r>
            <a:r>
              <a:rPr lang="ru-RU" sz="3200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sz="3200" dirty="0" smtClean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sz="2800" dirty="0" smtClean="0">
                <a:solidFill>
                  <a:schemeClr val="accent6">
                    <a:lumMod val="75000"/>
                  </a:schemeClr>
                </a:solidFill>
              </a:rPr>
              <a:t/>
            </a:r>
            <a:br>
              <a:rPr lang="ru-RU" sz="2800" dirty="0" smtClean="0">
                <a:solidFill>
                  <a:schemeClr val="accent6">
                    <a:lumMod val="75000"/>
                  </a:schemeClr>
                </a:solidFill>
              </a:rPr>
            </a:br>
            <a:endParaRPr lang="ru-RU" sz="3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98410" y="3717033"/>
            <a:ext cx="11547117" cy="261610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marL="274320" indent="-274320">
              <a:defRPr/>
            </a:pPr>
            <a:r>
              <a:rPr lang="ru-RU" sz="2800" dirty="0">
                <a:latin typeface="Arial" pitchFamily="34" charset="0"/>
                <a:cs typeface="Arial" pitchFamily="34" charset="0"/>
              </a:rPr>
              <a:t>При организации собственного бизнеса</a:t>
            </a:r>
          </a:p>
          <a:p>
            <a:pPr marL="274320" indent="-274320">
              <a:defRPr/>
            </a:pPr>
            <a:endParaRPr lang="ru-RU" sz="2400" dirty="0">
              <a:latin typeface="Arial" pitchFamily="34" charset="0"/>
              <a:cs typeface="Arial" pitchFamily="34" charset="0"/>
            </a:endParaRPr>
          </a:p>
          <a:p>
            <a:pPr marL="274320" indent="-274320">
              <a:defRPr/>
            </a:pPr>
            <a:r>
              <a:rPr lang="ru-RU" sz="2800" b="1" dirty="0">
                <a:latin typeface="Arial" pitchFamily="34" charset="0"/>
                <a:cs typeface="Arial" pitchFamily="34" charset="0"/>
              </a:rPr>
              <a:t>важно помнить: </a:t>
            </a:r>
          </a:p>
          <a:p>
            <a:pPr>
              <a:defRPr/>
            </a:pPr>
            <a:r>
              <a:rPr lang="ru-RU" sz="2800" dirty="0">
                <a:latin typeface="Arial" pitchFamily="34" charset="0"/>
                <a:cs typeface="Arial" pitchFamily="34" charset="0"/>
              </a:rPr>
              <a:t>граждане организуют собственное дело на свой страх и риск и под имущественную ответственность, определяемую организационно-правовой формой предприятия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3"/>
          <p:cNvSpPr>
            <a:spLocks noChangeArrowheads="1"/>
          </p:cNvSpPr>
          <p:nvPr/>
        </p:nvSpPr>
        <p:spPr bwMode="auto">
          <a:xfrm>
            <a:off x="324247" y="404665"/>
            <a:ext cx="11449272" cy="6001643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3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3200" dirty="0" smtClean="0">
                <a:latin typeface="Arial" charset="0"/>
              </a:rPr>
              <a:t>Инвалид может организовать собственное дело,</a:t>
            </a:r>
            <a:br>
              <a:rPr lang="ru-RU" sz="3200" dirty="0" smtClean="0">
                <a:latin typeface="Arial" charset="0"/>
              </a:rPr>
            </a:br>
            <a:r>
              <a:rPr lang="ru-RU" sz="3200" dirty="0" smtClean="0">
                <a:latin typeface="Arial" charset="0"/>
              </a:rPr>
              <a:t>вести свой бизнес.</a:t>
            </a:r>
            <a:br>
              <a:rPr lang="ru-RU" sz="3200" dirty="0" smtClean="0">
                <a:latin typeface="Arial" charset="0"/>
              </a:rPr>
            </a:br>
            <a:r>
              <a:rPr lang="ru-RU" sz="3200" dirty="0" smtClean="0">
                <a:latin typeface="Arial" charset="0"/>
              </a:rPr>
              <a:t>Слово «</a:t>
            </a:r>
            <a:r>
              <a:rPr lang="ru-RU" sz="3200" b="1" dirty="0" smtClean="0">
                <a:latin typeface="Arial" charset="0"/>
              </a:rPr>
              <a:t>бизнес</a:t>
            </a:r>
            <a:r>
              <a:rPr lang="ru-RU" sz="3200" dirty="0" smtClean="0">
                <a:latin typeface="Arial" charset="0"/>
              </a:rPr>
              <a:t>» означает любое занятие, дело, приносящее доход. </a:t>
            </a:r>
          </a:p>
          <a:p>
            <a:r>
              <a:rPr lang="ru-RU" sz="3200" dirty="0" smtClean="0">
                <a:latin typeface="Arial" charset="0"/>
              </a:rPr>
              <a:t>Человек, занимающийся бизнесом  – это </a:t>
            </a:r>
            <a:r>
              <a:rPr lang="ru-RU" sz="3200" b="1" dirty="0" smtClean="0">
                <a:latin typeface="Arial" charset="0"/>
              </a:rPr>
              <a:t>бизнесмен</a:t>
            </a:r>
            <a:r>
              <a:rPr lang="ru-RU" sz="3200" dirty="0" smtClean="0">
                <a:latin typeface="Arial" charset="0"/>
              </a:rPr>
              <a:t>  т. е. делец, коммерсант, предприниматель. </a:t>
            </a:r>
            <a:br>
              <a:rPr lang="ru-RU" sz="3200" dirty="0" smtClean="0">
                <a:latin typeface="Arial" charset="0"/>
              </a:rPr>
            </a:br>
            <a:r>
              <a:rPr lang="ru-RU" sz="3200" dirty="0" smtClean="0">
                <a:latin typeface="Arial" charset="0"/>
              </a:rPr>
              <a:t/>
            </a:r>
            <a:br>
              <a:rPr lang="ru-RU" sz="3200" dirty="0" smtClean="0">
                <a:latin typeface="Arial" charset="0"/>
              </a:rPr>
            </a:br>
            <a:r>
              <a:rPr lang="ru-RU" sz="3200" dirty="0" smtClean="0">
                <a:latin typeface="Arial" charset="0"/>
              </a:rPr>
              <a:t>Понятие «</a:t>
            </a:r>
            <a:r>
              <a:rPr lang="ru-RU" sz="3200" b="1" dirty="0" smtClean="0">
                <a:latin typeface="Arial" charset="0"/>
              </a:rPr>
              <a:t>бизнес</a:t>
            </a:r>
            <a:r>
              <a:rPr lang="ru-RU" sz="3200" dirty="0" smtClean="0">
                <a:latin typeface="Arial" charset="0"/>
              </a:rPr>
              <a:t>» может рассматриваться как синоним понятия «</a:t>
            </a:r>
            <a:r>
              <a:rPr lang="ru-RU" sz="3200" b="1" dirty="0" smtClean="0">
                <a:latin typeface="Arial" charset="0"/>
              </a:rPr>
              <a:t>предпринимательство</a:t>
            </a:r>
            <a:r>
              <a:rPr lang="ru-RU" sz="3200" dirty="0" smtClean="0">
                <a:latin typeface="Arial" charset="0"/>
              </a:rPr>
              <a:t>». </a:t>
            </a:r>
          </a:p>
          <a:p>
            <a:r>
              <a:rPr lang="ru-RU" sz="3200" dirty="0" smtClean="0">
                <a:latin typeface="Arial" charset="0"/>
              </a:rPr>
              <a:t>Предпринимательство - инициативная самостоятельная деятельность граждан и их объединений, направленная на получение прибыли. </a:t>
            </a:r>
            <a:endParaRPr lang="ru-RU" sz="32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5"/>
          <p:cNvSpPr txBox="1">
            <a:spLocks/>
          </p:cNvSpPr>
          <p:nvPr/>
        </p:nvSpPr>
        <p:spPr>
          <a:xfrm>
            <a:off x="298410" y="1714488"/>
            <a:ext cx="11358642" cy="3286148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rtlCol="0">
            <a:noAutofit/>
          </a:bodyPr>
          <a:lstStyle/>
          <a:p>
            <a:pPr marL="448056" indent="-384048">
              <a:defRPr/>
            </a:pPr>
            <a:r>
              <a:rPr lang="ru-RU" sz="3200" dirty="0">
                <a:latin typeface="Arial" pitchFamily="34" charset="0"/>
                <a:cs typeface="Arial" pitchFamily="34" charset="0"/>
              </a:rPr>
              <a:t>Таким образом, бизнес – это приносящая доход деятельность граждан, имеющих собственность. Кроме того, бизнес – это и совокупность отношений между всеми его участниками, образующими команду единомышленников с целью получения дохода, прибыли, развития фирмы, предприятия, организации.</a:t>
            </a:r>
          </a:p>
        </p:txBody>
      </p:sp>
      <p:sp>
        <p:nvSpPr>
          <p:cNvPr id="5" name="Объект 5"/>
          <p:cNvSpPr txBox="1">
            <a:spLocks/>
          </p:cNvSpPr>
          <p:nvPr/>
        </p:nvSpPr>
        <p:spPr bwMode="auto">
          <a:xfrm>
            <a:off x="298410" y="642918"/>
            <a:ext cx="11358642" cy="620688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3200" b="1" dirty="0" smtClean="0">
                <a:latin typeface="Arial" charset="0"/>
                <a:cs typeface="Arial" charset="0"/>
              </a:rPr>
              <a:t>Что же такое бизнес?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Calibri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4"/>
          <p:cNvSpPr txBox="1">
            <a:spLocks noChangeArrowheads="1"/>
          </p:cNvSpPr>
          <p:nvPr/>
        </p:nvSpPr>
        <p:spPr bwMode="auto">
          <a:xfrm>
            <a:off x="655599" y="1571612"/>
            <a:ext cx="10833308" cy="5062924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448056" indent="-384048">
              <a:defRPr/>
            </a:pPr>
            <a:r>
              <a:rPr lang="ru-RU" sz="2800" dirty="0">
                <a:latin typeface="Arial" pitchFamily="34" charset="0"/>
                <a:cs typeface="Arial" pitchFamily="34" charset="0"/>
              </a:rPr>
              <a:t>1) предприниматели, т. е. лица, осуществляющие инициативную деятельность на свой риск, под свою экономическую и юридическую ответственность, а также коллективы предпринимателей;</a:t>
            </a:r>
          </a:p>
          <a:p>
            <a:pPr marL="448056" indent="-384048">
              <a:spcBef>
                <a:spcPts val="1800"/>
              </a:spcBef>
              <a:defRPr/>
            </a:pPr>
            <a:r>
              <a:rPr lang="ru-RU" sz="2800" dirty="0">
                <a:latin typeface="Arial" pitchFamily="34" charset="0"/>
                <a:cs typeface="Arial" pitchFamily="34" charset="0"/>
              </a:rPr>
              <a:t>2) индивидуальные и коллективные потребители продукции, предлагаемой предпринимателями, а также коллективы потребителей, образующих свои союзы, ассоциации и т. п.   Деловой интерес участников бизнеса этой группы – приобретение товаров и услуг. Он реализуется посредством налаживания контактов с производителями и продавцами продукции на основе взаимной выгоды;</a:t>
            </a:r>
            <a:endParaRPr lang="ru-RU" dirty="0"/>
          </a:p>
        </p:txBody>
      </p:sp>
      <p:sp>
        <p:nvSpPr>
          <p:cNvPr id="3" name="Text Box 7"/>
          <p:cNvSpPr txBox="1">
            <a:spLocks noChangeArrowheads="1"/>
          </p:cNvSpPr>
          <p:nvPr/>
        </p:nvSpPr>
        <p:spPr bwMode="auto">
          <a:xfrm>
            <a:off x="655599" y="188640"/>
            <a:ext cx="10787137" cy="1077218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3200" b="1" dirty="0" smtClean="0">
                <a:latin typeface="Arial" pitchFamily="34" charset="0"/>
                <a:cs typeface="Arial" pitchFamily="34" charset="0"/>
              </a:rPr>
              <a:t>Участниками бизнеса выступают следующие группы людей</a:t>
            </a:r>
            <a:r>
              <a:rPr lang="ru-RU" sz="3200" dirty="0" smtClean="0">
                <a:latin typeface="Arial" pitchFamily="34" charset="0"/>
                <a:cs typeface="Arial" pitchFamily="34" charset="0"/>
              </a:rPr>
              <a:t>:</a:t>
            </a:r>
            <a:endParaRPr lang="ru-RU" sz="32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4"/>
          <p:cNvSpPr txBox="1">
            <a:spLocks noChangeArrowheads="1"/>
          </p:cNvSpPr>
          <p:nvPr/>
        </p:nvSpPr>
        <p:spPr bwMode="auto">
          <a:xfrm>
            <a:off x="252240" y="2060848"/>
            <a:ext cx="11487798" cy="420115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448056" indent="-384048">
              <a:defRPr/>
            </a:pPr>
            <a:r>
              <a:rPr lang="ru-RU" sz="2800" dirty="0">
                <a:latin typeface="Arial" charset="0"/>
              </a:rPr>
              <a:t>3) работники, осуществляющие трудовую деятельность по найму, на контрактной или иной основе, а также их профессиональные союзы. Извлечение доходов – реализуется посредством работы в фирме, организации, на предприятии. Если для предпринимателей выгодой в сделках является конечный доход фирмы, то для наемных работников – личный доход, получаемый в результате выполненной работы;</a:t>
            </a:r>
          </a:p>
          <a:p>
            <a:pPr marL="447675" indent="-382588">
              <a:spcBef>
                <a:spcPts val="1800"/>
              </a:spcBef>
              <a:buFont typeface="Arial" charset="0"/>
              <a:buNone/>
              <a:defRPr/>
            </a:pPr>
            <a:r>
              <a:rPr lang="ru-RU" sz="2800" dirty="0">
                <a:latin typeface="Arial" charset="0"/>
              </a:rPr>
              <a:t>4) государственные органы, учреждения и организации, когда они выступают непосредственными участниками сделок.</a:t>
            </a:r>
          </a:p>
        </p:txBody>
      </p:sp>
      <p:sp>
        <p:nvSpPr>
          <p:cNvPr id="3" name="Text Box 7"/>
          <p:cNvSpPr txBox="1">
            <a:spLocks noChangeArrowheads="1"/>
          </p:cNvSpPr>
          <p:nvPr/>
        </p:nvSpPr>
        <p:spPr bwMode="auto">
          <a:xfrm>
            <a:off x="226971" y="571480"/>
            <a:ext cx="11501518" cy="1077218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sz="3200" b="1" dirty="0" smtClean="0">
                <a:latin typeface="Arial" pitchFamily="34" charset="0"/>
                <a:cs typeface="Arial" pitchFamily="34" charset="0"/>
              </a:rPr>
              <a:t>Участниками бизнеса выступают следующие группы людей</a:t>
            </a:r>
            <a:r>
              <a:rPr lang="ru-RU" sz="3200" dirty="0" smtClean="0">
                <a:latin typeface="Arial" pitchFamily="34" charset="0"/>
                <a:cs typeface="Arial" pitchFamily="34" charset="0"/>
              </a:rPr>
              <a:t>:</a:t>
            </a:r>
            <a:endParaRPr lang="ru-RU" sz="32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4"/>
          <p:cNvSpPr txBox="1">
            <a:spLocks noChangeArrowheads="1"/>
          </p:cNvSpPr>
          <p:nvPr/>
        </p:nvSpPr>
        <p:spPr bwMode="auto">
          <a:xfrm>
            <a:off x="396256" y="908720"/>
            <a:ext cx="11377264" cy="483209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2800" dirty="0" smtClean="0">
                <a:latin typeface="Arial" charset="0"/>
                <a:cs typeface="Arial" charset="0"/>
              </a:rPr>
              <a:t>На открытие собственного дела безработному гражданину выплачивается </a:t>
            </a:r>
            <a:r>
              <a:rPr lang="ru-RU" sz="2800" b="1" dirty="0" smtClean="0">
                <a:latin typeface="Arial" charset="0"/>
                <a:cs typeface="Arial" charset="0"/>
              </a:rPr>
              <a:t>финансовая помощь</a:t>
            </a:r>
            <a:r>
              <a:rPr lang="ru-RU" sz="2800" dirty="0" smtClean="0">
                <a:latin typeface="Arial" charset="0"/>
                <a:cs typeface="Arial" charset="0"/>
              </a:rPr>
              <a:t> в размере </a:t>
            </a:r>
            <a:r>
              <a:rPr lang="ru-RU" sz="2800" b="1" dirty="0" smtClean="0">
                <a:latin typeface="Arial" charset="0"/>
                <a:cs typeface="Arial" charset="0"/>
              </a:rPr>
              <a:t>58,8</a:t>
            </a:r>
            <a:r>
              <a:rPr lang="ru-RU" sz="2800" dirty="0" smtClean="0">
                <a:latin typeface="Arial" charset="0"/>
                <a:cs typeface="Arial" charset="0"/>
              </a:rPr>
              <a:t> тыс. руб., на каждое дополнительно созданное им для трудоустройства безработных рабочее место также производится </a:t>
            </a:r>
            <a:r>
              <a:rPr lang="ru-RU" sz="2800" b="1" dirty="0" smtClean="0">
                <a:latin typeface="Arial" charset="0"/>
                <a:cs typeface="Arial" charset="0"/>
              </a:rPr>
              <a:t>выплата</a:t>
            </a:r>
            <a:r>
              <a:rPr lang="ru-RU" sz="2800" dirty="0" smtClean="0">
                <a:latin typeface="Arial" charset="0"/>
                <a:cs typeface="Arial" charset="0"/>
              </a:rPr>
              <a:t> в размере </a:t>
            </a:r>
            <a:r>
              <a:rPr lang="ru-RU" sz="2800" b="1" dirty="0" smtClean="0">
                <a:latin typeface="Arial" charset="0"/>
                <a:cs typeface="Arial" charset="0"/>
              </a:rPr>
              <a:t>58,8</a:t>
            </a:r>
            <a:r>
              <a:rPr lang="ru-RU" sz="2800" dirty="0" smtClean="0">
                <a:latin typeface="Arial" charset="0"/>
                <a:cs typeface="Arial" charset="0"/>
              </a:rPr>
              <a:t> тыс. руб. </a:t>
            </a:r>
          </a:p>
          <a:p>
            <a:pPr>
              <a:buFont typeface="Arial" charset="0"/>
              <a:buNone/>
            </a:pPr>
            <a:endParaRPr lang="ru-RU" sz="2800" dirty="0" smtClean="0">
              <a:latin typeface="Arial" charset="0"/>
            </a:endParaRPr>
          </a:p>
          <a:p>
            <a:pPr>
              <a:buFont typeface="Arial" charset="0"/>
              <a:buNone/>
            </a:pPr>
            <a:r>
              <a:rPr lang="ru-RU" sz="2800" dirty="0" smtClean="0">
                <a:latin typeface="Arial" charset="0"/>
              </a:rPr>
              <a:t>Кроме того, оказывается финансовая помощь на подготовку документов, предоставляемых при государственной регистрации в налоговом органе, оплату государственной пошлины, услуг правового и технического характера, приобретение бланочной продукции, изготовление штампов и печатей.</a:t>
            </a:r>
            <a:endParaRPr lang="ru-RU" sz="2800" dirty="0">
              <a:latin typeface="Arial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441286" y="142875"/>
            <a:ext cx="11287204" cy="127476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j-ea"/>
                <a:cs typeface="Arial" charset="0"/>
              </a:rPr>
              <a:t>Алгоритм получения субсидии на открытие бизнеса - ИП (индивидуального предприятия), от биржи труда  </a:t>
            </a:r>
            <a:br>
              <a:rPr kumimoji="0" lang="ru-RU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j-ea"/>
                <a:cs typeface="Arial" charset="0"/>
              </a:rPr>
            </a:br>
            <a:endParaRPr kumimoji="0" lang="ru-RU" sz="28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  <a:ea typeface="+mj-ea"/>
              <a:cs typeface="Arial" charset="0"/>
            </a:endParaRPr>
          </a:p>
        </p:txBody>
      </p:sp>
      <p:sp>
        <p:nvSpPr>
          <p:cNvPr id="3" name="Объект 3"/>
          <p:cNvSpPr txBox="1">
            <a:spLocks/>
          </p:cNvSpPr>
          <p:nvPr/>
        </p:nvSpPr>
        <p:spPr>
          <a:xfrm>
            <a:off x="441286" y="1571625"/>
            <a:ext cx="11287204" cy="507206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rtlCol="0">
            <a:normAutofit/>
          </a:bodyPr>
          <a:lstStyle/>
          <a:p>
            <a:pPr marL="448056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1. Подай заявление в службу занятости. При этом материальную поддержку могут получить только люди, которые уже зарегистрировали юридическое лицо или уже открыли ИП. При этом у тебя на руках должен быть бизнес-план. </a:t>
            </a:r>
          </a:p>
          <a:p>
            <a:pPr marL="448056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charset="0"/>
              <a:buNone/>
              <a:tabLst/>
              <a:defRPr/>
            </a:pPr>
            <a:endParaRPr kumimoji="0" lang="ru-RU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448056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charset="0"/>
              <a:buNone/>
              <a:tabLst/>
              <a:defRPr/>
            </a:pPr>
            <a:r>
              <a:rPr kumimoji="0" lang="ru-RU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2. Бизнес-план изучается экспертами биржи труда и далее выносится решение о сумме субсидии. Обычно максимальный размер субсидии равен компенсации по безработице за год вперёд.</a:t>
            </a:r>
          </a:p>
          <a:p>
            <a:pPr marL="448056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charset="0"/>
              <a:buNone/>
              <a:tabLst/>
              <a:defRPr/>
            </a:pPr>
            <a:endParaRPr kumimoji="0" lang="ru-RU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448056" indent="-384048">
              <a:spcBef>
                <a:spcPct val="20000"/>
              </a:spcBef>
              <a:defRPr/>
            </a:pPr>
            <a:r>
              <a:rPr lang="ru-RU" sz="2400" dirty="0">
                <a:latin typeface="Arial" pitchFamily="34" charset="0"/>
                <a:cs typeface="Arial" pitchFamily="34" charset="0"/>
              </a:rPr>
              <a:t>3. После квартала деятельности  ИП нужно будет отчитаться о расходах денежных средств, полученных от биржи труда. Расходы должны соответствовать запланированным расходам в бизнес-плане.</a:t>
            </a:r>
          </a:p>
          <a:p>
            <a:pPr marL="448056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charset="0"/>
              <a:buNone/>
              <a:tabLst/>
              <a:defRPr/>
            </a:pP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53</TotalTime>
  <Words>767</Words>
  <Application>Microsoft Office PowerPoint</Application>
  <PresentationFormat>Произвольный</PresentationFormat>
  <Paragraphs>53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13</vt:i4>
      </vt:variant>
    </vt:vector>
  </HeadingPairs>
  <TitlesOfParts>
    <vt:vector size="15" baseType="lpstr">
      <vt:lpstr>Тема Office</vt:lpstr>
      <vt:lpstr>1_Тема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CtrlSoft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Alex</dc:creator>
  <cp:lastModifiedBy>Marina Reginis</cp:lastModifiedBy>
  <cp:revision>10</cp:revision>
  <dcterms:created xsi:type="dcterms:W3CDTF">2016-04-18T11:00:31Z</dcterms:created>
  <dcterms:modified xsi:type="dcterms:W3CDTF">2016-08-25T15:31:15Z</dcterms:modified>
</cp:coreProperties>
</file>