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heme/themeOverride5.xml" ContentType="application/vnd.openxmlformats-officedocument.themeOverride+xml"/>
  <Override PartName="/ppt/charts/chart11.xml" ContentType="application/vnd.openxmlformats-officedocument.drawingml.chart+xml"/>
  <Override PartName="/ppt/theme/themeOverride6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theme/themeOverride7.xml" ContentType="application/vnd.openxmlformats-officedocument.themeOverr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theme/themeOverride8.xml" ContentType="application/vnd.openxmlformats-officedocument.themeOverr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theme/themeOverride9.xml" ContentType="application/vnd.openxmlformats-officedocument.themeOverride+xml"/>
  <Override PartName="/ppt/charts/chart15.xml" ContentType="application/vnd.openxmlformats-officedocument.drawingml.chart+xml"/>
  <Override PartName="/ppt/theme/themeOverride10.xml" ContentType="application/vnd.openxmlformats-officedocument.themeOverride+xml"/>
  <Override PartName="/ppt/charts/chart16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11.xml" ContentType="application/vnd.openxmlformats-officedocument.themeOverride+xml"/>
  <Override PartName="/ppt/charts/chart19.xml" ContentType="application/vnd.openxmlformats-officedocument.drawingml.chart+xml"/>
  <Override PartName="/ppt/theme/themeOverride12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20.xml" ContentType="application/vnd.openxmlformats-officedocument.drawingml.chart+xml"/>
  <Override PartName="/ppt/theme/themeOverride13.xml" ContentType="application/vnd.openxmlformats-officedocument.themeOverride+xml"/>
  <Override PartName="/ppt/charts/chart21.xml" ContentType="application/vnd.openxmlformats-officedocument.drawingml.chart+xml"/>
  <Override PartName="/ppt/theme/themeOverride14.xml" ContentType="application/vnd.openxmlformats-officedocument.themeOverride+xml"/>
  <Override PartName="/ppt/charts/chart22.xml" ContentType="application/vnd.openxmlformats-officedocument.drawingml.chart+xml"/>
  <Override PartName="/ppt/notesSlides/notesSlide19.xml" ContentType="application/vnd.openxmlformats-officedocument.presentationml.notesSlide+xml"/>
  <Override PartName="/ppt/charts/chart23.xml" ContentType="application/vnd.openxmlformats-officedocument.drawingml.chart+xml"/>
  <Override PartName="/ppt/theme/themeOverride15.xml" ContentType="application/vnd.openxmlformats-officedocument.themeOverride+xml"/>
  <Override PartName="/ppt/charts/chart24.xml" ContentType="application/vnd.openxmlformats-officedocument.drawingml.chart+xml"/>
  <Override PartName="/ppt/theme/themeOverride16.xml" ContentType="application/vnd.openxmlformats-officedocument.themeOverride+xml"/>
  <Override PartName="/ppt/notesSlides/notesSlide20.xml" ContentType="application/vnd.openxmlformats-officedocument.presentationml.notesSlide+xml"/>
  <Override PartName="/ppt/charts/chart25.xml" ContentType="application/vnd.openxmlformats-officedocument.drawingml.chart+xml"/>
  <Override PartName="/ppt/theme/themeOverride17.xml" ContentType="application/vnd.openxmlformats-officedocument.themeOverride+xml"/>
  <Override PartName="/ppt/charts/chart26.xml" ContentType="application/vnd.openxmlformats-officedocument.drawingml.chart+xml"/>
  <Override PartName="/ppt/theme/themeOverride18.xml" ContentType="application/vnd.openxmlformats-officedocument.themeOverr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60" r:id="rId4"/>
    <p:sldId id="272" r:id="rId5"/>
    <p:sldId id="330" r:id="rId6"/>
    <p:sldId id="274" r:id="rId7"/>
    <p:sldId id="276" r:id="rId8"/>
    <p:sldId id="281" r:id="rId9"/>
    <p:sldId id="283" r:id="rId10"/>
    <p:sldId id="287" r:id="rId11"/>
    <p:sldId id="289" r:id="rId12"/>
    <p:sldId id="294" r:id="rId13"/>
    <p:sldId id="295" r:id="rId14"/>
    <p:sldId id="298" r:id="rId15"/>
    <p:sldId id="299" r:id="rId16"/>
    <p:sldId id="301" r:id="rId17"/>
    <p:sldId id="304" r:id="rId18"/>
    <p:sldId id="305" r:id="rId19"/>
    <p:sldId id="310" r:id="rId20"/>
    <p:sldId id="313" r:id="rId21"/>
    <p:sldId id="316" r:id="rId22"/>
    <p:sldId id="317" r:id="rId23"/>
    <p:sldId id="321" r:id="rId24"/>
    <p:sldId id="325" r:id="rId25"/>
    <p:sldId id="3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ey Denisov" initials="S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8D23"/>
    <a:srgbClr val="417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6" autoAdjust="0"/>
    <p:restoredTop sz="94692" autoAdjust="0"/>
  </p:normalViewPr>
  <p:slideViewPr>
    <p:cSldViewPr>
      <p:cViewPr varScale="1">
        <p:scale>
          <a:sx n="70" d="100"/>
          <a:sy n="70" d="100"/>
        </p:scale>
        <p:origin x="-5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885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%20&#1087;&#1088;&#1072;&#1074;&#1082;&#1072;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Relationship Id="rId1" Type="http://schemas.openxmlformats.org/officeDocument/2006/relationships/themeOverride" Target="../theme/themeOverride5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7.bin"/><Relationship Id="rId1" Type="http://schemas.openxmlformats.org/officeDocument/2006/relationships/themeOverride" Target="../theme/themeOverride6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Relationship Id="rId1" Type="http://schemas.openxmlformats.org/officeDocument/2006/relationships/themeOverride" Target="../theme/themeOverride7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Relationship Id="rId1" Type="http://schemas.openxmlformats.org/officeDocument/2006/relationships/themeOverride" Target="../theme/themeOverride8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Relationship Id="rId1" Type="http://schemas.openxmlformats.org/officeDocument/2006/relationships/themeOverride" Target="../theme/themeOverride9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8.bin"/><Relationship Id="rId1" Type="http://schemas.openxmlformats.org/officeDocument/2006/relationships/themeOverride" Target="../theme/themeOverride10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9.bin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0.bin"/><Relationship Id="rId1" Type="http://schemas.openxmlformats.org/officeDocument/2006/relationships/themeOverride" Target="../theme/themeOverride11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1.bin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.xlsx" TargetMode="External"/><Relationship Id="rId1" Type="http://schemas.openxmlformats.org/officeDocument/2006/relationships/themeOverride" Target="../theme/themeOverride13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2.bin"/><Relationship Id="rId1" Type="http://schemas.openxmlformats.org/officeDocument/2006/relationships/themeOverride" Target="../theme/themeOverride14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3.bin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4.bin"/><Relationship Id="rId1" Type="http://schemas.openxmlformats.org/officeDocument/2006/relationships/themeOverride" Target="../theme/themeOverride15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5.bin"/><Relationship Id="rId1" Type="http://schemas.openxmlformats.org/officeDocument/2006/relationships/themeOverride" Target="../theme/themeOverride16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6.bin"/><Relationship Id="rId1" Type="http://schemas.openxmlformats.org/officeDocument/2006/relationships/themeOverride" Target="../theme/themeOverride17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7.bin"/><Relationship Id="rId1" Type="http://schemas.openxmlformats.org/officeDocument/2006/relationships/themeOverride" Target="../theme/themeOverride18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3%20(&#1042;&#1086;&#1089;&#1089;&#1090;&#1072;&#1085;&#1086;&#1074;&#1083;&#1077;&#1085;&#1085;&#1099;&#1081;)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denisov\Documents\&#1080;&#1089;&#1093;&#1086;&#1076;&#1085;&#1080;&#1082;&#1080;%20&#1082;%20&#1089;&#1083;&#1072;&#1081;&#1076;&#1072;&#1084;%2008_10_13%20&#1073;&#1077;&#1079;%20&#1088;&#1077;&#1075;&#1080;&#1086;&#1085;&#1086;&#1074;%202.xlsx" TargetMode="External"/><Relationship Id="rId1" Type="http://schemas.openxmlformats.org/officeDocument/2006/relationships/themeOverride" Target="../theme/themeOverride3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5.bin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08564789097504E-2"/>
          <c:y val="7.2336098458195996E-2"/>
          <c:w val="0.6952552725623079"/>
          <c:h val="0.65469963213963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Лист1!$C$3:$G$3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10.5</c:v>
                </c:pt>
                <c:pt idx="2">
                  <c:v>24.2</c:v>
                </c:pt>
                <c:pt idx="3">
                  <c:v>23.3</c:v>
                </c:pt>
                <c:pt idx="4">
                  <c:v>17.100000000000001</c:v>
                </c:pt>
              </c:numCache>
            </c:numRef>
          </c:val>
        </c:ser>
        <c:ser>
          <c:idx val="1"/>
          <c:order val="1"/>
          <c:tx>
            <c:strRef>
              <c:f>Лист1!$B$4</c:f>
              <c:strCache>
                <c:ptCount val="1"/>
                <c:pt idx="0">
                  <c:v>Низко и Среднедоходные группы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Лист1!$C$4:$G$4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8.9</c:v>
                </c:pt>
                <c:pt idx="2">
                  <c:v>25.5</c:v>
                </c:pt>
                <c:pt idx="3">
                  <c:v>21.6</c:v>
                </c:pt>
                <c:pt idx="4" formatCode="0.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Лист1!$C$5:$G$5</c:f>
              <c:numCache>
                <c:formatCode>General</c:formatCode>
                <c:ptCount val="5"/>
                <c:pt idx="0" formatCode="0.0">
                  <c:v>17</c:v>
                </c:pt>
                <c:pt idx="1">
                  <c:v>8.1999999999999993</c:v>
                </c:pt>
                <c:pt idx="2">
                  <c:v>22.5</c:v>
                </c:pt>
                <c:pt idx="3">
                  <c:v>21.1</c:v>
                </c:pt>
                <c:pt idx="4">
                  <c:v>14.3</c:v>
                </c:pt>
              </c:numCache>
            </c:numRef>
          </c:val>
        </c:ser>
        <c:ser>
          <c:idx val="3"/>
          <c:order val="3"/>
          <c:tx>
            <c:strRef>
              <c:f>Лист1!$B$6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Лист1!$C$6:$G$6</c:f>
              <c:numCache>
                <c:formatCode>General</c:formatCode>
                <c:ptCount val="5"/>
                <c:pt idx="0">
                  <c:v>17.2</c:v>
                </c:pt>
                <c:pt idx="1">
                  <c:v>9.5</c:v>
                </c:pt>
                <c:pt idx="2">
                  <c:v>24.6</c:v>
                </c:pt>
                <c:pt idx="3" formatCode="0.0">
                  <c:v>22</c:v>
                </c:pt>
                <c:pt idx="4">
                  <c:v>15.5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7"/>
        <c:overlap val="-12"/>
        <c:axId val="163462144"/>
        <c:axId val="102917824"/>
      </c:barChart>
      <c:catAx>
        <c:axId val="1634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02917824"/>
        <c:crosses val="autoZero"/>
        <c:auto val="1"/>
        <c:lblAlgn val="ctr"/>
        <c:lblOffset val="100"/>
        <c:noMultiLvlLbl val="0"/>
      </c:catAx>
      <c:valAx>
        <c:axId val="102917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46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39797429915195"/>
          <c:y val="6.2317149946302261E-2"/>
          <c:w val="0.21720179239343776"/>
          <c:h val="0.87536570010739545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80071327446797E-2"/>
          <c:y val="3.0911540396684586E-2"/>
          <c:w val="0.70555972883746865"/>
          <c:h val="0.61238927654052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Лист4!$B$3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Лист4!$C$3:$G$3</c:f>
              <c:numCache>
                <c:formatCode>General</c:formatCode>
                <c:ptCount val="5"/>
                <c:pt idx="0">
                  <c:v>20.7</c:v>
                </c:pt>
                <c:pt idx="1">
                  <c:v>18.899999999999999</c:v>
                </c:pt>
                <c:pt idx="2" formatCode="0.0">
                  <c:v>29</c:v>
                </c:pt>
                <c:pt idx="3">
                  <c:v>24.1</c:v>
                </c:pt>
                <c:pt idx="4">
                  <c:v>21.3</c:v>
                </c:pt>
              </c:numCache>
            </c:numRef>
          </c:val>
        </c:ser>
        <c:ser>
          <c:idx val="1"/>
          <c:order val="1"/>
          <c:tx>
            <c:strRef>
              <c:f>Лист4!$B$4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Лист4!$C$4:$G$4</c:f>
              <c:numCache>
                <c:formatCode>General</c:formatCode>
                <c:ptCount val="5"/>
                <c:pt idx="0">
                  <c:v>19.3</c:v>
                </c:pt>
                <c:pt idx="1">
                  <c:v>19.100000000000001</c:v>
                </c:pt>
                <c:pt idx="2">
                  <c:v>27.2</c:v>
                </c:pt>
                <c:pt idx="3" formatCode="0.0">
                  <c:v>22</c:v>
                </c:pt>
                <c:pt idx="4">
                  <c:v>18.600000000000001</c:v>
                </c:pt>
              </c:numCache>
            </c:numRef>
          </c:val>
        </c:ser>
        <c:ser>
          <c:idx val="2"/>
          <c:order val="2"/>
          <c:tx>
            <c:strRef>
              <c:f>Лист4!$B$5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Лист4!$C$5:$G$5</c:f>
              <c:numCache>
                <c:formatCode>General</c:formatCode>
                <c:ptCount val="5"/>
                <c:pt idx="0">
                  <c:v>18.899999999999999</c:v>
                </c:pt>
                <c:pt idx="1">
                  <c:v>21.1</c:v>
                </c:pt>
                <c:pt idx="2">
                  <c:v>24.5</c:v>
                </c:pt>
                <c:pt idx="3">
                  <c:v>20.399999999999999</c:v>
                </c:pt>
                <c:pt idx="4">
                  <c:v>17.5</c:v>
                </c:pt>
              </c:numCache>
            </c:numRef>
          </c:val>
        </c:ser>
        <c:ser>
          <c:idx val="3"/>
          <c:order val="3"/>
          <c:tx>
            <c:strRef>
              <c:f>Лист4!$B$6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Лист4!$C$6:$G$6</c:f>
              <c:numCache>
                <c:formatCode>General</c:formatCode>
                <c:ptCount val="5"/>
                <c:pt idx="0">
                  <c:v>19.899999999999999</c:v>
                </c:pt>
                <c:pt idx="1">
                  <c:v>17.100000000000001</c:v>
                </c:pt>
                <c:pt idx="2">
                  <c:v>29.9</c:v>
                </c:pt>
                <c:pt idx="3">
                  <c:v>23.6</c:v>
                </c:pt>
                <c:pt idx="4">
                  <c:v>19.600000000000001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-11"/>
        <c:axId val="109838336"/>
        <c:axId val="140242880"/>
      </c:barChart>
      <c:catAx>
        <c:axId val="10983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40242880"/>
        <c:crosses val="autoZero"/>
        <c:auto val="1"/>
        <c:lblAlgn val="ctr"/>
        <c:lblOffset val="100"/>
        <c:noMultiLvlLbl val="0"/>
      </c:catAx>
      <c:valAx>
        <c:axId val="140242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983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161719034276523"/>
          <c:y val="3.1546692745884668E-2"/>
          <c:w val="0.19867440824617855"/>
          <c:h val="0.9331633782105278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692507595774381E-2"/>
          <c:y val="7.763423111717746E-2"/>
          <c:w val="0.68503753206165496"/>
          <c:h val="0.601688074084958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Лист4!$B$22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Лист4!$C$22:$G$22</c:f>
              <c:numCache>
                <c:formatCode>General</c:formatCode>
                <c:ptCount val="5"/>
                <c:pt idx="0">
                  <c:v>20.7</c:v>
                </c:pt>
                <c:pt idx="1">
                  <c:v>18.899999999999999</c:v>
                </c:pt>
                <c:pt idx="2" formatCode="0.0">
                  <c:v>29</c:v>
                </c:pt>
                <c:pt idx="3">
                  <c:v>24.1</c:v>
                </c:pt>
                <c:pt idx="4">
                  <c:v>21.3</c:v>
                </c:pt>
              </c:numCache>
            </c:numRef>
          </c:val>
        </c:ser>
        <c:ser>
          <c:idx val="1"/>
          <c:order val="1"/>
          <c:tx>
            <c:strRef>
              <c:f>Лист4!$B$23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Лист4!$C$23:$G$23</c:f>
              <c:numCache>
                <c:formatCode>General</c:formatCode>
                <c:ptCount val="5"/>
                <c:pt idx="0">
                  <c:v>22.5</c:v>
                </c:pt>
                <c:pt idx="1">
                  <c:v>21.3</c:v>
                </c:pt>
                <c:pt idx="2">
                  <c:v>32.4</c:v>
                </c:pt>
                <c:pt idx="3">
                  <c:v>26.7</c:v>
                </c:pt>
                <c:pt idx="4">
                  <c:v>23.8</c:v>
                </c:pt>
              </c:numCache>
            </c:numRef>
          </c:val>
        </c:ser>
        <c:ser>
          <c:idx val="2"/>
          <c:order val="2"/>
          <c:tx>
            <c:strRef>
              <c:f>Лист4!$B$24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Лист4!$C$24:$G$24</c:f>
              <c:numCache>
                <c:formatCode>0.0</c:formatCode>
                <c:ptCount val="5"/>
                <c:pt idx="0" formatCode="General">
                  <c:v>14.8</c:v>
                </c:pt>
                <c:pt idx="1">
                  <c:v>13</c:v>
                </c:pt>
                <c:pt idx="2" formatCode="General">
                  <c:v>19.2</c:v>
                </c:pt>
                <c:pt idx="3" formatCode="General">
                  <c:v>17.399999999999999</c:v>
                </c:pt>
                <c:pt idx="4" formatCode="General">
                  <c:v>15.1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9"/>
        <c:overlap val="-13"/>
        <c:axId val="109840384"/>
        <c:axId val="140241728"/>
      </c:barChart>
      <c:catAx>
        <c:axId val="10984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40241728"/>
        <c:crosses val="autoZero"/>
        <c:auto val="1"/>
        <c:lblAlgn val="ctr"/>
        <c:lblOffset val="100"/>
        <c:noMultiLvlLbl val="0"/>
      </c:catAx>
      <c:valAx>
        <c:axId val="140241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984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591878680146651"/>
          <c:y val="3.5412235942038184E-2"/>
          <c:w val="0.23487933707848888"/>
          <c:h val="0.9291755281159236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Лист5!$B$4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Лист5!$C$4:$G$4</c:f>
              <c:numCache>
                <c:formatCode>0.0</c:formatCode>
                <c:ptCount val="5"/>
                <c:pt idx="0">
                  <c:v>59</c:v>
                </c:pt>
                <c:pt idx="1">
                  <c:v>73</c:v>
                </c:pt>
                <c:pt idx="2" formatCode="General">
                  <c:v>65.3</c:v>
                </c:pt>
                <c:pt idx="3" formatCode="General">
                  <c:v>66.099999999999994</c:v>
                </c:pt>
                <c:pt idx="4">
                  <c:v>56</c:v>
                </c:pt>
              </c:numCache>
            </c:numRef>
          </c:val>
        </c:ser>
        <c:ser>
          <c:idx val="1"/>
          <c:order val="1"/>
          <c:tx>
            <c:strRef>
              <c:f>Лист5!$B$5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Лист5!$C$5:$G$5</c:f>
              <c:numCache>
                <c:formatCode>General</c:formatCode>
                <c:ptCount val="5"/>
                <c:pt idx="0" formatCode="0.0">
                  <c:v>52.2</c:v>
                </c:pt>
                <c:pt idx="1">
                  <c:v>69.900000000000006</c:v>
                </c:pt>
                <c:pt idx="2">
                  <c:v>60.7</c:v>
                </c:pt>
                <c:pt idx="3">
                  <c:v>63.2</c:v>
                </c:pt>
                <c:pt idx="4">
                  <c:v>53.7</c:v>
                </c:pt>
              </c:numCache>
            </c:numRef>
          </c:val>
        </c:ser>
        <c:ser>
          <c:idx val="2"/>
          <c:order val="2"/>
          <c:tx>
            <c:strRef>
              <c:f>Лист5!$B$6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Лист5!$C$6:$G$6</c:f>
              <c:numCache>
                <c:formatCode>General</c:formatCode>
                <c:ptCount val="5"/>
                <c:pt idx="0" formatCode="0.0">
                  <c:v>66</c:v>
                </c:pt>
                <c:pt idx="1">
                  <c:v>76.8</c:v>
                </c:pt>
                <c:pt idx="2">
                  <c:v>70.3</c:v>
                </c:pt>
                <c:pt idx="3">
                  <c:v>69.3</c:v>
                </c:pt>
                <c:pt idx="4">
                  <c:v>58.7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34"/>
        <c:overlap val="-15"/>
        <c:axId val="168234496"/>
        <c:axId val="139821056"/>
      </c:barChart>
      <c:catAx>
        <c:axId val="1682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821056"/>
        <c:crosses val="autoZero"/>
        <c:auto val="1"/>
        <c:lblAlgn val="ctr"/>
        <c:lblOffset val="100"/>
        <c:noMultiLvlLbl val="0"/>
      </c:catAx>
      <c:valAx>
        <c:axId val="139821056"/>
        <c:scaling>
          <c:orientation val="minMax"/>
          <c:max val="8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2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600"/>
      </a:pPr>
      <a:endParaRPr lang="ru-RU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Лист6!$B$3</c:f>
              <c:strCache>
                <c:ptCount val="1"/>
                <c:pt idx="0">
                  <c:v>простой процент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Лист6!$C$3:$G$3</c:f>
              <c:numCache>
                <c:formatCode>#,##0.0</c:formatCode>
                <c:ptCount val="5"/>
                <c:pt idx="0">
                  <c:v>70.664053666995798</c:v>
                </c:pt>
                <c:pt idx="1">
                  <c:v>67.801521187974913</c:v>
                </c:pt>
                <c:pt idx="2">
                  <c:v>72.54837651689158</c:v>
                </c:pt>
                <c:pt idx="3">
                  <c:v>64.988778454631657</c:v>
                </c:pt>
                <c:pt idx="4">
                  <c:v>59.08483633934614</c:v>
                </c:pt>
              </c:numCache>
            </c:numRef>
          </c:val>
        </c:ser>
        <c:ser>
          <c:idx val="1"/>
          <c:order val="1"/>
          <c:tx>
            <c:strRef>
              <c:f>Лист6!$B$4</c:f>
              <c:strCache>
                <c:ptCount val="1"/>
                <c:pt idx="0">
                  <c:v>сложный процент</c:v>
                </c:pt>
              </c:strCache>
            </c:strRef>
          </c:tx>
          <c:spPr>
            <a:solidFill>
              <a:srgbClr val="FFFF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Лист6!$C$4:$G$4</c:f>
              <c:numCache>
                <c:formatCode>#,##0.0</c:formatCode>
                <c:ptCount val="5"/>
                <c:pt idx="0">
                  <c:v>50.825356146832604</c:v>
                </c:pt>
                <c:pt idx="1">
                  <c:v>49.909453096703515</c:v>
                </c:pt>
                <c:pt idx="2">
                  <c:v>45.359134142342583</c:v>
                </c:pt>
                <c:pt idx="3">
                  <c:v>46.008336005129038</c:v>
                </c:pt>
                <c:pt idx="4">
                  <c:v>40.380761523046388</c:v>
                </c:pt>
              </c:numCache>
            </c:numRef>
          </c:val>
        </c:ser>
        <c:ser>
          <c:idx val="2"/>
          <c:order val="2"/>
          <c:tx>
            <c:strRef>
              <c:f>Лист6!$B$5</c:f>
              <c:strCache>
                <c:ptCount val="1"/>
                <c:pt idx="0">
                  <c:v>реальная процентная ставка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Лист6!$C$5:$G$5</c:f>
              <c:numCache>
                <c:formatCode>#,##0.0</c:formatCode>
                <c:ptCount val="5"/>
                <c:pt idx="0">
                  <c:v>67.558604055177327</c:v>
                </c:pt>
                <c:pt idx="1">
                  <c:v>53.531329228539846</c:v>
                </c:pt>
                <c:pt idx="2">
                  <c:v>64.020990488685698</c:v>
                </c:pt>
                <c:pt idx="3">
                  <c:v>57.646681628726093</c:v>
                </c:pt>
                <c:pt idx="4">
                  <c:v>62.157648630595354</c:v>
                </c:pt>
              </c:numCache>
            </c:numRef>
          </c:val>
        </c:ser>
        <c:ser>
          <c:idx val="3"/>
          <c:order val="3"/>
          <c:tx>
            <c:strRef>
              <c:f>Лист6!$B$6</c:f>
              <c:strCache>
                <c:ptCount val="1"/>
                <c:pt idx="0">
                  <c:v>относительные/абсолютные значения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Лист6!$C$6:$G$6</c:f>
              <c:numCache>
                <c:formatCode>#,##0.0</c:formatCode>
                <c:ptCount val="5"/>
                <c:pt idx="0">
                  <c:v>82.957714630287299</c:v>
                </c:pt>
                <c:pt idx="1">
                  <c:v>78.667149583483862</c:v>
                </c:pt>
                <c:pt idx="2">
                  <c:v>81.600524762217617</c:v>
                </c:pt>
                <c:pt idx="3">
                  <c:v>78.967617826225492</c:v>
                </c:pt>
                <c:pt idx="4">
                  <c:v>80.327321309285892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168646144"/>
        <c:axId val="139823360"/>
        <c:axId val="0"/>
      </c:bar3DChart>
      <c:catAx>
        <c:axId val="16864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823360"/>
        <c:crosses val="autoZero"/>
        <c:auto val="1"/>
        <c:lblAlgn val="ctr"/>
        <c:lblOffset val="100"/>
        <c:noMultiLvlLbl val="0"/>
      </c:catAx>
      <c:valAx>
        <c:axId val="1398233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64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788653112617114E-2"/>
          <c:y val="7.4957188664860994E-2"/>
          <c:w val="0.72283797170684738"/>
          <c:h val="0.6609955215704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Лист6!$B$21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Лист6!$C$20:$G$20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Лист6!$C$21:$G$21</c:f>
              <c:numCache>
                <c:formatCode>0.0</c:formatCode>
                <c:ptCount val="5"/>
                <c:pt idx="0" formatCode="General">
                  <c:v>32.800000000000004</c:v>
                </c:pt>
                <c:pt idx="1">
                  <c:v>34.800000000000004</c:v>
                </c:pt>
                <c:pt idx="2">
                  <c:v>34.6</c:v>
                </c:pt>
                <c:pt idx="3">
                  <c:v>25.6</c:v>
                </c:pt>
                <c:pt idx="4">
                  <c:v>25.2</c:v>
                </c:pt>
              </c:numCache>
            </c:numRef>
          </c:val>
        </c:ser>
        <c:ser>
          <c:idx val="1"/>
          <c:order val="1"/>
          <c:tx>
            <c:strRef>
              <c:f>Лист6!$B$22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Лист6!$C$20:$G$20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Лист6!$C$22:$G$22</c:f>
              <c:numCache>
                <c:formatCode>General</c:formatCode>
                <c:ptCount val="5"/>
                <c:pt idx="0">
                  <c:v>31.1</c:v>
                </c:pt>
                <c:pt idx="1">
                  <c:v>32.300000000000004</c:v>
                </c:pt>
                <c:pt idx="2" formatCode="0.0">
                  <c:v>33.800000000000004</c:v>
                </c:pt>
                <c:pt idx="3" formatCode="0.0">
                  <c:v>22.9</c:v>
                </c:pt>
                <c:pt idx="4" formatCode="0.0">
                  <c:v>23.7</c:v>
                </c:pt>
              </c:numCache>
            </c:numRef>
          </c:val>
        </c:ser>
        <c:ser>
          <c:idx val="2"/>
          <c:order val="2"/>
          <c:tx>
            <c:strRef>
              <c:f>Лист6!$B$23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Лист6!$C$20:$G$20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Лист6!$C$23:$G$23</c:f>
              <c:numCache>
                <c:formatCode>General</c:formatCode>
                <c:ptCount val="5"/>
                <c:pt idx="0">
                  <c:v>27.4</c:v>
                </c:pt>
                <c:pt idx="1">
                  <c:v>29.7</c:v>
                </c:pt>
                <c:pt idx="2" formatCode="0.0">
                  <c:v>34</c:v>
                </c:pt>
                <c:pt idx="3" formatCode="0.0">
                  <c:v>24.1</c:v>
                </c:pt>
                <c:pt idx="4" formatCode="0.0">
                  <c:v>24.4</c:v>
                </c:pt>
              </c:numCache>
            </c:numRef>
          </c:val>
        </c:ser>
        <c:ser>
          <c:idx val="3"/>
          <c:order val="3"/>
          <c:tx>
            <c:strRef>
              <c:f>Лист6!$B$24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Лист6!$C$20:$G$20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Лист6!$C$24:$G$24</c:f>
              <c:numCache>
                <c:formatCode>0.0</c:formatCode>
                <c:ptCount val="5"/>
                <c:pt idx="0" formatCode="General">
                  <c:v>35.300000000000004</c:v>
                </c:pt>
                <c:pt idx="1">
                  <c:v>35</c:v>
                </c:pt>
                <c:pt idx="2">
                  <c:v>33.6</c:v>
                </c:pt>
                <c:pt idx="3">
                  <c:v>21.8</c:v>
                </c:pt>
                <c:pt idx="4">
                  <c:v>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6"/>
        <c:overlap val="-12"/>
        <c:axId val="139676672"/>
        <c:axId val="139825664"/>
      </c:barChart>
      <c:catAx>
        <c:axId val="13967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39825664"/>
        <c:crosses val="autoZero"/>
        <c:auto val="1"/>
        <c:lblAlgn val="ctr"/>
        <c:lblOffset val="100"/>
        <c:noMultiLvlLbl val="0"/>
      </c:catAx>
      <c:valAx>
        <c:axId val="139825664"/>
        <c:scaling>
          <c:orientation val="minMax"/>
          <c:max val="45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3967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544508943450741"/>
          <c:y val="3.1666021783020269E-2"/>
          <c:w val="0.21573644595044994"/>
          <c:h val="0.9001777580268859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094886820485109E-2"/>
          <c:y val="8.3606095049268025E-2"/>
          <c:w val="0.72996314910396021"/>
          <c:h val="0.66614169606154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Лист6!$B$36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Лист6!$C$35:$G$35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Лист6!$C$36:$G$36</c:f>
              <c:numCache>
                <c:formatCode>0.0</c:formatCode>
                <c:ptCount val="5"/>
                <c:pt idx="0">
                  <c:v>32.800000000000004</c:v>
                </c:pt>
                <c:pt idx="1">
                  <c:v>34.800000000000004</c:v>
                </c:pt>
                <c:pt idx="2">
                  <c:v>34.6</c:v>
                </c:pt>
                <c:pt idx="3">
                  <c:v>25.6</c:v>
                </c:pt>
                <c:pt idx="4">
                  <c:v>25.2</c:v>
                </c:pt>
              </c:numCache>
            </c:numRef>
          </c:val>
        </c:ser>
        <c:ser>
          <c:idx val="1"/>
          <c:order val="1"/>
          <c:tx>
            <c:strRef>
              <c:f>Лист6!$B$37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Лист6!$C$35:$G$35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Лист6!$C$37:$G$37</c:f>
              <c:numCache>
                <c:formatCode>0.0</c:formatCode>
                <c:ptCount val="5"/>
                <c:pt idx="0">
                  <c:v>37.300000000000004</c:v>
                </c:pt>
                <c:pt idx="1">
                  <c:v>43.7</c:v>
                </c:pt>
                <c:pt idx="2">
                  <c:v>38.1</c:v>
                </c:pt>
                <c:pt idx="3">
                  <c:v>29.4</c:v>
                </c:pt>
                <c:pt idx="4">
                  <c:v>26.4</c:v>
                </c:pt>
              </c:numCache>
            </c:numRef>
          </c:val>
        </c:ser>
        <c:ser>
          <c:idx val="2"/>
          <c:order val="2"/>
          <c:tx>
            <c:strRef>
              <c:f>Лист6!$B$38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Лист6!$C$35:$G$35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Лист6!$C$38:$G$38</c:f>
              <c:numCache>
                <c:formatCode>0.0</c:formatCode>
                <c:ptCount val="5"/>
                <c:pt idx="0">
                  <c:v>22.4</c:v>
                </c:pt>
                <c:pt idx="1">
                  <c:v>15.9</c:v>
                </c:pt>
                <c:pt idx="2">
                  <c:v>25.4</c:v>
                </c:pt>
                <c:pt idx="3">
                  <c:v>17.8</c:v>
                </c:pt>
                <c:pt idx="4">
                  <c:v>22.4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8"/>
        <c:axId val="166003712"/>
        <c:axId val="139827392"/>
      </c:barChart>
      <c:catAx>
        <c:axId val="16600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39827392"/>
        <c:crosses val="autoZero"/>
        <c:auto val="1"/>
        <c:lblAlgn val="ctr"/>
        <c:lblOffset val="100"/>
        <c:noMultiLvlLbl val="0"/>
      </c:catAx>
      <c:valAx>
        <c:axId val="139827392"/>
        <c:scaling>
          <c:orientation val="minMax"/>
          <c:max val="4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003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045829653578979"/>
          <c:y val="1.4060937673591848E-3"/>
          <c:w val="0.22804704844471141"/>
          <c:h val="0.99859390623264077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871982237362798E-2"/>
          <c:y val="6.587146882669602E-2"/>
          <c:w val="0.74605949384124426"/>
          <c:h val="0.57610910295681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Лист6!$B$44</c:f>
              <c:strCache>
                <c:ptCount val="1"/>
                <c:pt idx="0">
                  <c:v>студенты и школьники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Лист6!$C$43:$G$43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Лист6!$C$44:$G$44</c:f>
              <c:numCache>
                <c:formatCode>General</c:formatCode>
                <c:ptCount val="5"/>
                <c:pt idx="0">
                  <c:v>32.300000000000004</c:v>
                </c:pt>
                <c:pt idx="1">
                  <c:v>26.7</c:v>
                </c:pt>
                <c:pt idx="2">
                  <c:v>18.3</c:v>
                </c:pt>
                <c:pt idx="3">
                  <c:v>24.8</c:v>
                </c:pt>
                <c:pt idx="4">
                  <c:v>17.2</c:v>
                </c:pt>
              </c:numCache>
            </c:numRef>
          </c:val>
        </c:ser>
        <c:ser>
          <c:idx val="1"/>
          <c:order val="1"/>
          <c:tx>
            <c:strRef>
              <c:f>Лист6!$B$45</c:f>
              <c:strCache>
                <c:ptCount val="1"/>
                <c:pt idx="0">
                  <c:v>население от 18 лет</c:v>
                </c:pt>
              </c:strCache>
            </c:strRef>
          </c:tx>
          <c:spPr>
            <a:gradFill>
              <a:gsLst>
                <a:gs pos="100000">
                  <a:schemeClr val="tx2">
                    <a:lumMod val="20000"/>
                    <a:lumOff val="80000"/>
                  </a:schemeClr>
                </a:gs>
                <a:gs pos="5000">
                  <a:srgbClr val="85C2FF"/>
                </a:gs>
                <a:gs pos="100000">
                  <a:schemeClr val="accent1">
                    <a:lumMod val="75000"/>
                  </a:schemeClr>
                </a:gs>
                <a:gs pos="100000">
                  <a:srgbClr val="FFEBFA"/>
                </a:gs>
              </a:gsLst>
              <a:lin ang="5400000" scaled="0"/>
            </a:gradFill>
          </c:spPr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Лист6!$C$43:$G$43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Лист6!$C$45:$G$45</c:f>
              <c:numCache>
                <c:formatCode>General</c:formatCode>
                <c:ptCount val="5"/>
                <c:pt idx="0">
                  <c:v>32.800000000000004</c:v>
                </c:pt>
                <c:pt idx="1">
                  <c:v>34.800000000000004</c:v>
                </c:pt>
                <c:pt idx="2">
                  <c:v>34.6</c:v>
                </c:pt>
                <c:pt idx="3">
                  <c:v>25.6</c:v>
                </c:pt>
                <c:pt idx="4">
                  <c:v>25.2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6004224"/>
        <c:axId val="139827968"/>
      </c:barChart>
      <c:catAx>
        <c:axId val="16600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39827968"/>
        <c:crosses val="autoZero"/>
        <c:auto val="1"/>
        <c:lblAlgn val="ctr"/>
        <c:lblOffset val="100"/>
        <c:noMultiLvlLbl val="0"/>
      </c:catAx>
      <c:valAx>
        <c:axId val="139827968"/>
        <c:scaling>
          <c:orientation val="minMax"/>
          <c:max val="45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600422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74738991750784811"/>
          <c:y val="0.23855127208087989"/>
          <c:w val="0.24365517652510155"/>
          <c:h val="0.47319325630485498"/>
        </c:manualLayout>
      </c:layout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071897849391501E-2"/>
          <c:y val="8.3606139705705615E-2"/>
          <c:w val="0.78959776597327236"/>
          <c:h val="0.62187941824808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Лист7!$B$32</c:f>
              <c:strCache>
                <c:ptCount val="1"/>
                <c:pt idx="0">
                  <c:v>студенты и школьники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Лист7!$C$31:$G$31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Лист7!$C$32:$G$32</c:f>
              <c:numCache>
                <c:formatCode>General</c:formatCode>
                <c:ptCount val="5"/>
                <c:pt idx="0">
                  <c:v>38.299999999999997</c:v>
                </c:pt>
                <c:pt idx="1">
                  <c:v>30.9</c:v>
                </c:pt>
                <c:pt idx="2">
                  <c:v>58.2</c:v>
                </c:pt>
                <c:pt idx="3">
                  <c:v>48.1</c:v>
                </c:pt>
                <c:pt idx="4">
                  <c:v>36.799999999999997</c:v>
                </c:pt>
              </c:numCache>
            </c:numRef>
          </c:val>
        </c:ser>
        <c:ser>
          <c:idx val="1"/>
          <c:order val="1"/>
          <c:tx>
            <c:strRef>
              <c:f>Лист7!$B$33</c:f>
              <c:strCache>
                <c:ptCount val="1"/>
                <c:pt idx="0">
                  <c:v>население от 18 лет</c:v>
                </c:pt>
              </c:strCache>
            </c:strRef>
          </c:tx>
          <c:spPr>
            <a:gradFill>
              <a:gsLst>
                <a:gs pos="100000">
                  <a:schemeClr val="tx2">
                    <a:lumMod val="20000"/>
                    <a:lumOff val="80000"/>
                  </a:schemeClr>
                </a:gs>
                <a:gs pos="5000">
                  <a:srgbClr val="85C2FF"/>
                </a:gs>
                <a:gs pos="100000">
                  <a:schemeClr val="accent1">
                    <a:lumMod val="75000"/>
                  </a:schemeClr>
                </a:gs>
                <a:gs pos="100000">
                  <a:srgbClr val="FFEBFA"/>
                </a:gs>
              </a:gsLst>
              <a:lin ang="5400000" scaled="0"/>
            </a:gradFill>
          </c:spPr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Лист7!$C$31:$G$31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Лист7!$C$33:$G$33</c:f>
              <c:numCache>
                <c:formatCode>General</c:formatCode>
                <c:ptCount val="5"/>
                <c:pt idx="0">
                  <c:v>37.200000000000003</c:v>
                </c:pt>
                <c:pt idx="1">
                  <c:v>32.799999999999997</c:v>
                </c:pt>
                <c:pt idx="2">
                  <c:v>57.6</c:v>
                </c:pt>
                <c:pt idx="3">
                  <c:v>51.1</c:v>
                </c:pt>
                <c:pt idx="4">
                  <c:v>46.4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6110720"/>
        <c:axId val="93004928"/>
      </c:barChart>
      <c:catAx>
        <c:axId val="16611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93004928"/>
        <c:crosses val="autoZero"/>
        <c:auto val="1"/>
        <c:lblAlgn val="ctr"/>
        <c:lblOffset val="100"/>
        <c:noMultiLvlLbl val="0"/>
      </c:catAx>
      <c:valAx>
        <c:axId val="93004928"/>
        <c:scaling>
          <c:orientation val="minMax"/>
          <c:max val="6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611072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85095235519640133"/>
          <c:y val="7.601082572600143E-2"/>
          <c:w val="0.13976505047197485"/>
          <c:h val="0.8479778144190252"/>
        </c:manualLayout>
      </c:layout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127670725467039E-2"/>
          <c:y val="8.0509573010406246E-2"/>
          <c:w val="0.71936876860234333"/>
          <c:h val="0.4504628086591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Лист7!$B$23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Лист7!$C$22:$G$22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Лист7!$C$23:$G$23</c:f>
              <c:numCache>
                <c:formatCode>General</c:formatCode>
                <c:ptCount val="5"/>
                <c:pt idx="0">
                  <c:v>37.200000000000003</c:v>
                </c:pt>
                <c:pt idx="1">
                  <c:v>32.800000000000004</c:v>
                </c:pt>
                <c:pt idx="2">
                  <c:v>57.6</c:v>
                </c:pt>
                <c:pt idx="3">
                  <c:v>51.1</c:v>
                </c:pt>
                <c:pt idx="4">
                  <c:v>46.4</c:v>
                </c:pt>
              </c:numCache>
            </c:numRef>
          </c:val>
        </c:ser>
        <c:ser>
          <c:idx val="1"/>
          <c:order val="1"/>
          <c:tx>
            <c:strRef>
              <c:f>Лист7!$B$24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Лист7!$C$22:$G$22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Лист7!$C$24:$G$24</c:f>
              <c:numCache>
                <c:formatCode>General</c:formatCode>
                <c:ptCount val="5"/>
                <c:pt idx="0" formatCode="0.0">
                  <c:v>37</c:v>
                </c:pt>
                <c:pt idx="1">
                  <c:v>29.6</c:v>
                </c:pt>
                <c:pt idx="2">
                  <c:v>58.3</c:v>
                </c:pt>
                <c:pt idx="3">
                  <c:v>47.5</c:v>
                </c:pt>
                <c:pt idx="4">
                  <c:v>44.6</c:v>
                </c:pt>
              </c:numCache>
            </c:numRef>
          </c:val>
        </c:ser>
        <c:ser>
          <c:idx val="2"/>
          <c:order val="2"/>
          <c:tx>
            <c:strRef>
              <c:f>Лист7!$B$25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Лист7!$C$22:$G$22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Лист7!$C$25:$G$25</c:f>
              <c:numCache>
                <c:formatCode>General</c:formatCode>
                <c:ptCount val="5"/>
                <c:pt idx="0" formatCode="0.0">
                  <c:v>42</c:v>
                </c:pt>
                <c:pt idx="1">
                  <c:v>42.3</c:v>
                </c:pt>
                <c:pt idx="2">
                  <c:v>55.4</c:v>
                </c:pt>
                <c:pt idx="3">
                  <c:v>59.3</c:v>
                </c:pt>
                <c:pt idx="4">
                  <c:v>51.2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33"/>
        <c:overlap val="-14"/>
        <c:axId val="168596992"/>
        <c:axId val="93007808"/>
      </c:barChart>
      <c:catAx>
        <c:axId val="16859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3007808"/>
        <c:crosses val="autoZero"/>
        <c:auto val="1"/>
        <c:lblAlgn val="ctr"/>
        <c:lblOffset val="100"/>
        <c:noMultiLvlLbl val="0"/>
      </c:catAx>
      <c:valAx>
        <c:axId val="93007808"/>
        <c:scaling>
          <c:orientation val="minMax"/>
          <c:max val="6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859699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456338828678727"/>
          <c:y val="2.1756841832389081E-4"/>
          <c:w val="0.23543661171321273"/>
          <c:h val="0.9997824315816761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124388465445574E-2"/>
          <c:y val="7.023277175551923E-2"/>
          <c:w val="0.70603857534004588"/>
          <c:h val="0.48325512851513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Лист7!$B$3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Лист7!$C$3:$G$3</c:f>
              <c:numCache>
                <c:formatCode>General</c:formatCode>
                <c:ptCount val="5"/>
                <c:pt idx="0" formatCode="0.0">
                  <c:v>37.200000000000003</c:v>
                </c:pt>
                <c:pt idx="1">
                  <c:v>32.800000000000004</c:v>
                </c:pt>
                <c:pt idx="2">
                  <c:v>57.6</c:v>
                </c:pt>
                <c:pt idx="3">
                  <c:v>51.1</c:v>
                </c:pt>
                <c:pt idx="4">
                  <c:v>46.4</c:v>
                </c:pt>
              </c:numCache>
            </c:numRef>
          </c:val>
        </c:ser>
        <c:ser>
          <c:idx val="1"/>
          <c:order val="1"/>
          <c:tx>
            <c:strRef>
              <c:f>Лист7!$B$4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Лист7!$C$4:$G$4</c:f>
              <c:numCache>
                <c:formatCode>0.0</c:formatCode>
                <c:ptCount val="5"/>
                <c:pt idx="0">
                  <c:v>39.4</c:v>
                </c:pt>
                <c:pt idx="1">
                  <c:v>24.2</c:v>
                </c:pt>
                <c:pt idx="2">
                  <c:v>51.2</c:v>
                </c:pt>
                <c:pt idx="3">
                  <c:v>46.5</c:v>
                </c:pt>
                <c:pt idx="4">
                  <c:v>38.200000000000003</c:v>
                </c:pt>
              </c:numCache>
            </c:numRef>
          </c:val>
        </c:ser>
        <c:ser>
          <c:idx val="2"/>
          <c:order val="2"/>
          <c:tx>
            <c:strRef>
              <c:f>Лист7!$B$5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Лист7!$C$5:$G$5</c:f>
              <c:numCache>
                <c:formatCode>0.0</c:formatCode>
                <c:ptCount val="5"/>
                <c:pt idx="0">
                  <c:v>41.3</c:v>
                </c:pt>
                <c:pt idx="1">
                  <c:v>28.3</c:v>
                </c:pt>
                <c:pt idx="2">
                  <c:v>50.5</c:v>
                </c:pt>
                <c:pt idx="3">
                  <c:v>48</c:v>
                </c:pt>
                <c:pt idx="4">
                  <c:v>38.5</c:v>
                </c:pt>
              </c:numCache>
            </c:numRef>
          </c:val>
        </c:ser>
        <c:ser>
          <c:idx val="3"/>
          <c:order val="3"/>
          <c:tx>
            <c:strRef>
              <c:f>Лист7!$B$6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Лист7!$C$6:$G$6</c:f>
              <c:numCache>
                <c:formatCode>0.0</c:formatCode>
                <c:ptCount val="5"/>
                <c:pt idx="0">
                  <c:v>37.200000000000003</c:v>
                </c:pt>
                <c:pt idx="1">
                  <c:v>20</c:v>
                </c:pt>
                <c:pt idx="2">
                  <c:v>52</c:v>
                </c:pt>
                <c:pt idx="3">
                  <c:v>45</c:v>
                </c:pt>
                <c:pt idx="4">
                  <c:v>37.9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6"/>
        <c:overlap val="-11"/>
        <c:axId val="165685248"/>
        <c:axId val="93006656"/>
      </c:barChart>
      <c:catAx>
        <c:axId val="16568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3006656"/>
        <c:crossesAt val="0"/>
        <c:auto val="1"/>
        <c:lblAlgn val="ctr"/>
        <c:lblOffset val="100"/>
        <c:noMultiLvlLbl val="0"/>
      </c:catAx>
      <c:valAx>
        <c:axId val="93006656"/>
        <c:scaling>
          <c:orientation val="minMax"/>
          <c:max val="6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685248"/>
        <c:crosses val="autoZero"/>
        <c:crossBetween val="between"/>
        <c:majorUnit val="20"/>
        <c:minorUnit val="4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655416445857617"/>
          <c:y val="3.3473959242623835E-2"/>
          <c:w val="0.21424394983218512"/>
          <c:h val="0.9641761034488231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53406087848161E-2"/>
          <c:y val="4.7848592954692279E-2"/>
          <c:w val="0.70310664479902962"/>
          <c:h val="0.646694091602990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Лист1!$B$45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Лист1!$C$44:$G$44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Лист1!$C$45:$G$45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10.5</c:v>
                </c:pt>
                <c:pt idx="2">
                  <c:v>24.2</c:v>
                </c:pt>
                <c:pt idx="3">
                  <c:v>23.3</c:v>
                </c:pt>
                <c:pt idx="4">
                  <c:v>17.100000000000001</c:v>
                </c:pt>
              </c:numCache>
            </c:numRef>
          </c:val>
        </c:ser>
        <c:ser>
          <c:idx val="1"/>
          <c:order val="1"/>
          <c:tx>
            <c:strRef>
              <c:f>Лист1!$B$46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Лист1!$C$44:$G$44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Лист1!$C$46:$G$46</c:f>
              <c:numCache>
                <c:formatCode>General</c:formatCode>
                <c:ptCount val="5"/>
                <c:pt idx="0">
                  <c:v>19.100000000000001</c:v>
                </c:pt>
                <c:pt idx="1">
                  <c:v>10.7</c:v>
                </c:pt>
                <c:pt idx="2">
                  <c:v>27</c:v>
                </c:pt>
                <c:pt idx="3">
                  <c:v>25.7</c:v>
                </c:pt>
                <c:pt idx="4">
                  <c:v>17.899999999999999</c:v>
                </c:pt>
              </c:numCache>
            </c:numRef>
          </c:val>
        </c:ser>
        <c:ser>
          <c:idx val="2"/>
          <c:order val="2"/>
          <c:tx>
            <c:strRef>
              <c:f>Лист1!$B$47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Лист1!$C$44:$G$44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Лист1!$C$47:$G$47</c:f>
              <c:numCache>
                <c:formatCode>General</c:formatCode>
                <c:ptCount val="5"/>
                <c:pt idx="0">
                  <c:v>15.1</c:v>
                </c:pt>
                <c:pt idx="1">
                  <c:v>10.3</c:v>
                </c:pt>
                <c:pt idx="2">
                  <c:v>17.3</c:v>
                </c:pt>
                <c:pt idx="3">
                  <c:v>18.399999999999999</c:v>
                </c:pt>
                <c:pt idx="4">
                  <c:v>15.3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12"/>
        <c:axId val="163461120"/>
        <c:axId val="102919552"/>
      </c:barChart>
      <c:catAx>
        <c:axId val="16346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2919552"/>
        <c:crosses val="autoZero"/>
        <c:auto val="1"/>
        <c:lblAlgn val="ctr"/>
        <c:lblOffset val="100"/>
        <c:noMultiLvlLbl val="0"/>
      </c:catAx>
      <c:valAx>
        <c:axId val="1029195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46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207960044512357"/>
          <c:y val="7.8043698121230756E-2"/>
          <c:w val="0.22924649993352289"/>
          <c:h val="0.85303493493694815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509453751843014E-2"/>
          <c:y val="0.13918499796318931"/>
          <c:w val="0.71866955931450183"/>
          <c:h val="0.558537477317335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Лист8!$B$4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Лист8!$C$4:$G$4</c:f>
              <c:numCache>
                <c:formatCode>0.0</c:formatCode>
                <c:ptCount val="5"/>
                <c:pt idx="0" formatCode="General">
                  <c:v>40.1</c:v>
                </c:pt>
                <c:pt idx="1">
                  <c:v>53.2</c:v>
                </c:pt>
                <c:pt idx="2">
                  <c:v>59.9</c:v>
                </c:pt>
                <c:pt idx="3">
                  <c:v>48.1</c:v>
                </c:pt>
                <c:pt idx="4">
                  <c:v>43.5</c:v>
                </c:pt>
              </c:numCache>
            </c:numRef>
          </c:val>
        </c:ser>
        <c:ser>
          <c:idx val="1"/>
          <c:order val="1"/>
          <c:tx>
            <c:strRef>
              <c:f>Лист8!$B$5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Лист8!$C$5:$G$5</c:f>
              <c:numCache>
                <c:formatCode>0.0</c:formatCode>
                <c:ptCount val="5"/>
                <c:pt idx="0" formatCode="General">
                  <c:v>35.800000000000004</c:v>
                </c:pt>
                <c:pt idx="1">
                  <c:v>39</c:v>
                </c:pt>
                <c:pt idx="2">
                  <c:v>42.8</c:v>
                </c:pt>
                <c:pt idx="3">
                  <c:v>38.9</c:v>
                </c:pt>
                <c:pt idx="4" formatCode="General">
                  <c:v>33.200000000000003</c:v>
                </c:pt>
              </c:numCache>
            </c:numRef>
          </c:val>
        </c:ser>
        <c:ser>
          <c:idx val="2"/>
          <c:order val="2"/>
          <c:tx>
            <c:strRef>
              <c:f>Лист8!$B$6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Лист8!$C$6:$G$6</c:f>
              <c:numCache>
                <c:formatCode>0.0</c:formatCode>
                <c:ptCount val="5"/>
                <c:pt idx="0" formatCode="General">
                  <c:v>29.7</c:v>
                </c:pt>
                <c:pt idx="1">
                  <c:v>35.200000000000003</c:v>
                </c:pt>
                <c:pt idx="2">
                  <c:v>40.6</c:v>
                </c:pt>
                <c:pt idx="3">
                  <c:v>37</c:v>
                </c:pt>
                <c:pt idx="4" formatCode="General">
                  <c:v>27.3</c:v>
                </c:pt>
              </c:numCache>
            </c:numRef>
          </c:val>
        </c:ser>
        <c:ser>
          <c:idx val="3"/>
          <c:order val="3"/>
          <c:tx>
            <c:strRef>
              <c:f>Лист8!$B$7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Лист8!$C$7:$G$7</c:f>
              <c:numCache>
                <c:formatCode>0.0</c:formatCode>
                <c:ptCount val="5"/>
                <c:pt idx="0" formatCode="General">
                  <c:v>43.4</c:v>
                </c:pt>
                <c:pt idx="1">
                  <c:v>42.5</c:v>
                </c:pt>
                <c:pt idx="2">
                  <c:v>44.9</c:v>
                </c:pt>
                <c:pt idx="3">
                  <c:v>41</c:v>
                </c:pt>
                <c:pt idx="4" formatCode="General">
                  <c:v>39.9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9"/>
        <c:overlap val="-11"/>
        <c:axId val="165793280"/>
        <c:axId val="102948864"/>
      </c:barChart>
      <c:catAx>
        <c:axId val="16579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02948864"/>
        <c:crosses val="autoZero"/>
        <c:auto val="1"/>
        <c:lblAlgn val="ctr"/>
        <c:lblOffset val="100"/>
        <c:noMultiLvlLbl val="0"/>
      </c:catAx>
      <c:valAx>
        <c:axId val="102948864"/>
        <c:scaling>
          <c:orientation val="minMax"/>
          <c:max val="8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79328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11234909868776"/>
          <c:y val="3.5519201570195919E-2"/>
          <c:w val="0.21191972078431964"/>
          <c:h val="0.9289615968596082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940419060062808E-2"/>
          <c:y val="2.9509810808020287E-2"/>
          <c:w val="0.70852749813798699"/>
          <c:h val="0.764762805091464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Лист8!$B$13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Лист8!$C$12:$G$12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Лист8!$C$13:$G$13</c:f>
              <c:numCache>
                <c:formatCode>0.0</c:formatCode>
                <c:ptCount val="5"/>
                <c:pt idx="0">
                  <c:v>40.1</c:v>
                </c:pt>
                <c:pt idx="1">
                  <c:v>53.2</c:v>
                </c:pt>
                <c:pt idx="2">
                  <c:v>59.9</c:v>
                </c:pt>
                <c:pt idx="3">
                  <c:v>48.1</c:v>
                </c:pt>
                <c:pt idx="4">
                  <c:v>43.5</c:v>
                </c:pt>
              </c:numCache>
            </c:numRef>
          </c:val>
        </c:ser>
        <c:ser>
          <c:idx val="1"/>
          <c:order val="1"/>
          <c:tx>
            <c:strRef>
              <c:f>Лист8!$B$14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Лист8!$C$12:$G$12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Лист8!$C$14:$G$14</c:f>
              <c:numCache>
                <c:formatCode>0.0</c:formatCode>
                <c:ptCount val="5"/>
                <c:pt idx="0">
                  <c:v>45.5</c:v>
                </c:pt>
                <c:pt idx="1">
                  <c:v>56.4</c:v>
                </c:pt>
                <c:pt idx="2">
                  <c:v>65.2</c:v>
                </c:pt>
                <c:pt idx="3">
                  <c:v>49.9</c:v>
                </c:pt>
                <c:pt idx="4">
                  <c:v>46.3</c:v>
                </c:pt>
              </c:numCache>
            </c:numRef>
          </c:val>
        </c:ser>
        <c:ser>
          <c:idx val="2"/>
          <c:order val="2"/>
          <c:tx>
            <c:strRef>
              <c:f>Лист8!$B$15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Лист8!$C$12:$G$12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Лист8!$C$15:$G$15</c:f>
              <c:numCache>
                <c:formatCode>0.0</c:formatCode>
                <c:ptCount val="5"/>
                <c:pt idx="0">
                  <c:v>25.3</c:v>
                </c:pt>
                <c:pt idx="1">
                  <c:v>41.6</c:v>
                </c:pt>
                <c:pt idx="2">
                  <c:v>37.800000000000004</c:v>
                </c:pt>
                <c:pt idx="3">
                  <c:v>41.3</c:v>
                </c:pt>
                <c:pt idx="4">
                  <c:v>33.200000000000003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4"/>
        <c:overlap val="-11"/>
        <c:axId val="166422016"/>
        <c:axId val="102950592"/>
      </c:barChart>
      <c:catAx>
        <c:axId val="16642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2950592"/>
        <c:crosses val="autoZero"/>
        <c:auto val="1"/>
        <c:lblAlgn val="ctr"/>
        <c:lblOffset val="100"/>
        <c:noMultiLvlLbl val="0"/>
      </c:catAx>
      <c:valAx>
        <c:axId val="102950592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42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672388809157266"/>
          <c:y val="0.18311863657054389"/>
          <c:w val="0.23327611190842718"/>
          <c:h val="0.81034916405850188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21111994203897E-2"/>
          <c:y val="3.1003301220499328E-2"/>
          <c:w val="0.71830735221602626"/>
          <c:h val="0.84560905570309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Лист8!$B$33</c:f>
              <c:strCache>
                <c:ptCount val="1"/>
                <c:pt idx="0">
                  <c:v>Понимание  важности формирования добровольных накоплений для обеспечения старости среди школьников и студентов, % 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99206725224799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Лист8!$B$34:$B$38</c:f>
              <c:strCache>
                <c:ptCount val="5"/>
                <c:pt idx="0">
                  <c:v>Россия</c:v>
                </c:pt>
                <c:pt idx="1">
                  <c:v>Волгоградская область </c:v>
                </c:pt>
                <c:pt idx="2">
                  <c:v>Калининградская область </c:v>
                </c:pt>
                <c:pt idx="3">
                  <c:v>Оренбургская область </c:v>
                </c:pt>
                <c:pt idx="4">
                  <c:v>Ярославская область </c:v>
                </c:pt>
              </c:strCache>
            </c:strRef>
          </c:cat>
          <c:val>
            <c:numRef>
              <c:f>Лист8!$C$34:$C$38</c:f>
              <c:numCache>
                <c:formatCode>General</c:formatCode>
                <c:ptCount val="5"/>
                <c:pt idx="0">
                  <c:v>27.3</c:v>
                </c:pt>
                <c:pt idx="1">
                  <c:v>20.399999999999999</c:v>
                </c:pt>
                <c:pt idx="2" formatCode="0.0">
                  <c:v>30</c:v>
                </c:pt>
                <c:pt idx="3">
                  <c:v>29.2</c:v>
                </c:pt>
                <c:pt idx="4">
                  <c:v>29.6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axId val="166420992"/>
        <c:axId val="102951168"/>
      </c:barChart>
      <c:catAx>
        <c:axId val="166420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02951168"/>
        <c:crosses val="autoZero"/>
        <c:auto val="1"/>
        <c:lblAlgn val="ctr"/>
        <c:lblOffset val="100"/>
        <c:noMultiLvlLbl val="0"/>
      </c:catAx>
      <c:valAx>
        <c:axId val="102951168"/>
        <c:scaling>
          <c:orientation val="minMax"/>
          <c:max val="8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6420992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6272152782964153"/>
          <c:y val="3.3434457103332593E-2"/>
          <c:w val="0.22830227041361442"/>
          <c:h val="0.904684425744809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057558576354038E-2"/>
          <c:y val="8.6950338851238748E-2"/>
          <c:w val="0.73757082546383734"/>
          <c:h val="0.59844849110332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Лист9!$B$4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Лист9!$C$4:$G$4</c:f>
              <c:numCache>
                <c:formatCode>General</c:formatCode>
                <c:ptCount val="5"/>
                <c:pt idx="0">
                  <c:v>53.3</c:v>
                </c:pt>
                <c:pt idx="1">
                  <c:v>51.8</c:v>
                </c:pt>
                <c:pt idx="2">
                  <c:v>60.1</c:v>
                </c:pt>
                <c:pt idx="3">
                  <c:v>38.700000000000003</c:v>
                </c:pt>
                <c:pt idx="4">
                  <c:v>44.3</c:v>
                </c:pt>
              </c:numCache>
            </c:numRef>
          </c:val>
        </c:ser>
        <c:ser>
          <c:idx val="1"/>
          <c:order val="1"/>
          <c:tx>
            <c:strRef>
              <c:f>Лист9!$B$5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Лист9!$C$5:$G$5</c:f>
              <c:numCache>
                <c:formatCode>General</c:formatCode>
                <c:ptCount val="5"/>
                <c:pt idx="0">
                  <c:v>52.1</c:v>
                </c:pt>
                <c:pt idx="1">
                  <c:v>52.7</c:v>
                </c:pt>
                <c:pt idx="2" formatCode="0.0">
                  <c:v>63</c:v>
                </c:pt>
                <c:pt idx="3">
                  <c:v>37.300000000000004</c:v>
                </c:pt>
                <c:pt idx="4">
                  <c:v>44.5</c:v>
                </c:pt>
              </c:numCache>
            </c:numRef>
          </c:val>
        </c:ser>
        <c:ser>
          <c:idx val="2"/>
          <c:order val="2"/>
          <c:tx>
            <c:strRef>
              <c:f>Лист9!$B$6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Лист9!$C$6:$G$6</c:f>
              <c:numCache>
                <c:formatCode>General</c:formatCode>
                <c:ptCount val="5"/>
                <c:pt idx="0">
                  <c:v>48.5</c:v>
                </c:pt>
                <c:pt idx="1">
                  <c:v>53.5</c:v>
                </c:pt>
                <c:pt idx="2">
                  <c:v>65.2</c:v>
                </c:pt>
                <c:pt idx="3">
                  <c:v>36.6</c:v>
                </c:pt>
                <c:pt idx="4">
                  <c:v>47.4</c:v>
                </c:pt>
              </c:numCache>
            </c:numRef>
          </c:val>
        </c:ser>
        <c:ser>
          <c:idx val="3"/>
          <c:order val="3"/>
          <c:tx>
            <c:strRef>
              <c:f>Лист9!$B$7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Лист9!$C$3:$G$3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Лист9!$C$7:$G$7</c:f>
              <c:numCache>
                <c:formatCode>General</c:formatCode>
                <c:ptCount val="5"/>
                <c:pt idx="0">
                  <c:v>48.8</c:v>
                </c:pt>
                <c:pt idx="1">
                  <c:v>51.9</c:v>
                </c:pt>
                <c:pt idx="2">
                  <c:v>60.8</c:v>
                </c:pt>
                <c:pt idx="3">
                  <c:v>37.9</c:v>
                </c:pt>
                <c:pt idx="4">
                  <c:v>41.6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7"/>
        <c:overlap val="-11"/>
        <c:axId val="232119808"/>
        <c:axId val="235391232"/>
      </c:barChart>
      <c:catAx>
        <c:axId val="23211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5391232"/>
        <c:crosses val="autoZero"/>
        <c:auto val="1"/>
        <c:lblAlgn val="ctr"/>
        <c:lblOffset val="100"/>
        <c:noMultiLvlLbl val="0"/>
      </c:catAx>
      <c:valAx>
        <c:axId val="235391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211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612303905969016"/>
          <c:y val="4.1389845572714141E-2"/>
          <c:w val="0.21490903082331719"/>
          <c:h val="0.9172203088545717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844922191079375E-2"/>
          <c:y val="9.4511237881781257E-2"/>
          <c:w val="0.73973473788955357"/>
          <c:h val="0.684899141641266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Лист9!$B$30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Лист9!$C$29:$G$29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Лист9!$C$30:$G$30</c:f>
              <c:numCache>
                <c:formatCode>General</c:formatCode>
                <c:ptCount val="5"/>
                <c:pt idx="0">
                  <c:v>53.3</c:v>
                </c:pt>
                <c:pt idx="1">
                  <c:v>51.8</c:v>
                </c:pt>
                <c:pt idx="2">
                  <c:v>60.1</c:v>
                </c:pt>
                <c:pt idx="3">
                  <c:v>38.700000000000003</c:v>
                </c:pt>
                <c:pt idx="4">
                  <c:v>44.3</c:v>
                </c:pt>
              </c:numCache>
            </c:numRef>
          </c:val>
        </c:ser>
        <c:ser>
          <c:idx val="1"/>
          <c:order val="1"/>
          <c:tx>
            <c:strRef>
              <c:f>Лист9!$B$31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Лист9!$C$29:$G$29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Лист9!$C$31:$G$31</c:f>
              <c:numCache>
                <c:formatCode>General</c:formatCode>
                <c:ptCount val="5"/>
                <c:pt idx="0">
                  <c:v>55.1</c:v>
                </c:pt>
                <c:pt idx="1">
                  <c:v>54.4</c:v>
                </c:pt>
                <c:pt idx="2">
                  <c:v>63.7</c:v>
                </c:pt>
                <c:pt idx="3">
                  <c:v>39.800000000000004</c:v>
                </c:pt>
                <c:pt idx="4">
                  <c:v>43.7</c:v>
                </c:pt>
              </c:numCache>
            </c:numRef>
          </c:val>
        </c:ser>
        <c:ser>
          <c:idx val="2"/>
          <c:order val="2"/>
          <c:tx>
            <c:strRef>
              <c:f>Лист9!$B$32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Лист9!$C$29:$G$29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Лист9!$C$32:$G$32</c:f>
              <c:numCache>
                <c:formatCode>General</c:formatCode>
                <c:ptCount val="5"/>
                <c:pt idx="0" formatCode="0.0">
                  <c:v>48</c:v>
                </c:pt>
                <c:pt idx="1">
                  <c:v>46.1</c:v>
                </c:pt>
                <c:pt idx="2">
                  <c:v>50.8</c:v>
                </c:pt>
                <c:pt idx="3">
                  <c:v>36.5</c:v>
                </c:pt>
                <c:pt idx="4">
                  <c:v>45.5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4"/>
        <c:overlap val="-9"/>
        <c:axId val="232580608"/>
        <c:axId val="235392960"/>
      </c:barChart>
      <c:catAx>
        <c:axId val="23258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35392960"/>
        <c:crosses val="autoZero"/>
        <c:auto val="1"/>
        <c:lblAlgn val="ctr"/>
        <c:lblOffset val="100"/>
        <c:noMultiLvlLbl val="0"/>
      </c:catAx>
      <c:valAx>
        <c:axId val="2353929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2580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23056234492458"/>
          <c:y val="9.7336407065881564E-2"/>
          <c:w val="0.2374595197076389"/>
          <c:h val="0.8748059979867557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146160546644157E-2"/>
          <c:y val="8.3606095049268025E-2"/>
          <c:w val="0.73527766821241836"/>
          <c:h val="0.62187962021313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Лист10!$B$3</c:f>
              <c:strCache>
                <c:ptCount val="1"/>
                <c:pt idx="0">
                  <c:v>В среднем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Лист10!$C$3:$G$3</c:f>
              <c:numCache>
                <c:formatCode>General</c:formatCode>
                <c:ptCount val="5"/>
                <c:pt idx="0">
                  <c:v>37.1</c:v>
                </c:pt>
                <c:pt idx="1">
                  <c:v>34.1</c:v>
                </c:pt>
                <c:pt idx="2">
                  <c:v>29.4</c:v>
                </c:pt>
                <c:pt idx="3">
                  <c:v>32.1</c:v>
                </c:pt>
                <c:pt idx="4">
                  <c:v>28.5</c:v>
                </c:pt>
              </c:numCache>
            </c:numRef>
          </c:val>
        </c:ser>
        <c:ser>
          <c:idx val="1"/>
          <c:order val="1"/>
          <c:tx>
            <c:strRef>
              <c:f>Лист10!$B$4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Лист10!$C$4:$G$4</c:f>
              <c:numCache>
                <c:formatCode>General</c:formatCode>
                <c:ptCount val="5"/>
                <c:pt idx="0">
                  <c:v>37.800000000000004</c:v>
                </c:pt>
                <c:pt idx="1">
                  <c:v>34.9</c:v>
                </c:pt>
                <c:pt idx="2" formatCode="0.0">
                  <c:v>29.5</c:v>
                </c:pt>
                <c:pt idx="3">
                  <c:v>31.1</c:v>
                </c:pt>
                <c:pt idx="4">
                  <c:v>28.2</c:v>
                </c:pt>
              </c:numCache>
            </c:numRef>
          </c:val>
        </c:ser>
        <c:ser>
          <c:idx val="2"/>
          <c:order val="2"/>
          <c:tx>
            <c:strRef>
              <c:f>Лист10!$B$5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Лист10!$C$5:$G$5</c:f>
              <c:numCache>
                <c:formatCode>0.0</c:formatCode>
                <c:ptCount val="5"/>
                <c:pt idx="0" formatCode="General">
                  <c:v>37.300000000000004</c:v>
                </c:pt>
                <c:pt idx="1">
                  <c:v>35</c:v>
                </c:pt>
                <c:pt idx="2">
                  <c:v>29.1</c:v>
                </c:pt>
                <c:pt idx="3" formatCode="General">
                  <c:v>31.3</c:v>
                </c:pt>
                <c:pt idx="4" formatCode="General">
                  <c:v>28.5</c:v>
                </c:pt>
              </c:numCache>
            </c:numRef>
          </c:val>
        </c:ser>
        <c:ser>
          <c:idx val="3"/>
          <c:order val="3"/>
          <c:tx>
            <c:strRef>
              <c:f>Лист10!$B$6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Лист10!$C$6:$G$6</c:f>
              <c:numCache>
                <c:formatCode>0.0</c:formatCode>
                <c:ptCount val="5"/>
                <c:pt idx="0" formatCode="General">
                  <c:v>38.300000000000004</c:v>
                </c:pt>
                <c:pt idx="1">
                  <c:v>34.800000000000004</c:v>
                </c:pt>
                <c:pt idx="2">
                  <c:v>30</c:v>
                </c:pt>
                <c:pt idx="3" formatCode="General">
                  <c:v>30.8</c:v>
                </c:pt>
                <c:pt idx="4" formatCode="General">
                  <c:v>27.9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8"/>
        <c:overlap val="-12"/>
        <c:axId val="232293376"/>
        <c:axId val="235395264"/>
      </c:barChart>
      <c:catAx>
        <c:axId val="23229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5395264"/>
        <c:crosses val="autoZero"/>
        <c:auto val="1"/>
        <c:lblAlgn val="ctr"/>
        <c:lblOffset val="100"/>
        <c:noMultiLvlLbl val="0"/>
      </c:catAx>
      <c:valAx>
        <c:axId val="235395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229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142382875906246"/>
          <c:y val="7.9379000623862286E-2"/>
          <c:w val="0.21982879947029038"/>
          <c:h val="0.84124199875227534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530833673847914E-2"/>
          <c:y val="8.3606095049268025E-2"/>
          <c:w val="0.73529634918613374"/>
          <c:h val="0.607314465059437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Лист10!$B$33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Лист10!$C$33:$G$33</c:f>
              <c:numCache>
                <c:formatCode>General</c:formatCode>
                <c:ptCount val="5"/>
                <c:pt idx="0">
                  <c:v>37.1</c:v>
                </c:pt>
                <c:pt idx="1">
                  <c:v>34.1</c:v>
                </c:pt>
                <c:pt idx="2">
                  <c:v>29.4</c:v>
                </c:pt>
                <c:pt idx="3">
                  <c:v>32.1</c:v>
                </c:pt>
                <c:pt idx="4">
                  <c:v>28.5</c:v>
                </c:pt>
              </c:numCache>
            </c:numRef>
          </c:val>
        </c:ser>
        <c:ser>
          <c:idx val="1"/>
          <c:order val="1"/>
          <c:tx>
            <c:strRef>
              <c:f>Лист10!$B$34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Лист10!$C$34:$G$34</c:f>
              <c:numCache>
                <c:formatCode>General</c:formatCode>
                <c:ptCount val="5"/>
                <c:pt idx="0">
                  <c:v>40.5</c:v>
                </c:pt>
                <c:pt idx="1">
                  <c:v>41.3</c:v>
                </c:pt>
                <c:pt idx="2">
                  <c:v>31.7</c:v>
                </c:pt>
                <c:pt idx="3">
                  <c:v>34.800000000000004</c:v>
                </c:pt>
                <c:pt idx="4">
                  <c:v>30.6</c:v>
                </c:pt>
              </c:numCache>
            </c:numRef>
          </c:val>
        </c:ser>
        <c:ser>
          <c:idx val="2"/>
          <c:order val="2"/>
          <c:tx>
            <c:strRef>
              <c:f>Лист10!$B$35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Лист10!$C$35:$G$35</c:f>
              <c:numCache>
                <c:formatCode>General</c:formatCode>
                <c:ptCount val="5"/>
                <c:pt idx="0">
                  <c:v>29.3</c:v>
                </c:pt>
                <c:pt idx="1">
                  <c:v>18.7</c:v>
                </c:pt>
                <c:pt idx="2">
                  <c:v>23.6</c:v>
                </c:pt>
                <c:pt idx="3">
                  <c:v>26.6</c:v>
                </c:pt>
                <c:pt idx="4">
                  <c:v>23.7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2"/>
        <c:overlap val="-13"/>
        <c:axId val="232295424"/>
        <c:axId val="235391808"/>
      </c:barChart>
      <c:catAx>
        <c:axId val="23229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5391808"/>
        <c:crosses val="autoZero"/>
        <c:auto val="1"/>
        <c:lblAlgn val="ctr"/>
        <c:lblOffset val="100"/>
        <c:noMultiLvlLbl val="0"/>
      </c:catAx>
      <c:valAx>
        <c:axId val="235391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3229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368987456678261"/>
          <c:y val="5.8987493453108386E-2"/>
          <c:w val="0.23594566728358093"/>
          <c:h val="0.88202501309378323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95680064455355E-2"/>
          <c:y val="6.4595600488834573E-2"/>
          <c:w val="0.6991364103175528"/>
          <c:h val="0.703128356108580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Лист1!$B$73</c:f>
              <c:strCache>
                <c:ptCount val="1"/>
                <c:pt idx="0">
                  <c:v>Понимание основ пенсионного обеспечения, % студентов и школьников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Лист1!$B$74:$B$78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 </c:v>
                </c:pt>
                <c:pt idx="3">
                  <c:v>Оренбургская область </c:v>
                </c:pt>
                <c:pt idx="4">
                  <c:v>Ярославская область </c:v>
                </c:pt>
              </c:strCache>
            </c:strRef>
          </c:cat>
          <c:val>
            <c:numRef>
              <c:f>Лист1!$C$74:$C$78</c:f>
              <c:numCache>
                <c:formatCode>0.0</c:formatCode>
                <c:ptCount val="5"/>
                <c:pt idx="0" formatCode="General">
                  <c:v>69.2</c:v>
                </c:pt>
                <c:pt idx="1">
                  <c:v>59</c:v>
                </c:pt>
                <c:pt idx="2" formatCode="General">
                  <c:v>73.7</c:v>
                </c:pt>
                <c:pt idx="3" formatCode="General">
                  <c:v>63.8</c:v>
                </c:pt>
                <c:pt idx="4" formatCode="General">
                  <c:v>69.099999999999994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684352"/>
        <c:axId val="102921280"/>
      </c:barChart>
      <c:catAx>
        <c:axId val="16368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02921280"/>
        <c:crosses val="autoZero"/>
        <c:auto val="1"/>
        <c:lblAlgn val="ctr"/>
        <c:lblOffset val="100"/>
        <c:noMultiLvlLbl val="0"/>
      </c:catAx>
      <c:valAx>
        <c:axId val="102921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3684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355754961282529"/>
          <c:y val="6.7874402844128462E-2"/>
          <c:w val="0.22783907027493783"/>
          <c:h val="0.7643085953412583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368242709874342E-2"/>
          <c:y val="6.635875334839339E-2"/>
          <c:w val="0.7465398581444167"/>
          <c:h val="0.463061974595415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Лист2!$B$22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Лист2!$C$22:$G$22</c:f>
              <c:numCache>
                <c:formatCode>General</c:formatCode>
                <c:ptCount val="5"/>
                <c:pt idx="0">
                  <c:v>65.900000000000006</c:v>
                </c:pt>
                <c:pt idx="1">
                  <c:v>60.8</c:v>
                </c:pt>
                <c:pt idx="2">
                  <c:v>71.3</c:v>
                </c:pt>
                <c:pt idx="3">
                  <c:v>60.8</c:v>
                </c:pt>
                <c:pt idx="4">
                  <c:v>68.3</c:v>
                </c:pt>
              </c:numCache>
            </c:numRef>
          </c:val>
        </c:ser>
        <c:ser>
          <c:idx val="1"/>
          <c:order val="1"/>
          <c:tx>
            <c:strRef>
              <c:f>Лист2!$B$23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Лист2!$C$23:$G$23</c:f>
              <c:numCache>
                <c:formatCode>General</c:formatCode>
                <c:ptCount val="5"/>
                <c:pt idx="0" formatCode="0.0">
                  <c:v>68</c:v>
                </c:pt>
                <c:pt idx="1">
                  <c:v>66.900000000000006</c:v>
                </c:pt>
                <c:pt idx="2">
                  <c:v>74.7</c:v>
                </c:pt>
                <c:pt idx="3">
                  <c:v>64.5</c:v>
                </c:pt>
                <c:pt idx="4">
                  <c:v>72.7</c:v>
                </c:pt>
              </c:numCache>
            </c:numRef>
          </c:val>
        </c:ser>
        <c:ser>
          <c:idx val="2"/>
          <c:order val="2"/>
          <c:tx>
            <c:strRef>
              <c:f>Лист2!$B$24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Лист2!$C$21:$G$21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Лист2!$C$24:$G$24</c:f>
              <c:numCache>
                <c:formatCode>General</c:formatCode>
                <c:ptCount val="5"/>
                <c:pt idx="0">
                  <c:v>59.6</c:v>
                </c:pt>
                <c:pt idx="1">
                  <c:v>47.8</c:v>
                </c:pt>
                <c:pt idx="2">
                  <c:v>62.9</c:v>
                </c:pt>
                <c:pt idx="3">
                  <c:v>52.9</c:v>
                </c:pt>
                <c:pt idx="4">
                  <c:v>58.2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2"/>
        <c:overlap val="-19"/>
        <c:axId val="163940352"/>
        <c:axId val="35406400"/>
      </c:barChart>
      <c:catAx>
        <c:axId val="16394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5406400"/>
        <c:crosses val="autoZero"/>
        <c:auto val="1"/>
        <c:lblAlgn val="ctr"/>
        <c:lblOffset val="100"/>
        <c:noMultiLvlLbl val="0"/>
      </c:catAx>
      <c:valAx>
        <c:axId val="354064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94035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306031785941908"/>
          <c:y val="2.9675274259337577E-2"/>
          <c:w val="0.22765708780895691"/>
          <c:h val="0.93496580008994679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156624987513056E-2"/>
          <c:y val="0.1035123081562366"/>
          <c:w val="0.72483822992589997"/>
          <c:h val="0.553630961239980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Лист2!$B$3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Лист2!$C$3:$G$3</c:f>
              <c:numCache>
                <c:formatCode>General</c:formatCode>
                <c:ptCount val="5"/>
                <c:pt idx="0">
                  <c:v>65.900000000000006</c:v>
                </c:pt>
                <c:pt idx="1">
                  <c:v>60.8</c:v>
                </c:pt>
                <c:pt idx="2">
                  <c:v>71.3</c:v>
                </c:pt>
                <c:pt idx="3">
                  <c:v>60.8</c:v>
                </c:pt>
                <c:pt idx="4">
                  <c:v>68.3</c:v>
                </c:pt>
              </c:numCache>
            </c:numRef>
          </c:val>
        </c:ser>
        <c:ser>
          <c:idx val="1"/>
          <c:order val="1"/>
          <c:tx>
            <c:strRef>
              <c:f>Лист2!$B$4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Лист2!$C$4:$G$4</c:f>
              <c:numCache>
                <c:formatCode>0.0</c:formatCode>
                <c:ptCount val="5"/>
                <c:pt idx="0">
                  <c:v>64</c:v>
                </c:pt>
                <c:pt idx="1">
                  <c:v>58.8</c:v>
                </c:pt>
                <c:pt idx="2">
                  <c:v>69</c:v>
                </c:pt>
                <c:pt idx="3">
                  <c:v>59.1</c:v>
                </c:pt>
                <c:pt idx="4" formatCode="General">
                  <c:v>66.599999999999994</c:v>
                </c:pt>
              </c:numCache>
            </c:numRef>
          </c:val>
        </c:ser>
        <c:ser>
          <c:idx val="2"/>
          <c:order val="2"/>
          <c:tx>
            <c:strRef>
              <c:f>Лист2!$B$5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Лист2!$C$5:$G$5</c:f>
              <c:numCache>
                <c:formatCode>0.0</c:formatCode>
                <c:ptCount val="5"/>
                <c:pt idx="0">
                  <c:v>62.5</c:v>
                </c:pt>
                <c:pt idx="1">
                  <c:v>57.4</c:v>
                </c:pt>
                <c:pt idx="2">
                  <c:v>64.400000000000006</c:v>
                </c:pt>
                <c:pt idx="3">
                  <c:v>57.1</c:v>
                </c:pt>
                <c:pt idx="4" formatCode="General">
                  <c:v>61.7</c:v>
                </c:pt>
              </c:numCache>
            </c:numRef>
          </c:val>
        </c:ser>
        <c:ser>
          <c:idx val="3"/>
          <c:order val="3"/>
          <c:tx>
            <c:strRef>
              <c:f>Лист2!$B$6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Лист2!$C$2:$G$2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Лист2!$C$6:$G$6</c:f>
              <c:numCache>
                <c:formatCode>0.0</c:formatCode>
                <c:ptCount val="5"/>
                <c:pt idx="0">
                  <c:v>65.8</c:v>
                </c:pt>
                <c:pt idx="1">
                  <c:v>60.2</c:v>
                </c:pt>
                <c:pt idx="2">
                  <c:v>73.7</c:v>
                </c:pt>
                <c:pt idx="3">
                  <c:v>61</c:v>
                </c:pt>
                <c:pt idx="4" formatCode="General">
                  <c:v>71.400000000000006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2"/>
        <c:overlap val="-12"/>
        <c:axId val="167276544"/>
        <c:axId val="102923584"/>
      </c:barChart>
      <c:catAx>
        <c:axId val="16727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02923584"/>
        <c:crosses val="autoZero"/>
        <c:auto val="1"/>
        <c:lblAlgn val="ctr"/>
        <c:lblOffset val="100"/>
        <c:noMultiLvlLbl val="0"/>
      </c:catAx>
      <c:valAx>
        <c:axId val="102923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27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652226316590411"/>
          <c:y val="4.6419445458441129E-2"/>
          <c:w val="0.21458516747438894"/>
          <c:h val="0.9071611090831177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84819425582661E-2"/>
          <c:y val="3.9593218749309551E-2"/>
          <c:w val="0.94720053688704853"/>
          <c:h val="0.800738806799244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Лист2!$B$37:$B$42</c:f>
              <c:strCache>
                <c:ptCount val="6"/>
                <c:pt idx="0">
                  <c:v>Россия (население от 18 лет)</c:v>
                </c:pt>
                <c:pt idx="1">
                  <c:v>Россия (школьники и студенты)</c:v>
                </c:pt>
                <c:pt idx="2">
                  <c:v>Волгоградская область (школьники и студенты)</c:v>
                </c:pt>
                <c:pt idx="3">
                  <c:v>Калининградская область (школьники и студенты)</c:v>
                </c:pt>
                <c:pt idx="4">
                  <c:v>Оренбургская область (школьники и студенты)</c:v>
                </c:pt>
                <c:pt idx="5">
                  <c:v>Ярославская область (школьники и студенты)</c:v>
                </c:pt>
              </c:strCache>
            </c:strRef>
          </c:cat>
          <c:val>
            <c:numRef>
              <c:f>Лист2!$C$37:$C$42</c:f>
              <c:numCache>
                <c:formatCode>General</c:formatCode>
                <c:ptCount val="6"/>
                <c:pt idx="0">
                  <c:v>65.900000000000006</c:v>
                </c:pt>
                <c:pt idx="1">
                  <c:v>69.2</c:v>
                </c:pt>
                <c:pt idx="2" formatCode="0.0">
                  <c:v>59</c:v>
                </c:pt>
                <c:pt idx="3">
                  <c:v>73.7</c:v>
                </c:pt>
                <c:pt idx="4">
                  <c:v>63.8</c:v>
                </c:pt>
                <c:pt idx="5">
                  <c:v>69.099999999999994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41376"/>
        <c:axId val="35408704"/>
      </c:barChart>
      <c:catAx>
        <c:axId val="16394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35408704"/>
        <c:crosses val="autoZero"/>
        <c:auto val="1"/>
        <c:lblAlgn val="ctr"/>
        <c:lblOffset val="100"/>
        <c:noMultiLvlLbl val="0"/>
      </c:catAx>
      <c:valAx>
        <c:axId val="35408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3941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24169014458985E-2"/>
          <c:y val="4.0063069915308558E-2"/>
          <c:w val="0.70402303352808848"/>
          <c:h val="0.59156696264517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'Лист3 (2)'!$B$2</c:f>
              <c:strCache>
                <c:ptCount val="1"/>
                <c:pt idx="0">
                  <c:v>По всем доходным группам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(2)'!$C$1:$G$1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(2)'!$C$2:$G$2</c:f>
              <c:numCache>
                <c:formatCode>General</c:formatCode>
                <c:ptCount val="5"/>
                <c:pt idx="0">
                  <c:v>29.5</c:v>
                </c:pt>
                <c:pt idx="1">
                  <c:v>24.4</c:v>
                </c:pt>
                <c:pt idx="2">
                  <c:v>38.300000000000004</c:v>
                </c:pt>
                <c:pt idx="3">
                  <c:v>35.5</c:v>
                </c:pt>
                <c:pt idx="4">
                  <c:v>29.5</c:v>
                </c:pt>
              </c:numCache>
            </c:numRef>
          </c:val>
        </c:ser>
        <c:ser>
          <c:idx val="1"/>
          <c:order val="1"/>
          <c:tx>
            <c:strRef>
              <c:f>'Лист3 (2)'!$B$3</c:f>
              <c:strCache>
                <c:ptCount val="1"/>
                <c:pt idx="0">
                  <c:v>Низко и 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(2)'!$C$1:$G$1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(2)'!$C$3:$G$3</c:f>
              <c:numCache>
                <c:formatCode>General</c:formatCode>
                <c:ptCount val="5"/>
                <c:pt idx="0">
                  <c:v>26.2</c:v>
                </c:pt>
                <c:pt idx="1">
                  <c:v>24.1</c:v>
                </c:pt>
                <c:pt idx="2">
                  <c:v>36.800000000000004</c:v>
                </c:pt>
                <c:pt idx="3">
                  <c:v>33.9</c:v>
                </c:pt>
                <c:pt idx="4">
                  <c:v>26.3</c:v>
                </c:pt>
              </c:numCache>
            </c:numRef>
          </c:val>
        </c:ser>
        <c:ser>
          <c:idx val="2"/>
          <c:order val="2"/>
          <c:tx>
            <c:strRef>
              <c:f>'Лист3 (2)'!$B$4</c:f>
              <c:strCache>
                <c:ptCount val="1"/>
                <c:pt idx="0">
                  <c:v>Низкодоходные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6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86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(2)'!$C$1:$G$1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(2)'!$C$4:$G$4</c:f>
              <c:numCache>
                <c:formatCode>General</c:formatCode>
                <c:ptCount val="5"/>
                <c:pt idx="0">
                  <c:v>21.6</c:v>
                </c:pt>
                <c:pt idx="1">
                  <c:v>25.2</c:v>
                </c:pt>
                <c:pt idx="2">
                  <c:v>36.6</c:v>
                </c:pt>
                <c:pt idx="3">
                  <c:v>32.200000000000003</c:v>
                </c:pt>
                <c:pt idx="4">
                  <c:v>24.9</c:v>
                </c:pt>
              </c:numCache>
            </c:numRef>
          </c:val>
        </c:ser>
        <c:ser>
          <c:idx val="3"/>
          <c:order val="3"/>
          <c:tx>
            <c:strRef>
              <c:f>'Лист3 (2)'!$B$5</c:f>
              <c:strCache>
                <c:ptCount val="1"/>
                <c:pt idx="0">
                  <c:v>Среднедоходные группы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8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shade val="58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(2)'!$C$1:$G$1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(2)'!$C$5:$G$5</c:f>
              <c:numCache>
                <c:formatCode>0.0</c:formatCode>
                <c:ptCount val="5"/>
                <c:pt idx="0" formatCode="General">
                  <c:v>31.7</c:v>
                </c:pt>
                <c:pt idx="1">
                  <c:v>23</c:v>
                </c:pt>
                <c:pt idx="2">
                  <c:v>37</c:v>
                </c:pt>
                <c:pt idx="3" formatCode="General">
                  <c:v>35.4</c:v>
                </c:pt>
                <c:pt idx="4" formatCode="General">
                  <c:v>27.6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1"/>
        <c:overlap val="-11"/>
        <c:axId val="168299520"/>
        <c:axId val="35412160"/>
      </c:barChart>
      <c:catAx>
        <c:axId val="16829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35412160"/>
        <c:crosses val="autoZero"/>
        <c:auto val="1"/>
        <c:lblAlgn val="ctr"/>
        <c:lblOffset val="100"/>
        <c:noMultiLvlLbl val="0"/>
      </c:catAx>
      <c:valAx>
        <c:axId val="35412160"/>
        <c:scaling>
          <c:orientation val="minMax"/>
          <c:max val="4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829952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969178163489904"/>
          <c:y val="4.5947886132310073E-2"/>
          <c:w val="0.22126363927274936"/>
          <c:h val="0.6964610769743532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1205397676120278E-2"/>
          <c:y val="3.5655449560330774E-2"/>
          <c:w val="0.70556539469470714"/>
          <c:h val="0.606970494157365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'Лист3 (2)'!$B$33</c:f>
              <c:strCache>
                <c:ptCount val="1"/>
                <c:pt idx="0">
                  <c:v>Реальные и потенциальные пользователи финансовых услуг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(2)'!$C$33:$G$33</c:f>
              <c:numCache>
                <c:formatCode>General</c:formatCode>
                <c:ptCount val="5"/>
                <c:pt idx="0">
                  <c:v>29.5</c:v>
                </c:pt>
                <c:pt idx="1">
                  <c:v>24.4</c:v>
                </c:pt>
                <c:pt idx="2">
                  <c:v>38.300000000000004</c:v>
                </c:pt>
                <c:pt idx="3">
                  <c:v>35.5</c:v>
                </c:pt>
                <c:pt idx="4">
                  <c:v>29.5</c:v>
                </c:pt>
              </c:numCache>
            </c:numRef>
          </c:val>
        </c:ser>
        <c:ser>
          <c:idx val="1"/>
          <c:order val="1"/>
          <c:tx>
            <c:strRef>
              <c:f>'Лист3 (2)'!$B$34</c:f>
              <c:strCache>
                <c:ptCount val="1"/>
                <c:pt idx="0">
                  <c:v>Реальные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(2)'!$C$34:$G$34</c:f>
              <c:numCache>
                <c:formatCode>General</c:formatCode>
                <c:ptCount val="5"/>
                <c:pt idx="0">
                  <c:v>32.300000000000004</c:v>
                </c:pt>
                <c:pt idx="1">
                  <c:v>24.3</c:v>
                </c:pt>
                <c:pt idx="2" formatCode="0.0">
                  <c:v>40</c:v>
                </c:pt>
                <c:pt idx="3">
                  <c:v>34.800000000000004</c:v>
                </c:pt>
                <c:pt idx="4">
                  <c:v>30.6</c:v>
                </c:pt>
              </c:numCache>
            </c:numRef>
          </c:val>
        </c:ser>
        <c:ser>
          <c:idx val="2"/>
          <c:order val="2"/>
          <c:tx>
            <c:strRef>
              <c:f>'Лист3 (2)'!$B$35</c:f>
              <c:strCache>
                <c:ptCount val="1"/>
                <c:pt idx="0">
                  <c:v>Потенциальные 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(2)'!$C$32:$G$32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(2)'!$C$35:$G$35</c:f>
              <c:numCache>
                <c:formatCode>General</c:formatCode>
                <c:ptCount val="5"/>
                <c:pt idx="0">
                  <c:v>20.5</c:v>
                </c:pt>
                <c:pt idx="1">
                  <c:v>24.5</c:v>
                </c:pt>
                <c:pt idx="2">
                  <c:v>33.300000000000004</c:v>
                </c:pt>
                <c:pt idx="3">
                  <c:v>37.300000000000004</c:v>
                </c:pt>
                <c:pt idx="4">
                  <c:v>26.9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14"/>
        <c:axId val="168498176"/>
        <c:axId val="140238848"/>
      </c:barChart>
      <c:catAx>
        <c:axId val="16849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40238848"/>
        <c:crosses val="autoZero"/>
        <c:auto val="1"/>
        <c:lblAlgn val="ctr"/>
        <c:lblOffset val="100"/>
        <c:noMultiLvlLbl val="0"/>
      </c:catAx>
      <c:valAx>
        <c:axId val="140238848"/>
        <c:scaling>
          <c:orientation val="minMax"/>
          <c:max val="4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849817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635778097484962"/>
          <c:y val="8.9989133151872028E-2"/>
          <c:w val="0.24451963320602099"/>
          <c:h val="0.7491945339406732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200"/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21111994203897E-2"/>
          <c:y val="3.1003301220499328E-2"/>
          <c:w val="0.69940897292403703"/>
          <c:h val="0.8007388067992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'Лист3 (2)'!$B$68</c:f>
              <c:strCache>
                <c:ptCount val="1"/>
                <c:pt idx="0">
                  <c:v>Понимание важности наличия «финансового буфера» на случай чрезвычайных и кризисных жизненных ситуаций среди школьников и студентов, %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'Лист3 (2)'!$B$69:$B$73</c:f>
              <c:strCache>
                <c:ptCount val="5"/>
                <c:pt idx="0">
                  <c:v>Россия</c:v>
                </c:pt>
                <c:pt idx="1">
                  <c:v>Волгоградская область</c:v>
                </c:pt>
                <c:pt idx="2">
                  <c:v>Калининградская область</c:v>
                </c:pt>
                <c:pt idx="3">
                  <c:v>Оренбургская область</c:v>
                </c:pt>
                <c:pt idx="4">
                  <c:v>Ярославская область</c:v>
                </c:pt>
              </c:strCache>
            </c:strRef>
          </c:cat>
          <c:val>
            <c:numRef>
              <c:f>'Лист3 (2)'!$C$69:$C$73</c:f>
              <c:numCache>
                <c:formatCode>General</c:formatCode>
                <c:ptCount val="5"/>
                <c:pt idx="0">
                  <c:v>35.800000000000004</c:v>
                </c:pt>
                <c:pt idx="1">
                  <c:v>25.6</c:v>
                </c:pt>
                <c:pt idx="2">
                  <c:v>34.6</c:v>
                </c:pt>
                <c:pt idx="3">
                  <c:v>35.300000000000004</c:v>
                </c:pt>
                <c:pt idx="4">
                  <c:v>31.3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497152"/>
        <c:axId val="140239424"/>
      </c:barChart>
      <c:catAx>
        <c:axId val="16849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40239424"/>
        <c:crosses val="autoZero"/>
        <c:auto val="1"/>
        <c:lblAlgn val="ctr"/>
        <c:lblOffset val="100"/>
        <c:noMultiLvlLbl val="0"/>
      </c:catAx>
      <c:valAx>
        <c:axId val="140239424"/>
        <c:scaling>
          <c:orientation val="minMax"/>
          <c:max val="4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68497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806796910520678"/>
          <c:y val="0.17134988473502946"/>
          <c:w val="0.2531863873201764"/>
          <c:h val="0.630844720956930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C75EBD-DC7D-4BBE-A4C1-59FFF3D855CF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45546E-4176-4A64-B796-E7472BBA9ADF}">
      <dgm:prSet phldrT="[Текст]"/>
      <dgm:spPr/>
      <dgm:t>
        <a:bodyPr/>
        <a:lstStyle/>
        <a:p>
          <a:r>
            <a:rPr lang="ru-RU" dirty="0" smtClean="0"/>
            <a:t>Финансовая грамотность</a:t>
          </a:r>
          <a:endParaRPr lang="ru-RU" dirty="0"/>
        </a:p>
      </dgm:t>
    </dgm:pt>
    <dgm:pt modelId="{49534EF1-91A8-4485-8434-C960BBE6EC5E}" type="parTrans" cxnId="{9C0AAD40-40F0-42F2-9EB4-79D533F0890C}">
      <dgm:prSet/>
      <dgm:spPr/>
      <dgm:t>
        <a:bodyPr/>
        <a:lstStyle/>
        <a:p>
          <a:endParaRPr lang="ru-RU"/>
        </a:p>
      </dgm:t>
    </dgm:pt>
    <dgm:pt modelId="{0E4FEE3F-A79F-438F-8062-B0046CFCEF60}" type="sibTrans" cxnId="{9C0AAD40-40F0-42F2-9EB4-79D533F0890C}">
      <dgm:prSet/>
      <dgm:spPr/>
      <dgm:t>
        <a:bodyPr/>
        <a:lstStyle/>
        <a:p>
          <a:endParaRPr lang="ru-RU"/>
        </a:p>
      </dgm:t>
    </dgm:pt>
    <dgm:pt modelId="{69F34477-ABC5-4B59-BD43-3B18C968E3CF}">
      <dgm:prSet phldrT="[Текст]"/>
      <dgm:spPr/>
      <dgm:t>
        <a:bodyPr/>
        <a:lstStyle/>
        <a:p>
          <a:r>
            <a:rPr lang="ru-RU" dirty="0" smtClean="0"/>
            <a:t>Финансовая грамотность (знания о финансовом рынке и установки)</a:t>
          </a:r>
          <a:endParaRPr lang="ru-RU" dirty="0"/>
        </a:p>
      </dgm:t>
    </dgm:pt>
    <dgm:pt modelId="{6AB1D5A9-188F-4247-95E8-075D44A47F13}" type="parTrans" cxnId="{04D498F6-3226-4DF8-94A5-7CEBD781B6AC}">
      <dgm:prSet/>
      <dgm:spPr/>
      <dgm:t>
        <a:bodyPr/>
        <a:lstStyle/>
        <a:p>
          <a:endParaRPr lang="ru-RU"/>
        </a:p>
      </dgm:t>
    </dgm:pt>
    <dgm:pt modelId="{CC10A1DD-AB6F-4548-80E5-AD5A9BAFDD9A}" type="sibTrans" cxnId="{04D498F6-3226-4DF8-94A5-7CEBD781B6AC}">
      <dgm:prSet/>
      <dgm:spPr/>
      <dgm:t>
        <a:bodyPr/>
        <a:lstStyle/>
        <a:p>
          <a:endParaRPr lang="ru-RU"/>
        </a:p>
      </dgm:t>
    </dgm:pt>
    <dgm:pt modelId="{D4603ABA-2A7E-43F0-84C6-2F9C78316995}">
      <dgm:prSet/>
      <dgm:spPr/>
      <dgm:t>
        <a:bodyPr/>
        <a:lstStyle/>
        <a:p>
          <a:r>
            <a:rPr lang="ru-RU" dirty="0" smtClean="0"/>
            <a:t>Финансовая компетентность (методика </a:t>
          </a:r>
          <a:r>
            <a:rPr lang="en-US" dirty="0" smtClean="0"/>
            <a:t>Russian Trust Fund)</a:t>
          </a:r>
          <a:endParaRPr lang="ru-RU" dirty="0"/>
        </a:p>
      </dgm:t>
    </dgm:pt>
    <dgm:pt modelId="{63CCF36E-C2FF-443A-9D2A-4AD57C8D17B3}" type="parTrans" cxnId="{EAFC9F75-7026-4F0B-B19E-694AFD4CECA1}">
      <dgm:prSet/>
      <dgm:spPr/>
      <dgm:t>
        <a:bodyPr/>
        <a:lstStyle/>
        <a:p>
          <a:endParaRPr lang="ru-RU"/>
        </a:p>
      </dgm:t>
    </dgm:pt>
    <dgm:pt modelId="{4FF23CAA-466A-4FE8-9C51-3F1A9161C672}" type="sibTrans" cxnId="{EAFC9F75-7026-4F0B-B19E-694AFD4CECA1}">
      <dgm:prSet/>
      <dgm:spPr/>
      <dgm:t>
        <a:bodyPr/>
        <a:lstStyle/>
        <a:p>
          <a:endParaRPr lang="ru-RU"/>
        </a:p>
      </dgm:t>
    </dgm:pt>
    <dgm:pt modelId="{3127B1D4-36AA-4A63-8B36-1732B8B9CC3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5D8D23"/>
        </a:solidFill>
      </dgm:spPr>
      <dgm:t>
        <a:bodyPr/>
        <a:lstStyle/>
        <a:p>
          <a:r>
            <a:rPr lang="ru-RU" dirty="0" smtClean="0"/>
            <a:t>Результирующие индикаторы проекта (Министерство финансов РФ)</a:t>
          </a:r>
          <a:endParaRPr lang="ru-RU" dirty="0"/>
        </a:p>
      </dgm:t>
    </dgm:pt>
    <dgm:pt modelId="{B4ACF44A-23A4-4A85-B45B-115A918075C5}" type="parTrans" cxnId="{90002BB5-0355-4C88-B1F2-924748C0F7F3}">
      <dgm:prSet/>
      <dgm:spPr/>
      <dgm:t>
        <a:bodyPr/>
        <a:lstStyle/>
        <a:p>
          <a:endParaRPr lang="ru-RU"/>
        </a:p>
      </dgm:t>
    </dgm:pt>
    <dgm:pt modelId="{48A28071-6CA6-4467-96D5-B8242900D505}" type="sibTrans" cxnId="{90002BB5-0355-4C88-B1F2-924748C0F7F3}">
      <dgm:prSet/>
      <dgm:spPr/>
      <dgm:t>
        <a:bodyPr/>
        <a:lstStyle/>
        <a:p>
          <a:endParaRPr lang="ru-RU"/>
        </a:p>
      </dgm:t>
    </dgm:pt>
    <dgm:pt modelId="{29D84D2B-7487-4364-BA81-AF672D745AD7}">
      <dgm:prSet/>
      <dgm:spPr/>
      <dgm:t>
        <a:bodyPr/>
        <a:lstStyle/>
        <a:p>
          <a:r>
            <a:rPr lang="ru-RU" dirty="0" smtClean="0"/>
            <a:t>Другие индикаторы финансовой грамотности</a:t>
          </a:r>
          <a:endParaRPr lang="ru-RU" dirty="0"/>
        </a:p>
      </dgm:t>
    </dgm:pt>
    <dgm:pt modelId="{0EBCAA80-B7D9-4FAE-A5F2-D0DE76B04632}" type="parTrans" cxnId="{2680226A-F1E6-4C81-BC0E-77EFEF132E25}">
      <dgm:prSet/>
      <dgm:spPr/>
      <dgm:t>
        <a:bodyPr/>
        <a:lstStyle/>
        <a:p>
          <a:endParaRPr lang="ru-RU"/>
        </a:p>
      </dgm:t>
    </dgm:pt>
    <dgm:pt modelId="{BE39297F-625F-43DF-83E7-D54BD657FA9E}" type="sibTrans" cxnId="{2680226A-F1E6-4C81-BC0E-77EFEF132E25}">
      <dgm:prSet/>
      <dgm:spPr/>
      <dgm:t>
        <a:bodyPr/>
        <a:lstStyle/>
        <a:p>
          <a:endParaRPr lang="ru-RU"/>
        </a:p>
      </dgm:t>
    </dgm:pt>
    <dgm:pt modelId="{D1677DF7-8F02-4A50-A659-D5C07542F452}">
      <dgm:prSet/>
      <dgm:spPr/>
      <dgm:t>
        <a:bodyPr/>
        <a:lstStyle/>
        <a:p>
          <a:r>
            <a:rPr lang="ru-RU" dirty="0" smtClean="0"/>
            <a:t>Индексы финансовой компетентности</a:t>
          </a:r>
          <a:endParaRPr lang="ru-RU" dirty="0"/>
        </a:p>
      </dgm:t>
    </dgm:pt>
    <dgm:pt modelId="{964EA15B-684D-4E34-B2FA-4108F4542CE5}" type="parTrans" cxnId="{4037EC52-C821-40D4-BACB-FF97B1935468}">
      <dgm:prSet/>
      <dgm:spPr/>
      <dgm:t>
        <a:bodyPr/>
        <a:lstStyle/>
        <a:p>
          <a:endParaRPr lang="ru-RU"/>
        </a:p>
      </dgm:t>
    </dgm:pt>
    <dgm:pt modelId="{90B130C3-D726-4D13-9B3D-14D28FA0A0DD}" type="sibTrans" cxnId="{4037EC52-C821-40D4-BACB-FF97B1935468}">
      <dgm:prSet/>
      <dgm:spPr/>
      <dgm:t>
        <a:bodyPr/>
        <a:lstStyle/>
        <a:p>
          <a:endParaRPr lang="ru-RU"/>
        </a:p>
      </dgm:t>
    </dgm:pt>
    <dgm:pt modelId="{4144BA05-5531-4120-89B0-C4C718A2AC59}" type="pres">
      <dgm:prSet presAssocID="{72C75EBD-DC7D-4BBE-A4C1-59FFF3D855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F488BF-9A89-47C9-86B9-3C024036CFC1}" type="pres">
      <dgm:prSet presAssocID="{D945546E-4176-4A64-B796-E7472BBA9ADF}" presName="root1" presStyleCnt="0"/>
      <dgm:spPr/>
    </dgm:pt>
    <dgm:pt modelId="{2A60E5E5-056F-4EC8-9D95-36360FB87EF3}" type="pres">
      <dgm:prSet presAssocID="{D945546E-4176-4A64-B796-E7472BBA9AD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C2E521-B903-4AD1-9F9F-8E9A236A8357}" type="pres">
      <dgm:prSet presAssocID="{D945546E-4176-4A64-B796-E7472BBA9ADF}" presName="level2hierChild" presStyleCnt="0"/>
      <dgm:spPr/>
    </dgm:pt>
    <dgm:pt modelId="{B8CE3069-DE78-4AA8-8625-99CD81BDFF5A}" type="pres">
      <dgm:prSet presAssocID="{63CCF36E-C2FF-443A-9D2A-4AD57C8D17B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92A1E03B-17D2-4B63-9F62-FABEBA945BA7}" type="pres">
      <dgm:prSet presAssocID="{63CCF36E-C2FF-443A-9D2A-4AD57C8D17B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EAD45B4-0915-4331-918E-0CA588B44525}" type="pres">
      <dgm:prSet presAssocID="{D4603ABA-2A7E-43F0-84C6-2F9C78316995}" presName="root2" presStyleCnt="0"/>
      <dgm:spPr/>
    </dgm:pt>
    <dgm:pt modelId="{87529C77-DB2E-41CF-B6C8-74E1F00859F1}" type="pres">
      <dgm:prSet presAssocID="{D4603ABA-2A7E-43F0-84C6-2F9C78316995}" presName="LevelTwoTextNode" presStyleLbl="node2" presStyleIdx="0" presStyleCnt="2" custLinFactY="77625" custLinFactNeighborX="-17039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D03DAB-E992-4D11-BD1A-3BBEF79F7C1B}" type="pres">
      <dgm:prSet presAssocID="{D4603ABA-2A7E-43F0-84C6-2F9C78316995}" presName="level3hierChild" presStyleCnt="0"/>
      <dgm:spPr/>
    </dgm:pt>
    <dgm:pt modelId="{7BDBAA1A-1582-4EA3-B275-59CD20B01F2A}" type="pres">
      <dgm:prSet presAssocID="{964EA15B-684D-4E34-B2FA-4108F4542CE5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321D867B-13EA-40E0-84AD-81FAE2E7003B}" type="pres">
      <dgm:prSet presAssocID="{964EA15B-684D-4E34-B2FA-4108F4542CE5}" presName="connTx" presStyleLbl="parChTrans1D3" presStyleIdx="0" presStyleCnt="3"/>
      <dgm:spPr/>
      <dgm:t>
        <a:bodyPr/>
        <a:lstStyle/>
        <a:p>
          <a:endParaRPr lang="ru-RU"/>
        </a:p>
      </dgm:t>
    </dgm:pt>
    <dgm:pt modelId="{45F8E65C-8C31-4BB3-96DB-862921F40CE4}" type="pres">
      <dgm:prSet presAssocID="{D1677DF7-8F02-4A50-A659-D5C07542F452}" presName="root2" presStyleCnt="0"/>
      <dgm:spPr/>
    </dgm:pt>
    <dgm:pt modelId="{69B5FBDB-CB51-4D7E-B999-21ADE6AD290A}" type="pres">
      <dgm:prSet presAssocID="{D1677DF7-8F02-4A50-A659-D5C07542F452}" presName="LevelTwoTextNode" presStyleLbl="node3" presStyleIdx="0" presStyleCnt="3" custLinFactY="100000" custLinFactNeighborX="-2390" custLinFactNeighborY="1470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8A3332-40F7-4707-A6E0-87B385FDBD42}" type="pres">
      <dgm:prSet presAssocID="{D1677DF7-8F02-4A50-A659-D5C07542F452}" presName="level3hierChild" presStyleCnt="0"/>
      <dgm:spPr/>
    </dgm:pt>
    <dgm:pt modelId="{2E5BA17D-D614-442C-B073-9E40EBA81CAF}" type="pres">
      <dgm:prSet presAssocID="{6AB1D5A9-188F-4247-95E8-075D44A47F1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58A372C-4CDC-48ED-91B7-28F649A1D6F3}" type="pres">
      <dgm:prSet presAssocID="{6AB1D5A9-188F-4247-95E8-075D44A47F1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B34C50EF-B73F-4644-A24B-FD781900787E}" type="pres">
      <dgm:prSet presAssocID="{69F34477-ABC5-4B59-BD43-3B18C968E3CF}" presName="root2" presStyleCnt="0"/>
      <dgm:spPr/>
    </dgm:pt>
    <dgm:pt modelId="{D0A34057-E7F3-4FCC-8C00-B5D642F33A9B}" type="pres">
      <dgm:prSet presAssocID="{69F34477-ABC5-4B59-BD43-3B18C968E3CF}" presName="LevelTwoTextNode" presStyleLbl="node2" presStyleIdx="1" presStyleCnt="2" custLinFactY="-58993" custLinFactNeighborX="-13883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F7AC6F-F1A1-42B3-84AB-BC8EEA8A7618}" type="pres">
      <dgm:prSet presAssocID="{69F34477-ABC5-4B59-BD43-3B18C968E3CF}" presName="level3hierChild" presStyleCnt="0"/>
      <dgm:spPr/>
    </dgm:pt>
    <dgm:pt modelId="{4FA42AE4-5E69-4D4B-A632-C86F5B24ADB0}" type="pres">
      <dgm:prSet presAssocID="{B4ACF44A-23A4-4A85-B45B-115A918075C5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1D484BAA-B2E1-43C4-8BFB-432312687367}" type="pres">
      <dgm:prSet presAssocID="{B4ACF44A-23A4-4A85-B45B-115A918075C5}" presName="connTx" presStyleLbl="parChTrans1D3" presStyleIdx="1" presStyleCnt="3"/>
      <dgm:spPr/>
      <dgm:t>
        <a:bodyPr/>
        <a:lstStyle/>
        <a:p>
          <a:endParaRPr lang="ru-RU"/>
        </a:p>
      </dgm:t>
    </dgm:pt>
    <dgm:pt modelId="{A61CF982-455F-497D-8FDE-25549C8A5E00}" type="pres">
      <dgm:prSet presAssocID="{3127B1D4-36AA-4A63-8B36-1732B8B9CC31}" presName="root2" presStyleCnt="0"/>
      <dgm:spPr/>
    </dgm:pt>
    <dgm:pt modelId="{4ED7EA0D-908F-425C-ACDC-4C19497C1841}" type="pres">
      <dgm:prSet presAssocID="{3127B1D4-36AA-4A63-8B36-1732B8B9CC31}" presName="LevelTwoTextNode" presStyleLbl="node3" presStyleIdx="1" presStyleCnt="3" custLinFactY="-45679" custLinFactNeighborX="-239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A1DC41-63E3-428F-91C1-5A738616E1AA}" type="pres">
      <dgm:prSet presAssocID="{3127B1D4-36AA-4A63-8B36-1732B8B9CC31}" presName="level3hierChild" presStyleCnt="0"/>
      <dgm:spPr/>
    </dgm:pt>
    <dgm:pt modelId="{E9A6850B-9A79-4DF1-9FAA-61324B51A528}" type="pres">
      <dgm:prSet presAssocID="{0EBCAA80-B7D9-4FAE-A5F2-D0DE76B04632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ECEEFE28-A87E-454E-AC5B-3B4AEA6EEF16}" type="pres">
      <dgm:prSet presAssocID="{0EBCAA80-B7D9-4FAE-A5F2-D0DE76B04632}" presName="connTx" presStyleLbl="parChTrans1D3" presStyleIdx="2" presStyleCnt="3"/>
      <dgm:spPr/>
      <dgm:t>
        <a:bodyPr/>
        <a:lstStyle/>
        <a:p>
          <a:endParaRPr lang="ru-RU"/>
        </a:p>
      </dgm:t>
    </dgm:pt>
    <dgm:pt modelId="{593FA79E-2F4E-4D39-BFDF-4DA42D61B054}" type="pres">
      <dgm:prSet presAssocID="{29D84D2B-7487-4364-BA81-AF672D745AD7}" presName="root2" presStyleCnt="0"/>
      <dgm:spPr/>
    </dgm:pt>
    <dgm:pt modelId="{D86A3972-ECF1-4764-8A15-7AAA4A6FD742}" type="pres">
      <dgm:prSet presAssocID="{29D84D2B-7487-4364-BA81-AF672D745AD7}" presName="LevelTwoTextNode" presStyleLbl="node3" presStyleIdx="2" presStyleCnt="3" custLinFactY="-34434" custLinFactNeighborX="-239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423874-EF53-4763-A296-916934068B7A}" type="pres">
      <dgm:prSet presAssocID="{29D84D2B-7487-4364-BA81-AF672D745AD7}" presName="level3hierChild" presStyleCnt="0"/>
      <dgm:spPr/>
    </dgm:pt>
  </dgm:ptLst>
  <dgm:cxnLst>
    <dgm:cxn modelId="{0D675018-248E-4AF7-A1E5-769CBE148A8A}" type="presOf" srcId="{3127B1D4-36AA-4A63-8B36-1732B8B9CC31}" destId="{4ED7EA0D-908F-425C-ACDC-4C19497C1841}" srcOrd="0" destOrd="0" presId="urn:microsoft.com/office/officeart/2005/8/layout/hierarchy2"/>
    <dgm:cxn modelId="{7A86F838-3A7C-4790-B646-FD212428919C}" type="presOf" srcId="{B4ACF44A-23A4-4A85-B45B-115A918075C5}" destId="{4FA42AE4-5E69-4D4B-A632-C86F5B24ADB0}" srcOrd="0" destOrd="0" presId="urn:microsoft.com/office/officeart/2005/8/layout/hierarchy2"/>
    <dgm:cxn modelId="{2680226A-F1E6-4C81-BC0E-77EFEF132E25}" srcId="{69F34477-ABC5-4B59-BD43-3B18C968E3CF}" destId="{29D84D2B-7487-4364-BA81-AF672D745AD7}" srcOrd="1" destOrd="0" parTransId="{0EBCAA80-B7D9-4FAE-A5F2-D0DE76B04632}" sibTransId="{BE39297F-625F-43DF-83E7-D54BD657FA9E}"/>
    <dgm:cxn modelId="{4EA5F552-0226-45C8-9C52-2596505CA9AE}" type="presOf" srcId="{964EA15B-684D-4E34-B2FA-4108F4542CE5}" destId="{7BDBAA1A-1582-4EA3-B275-59CD20B01F2A}" srcOrd="0" destOrd="0" presId="urn:microsoft.com/office/officeart/2005/8/layout/hierarchy2"/>
    <dgm:cxn modelId="{EAFC9F75-7026-4F0B-B19E-694AFD4CECA1}" srcId="{D945546E-4176-4A64-B796-E7472BBA9ADF}" destId="{D4603ABA-2A7E-43F0-84C6-2F9C78316995}" srcOrd="0" destOrd="0" parTransId="{63CCF36E-C2FF-443A-9D2A-4AD57C8D17B3}" sibTransId="{4FF23CAA-466A-4FE8-9C51-3F1A9161C672}"/>
    <dgm:cxn modelId="{BB874899-8A79-4C00-B6B2-76C62951D1C2}" type="presOf" srcId="{6AB1D5A9-188F-4247-95E8-075D44A47F13}" destId="{B58A372C-4CDC-48ED-91B7-28F649A1D6F3}" srcOrd="1" destOrd="0" presId="urn:microsoft.com/office/officeart/2005/8/layout/hierarchy2"/>
    <dgm:cxn modelId="{8F9A6CF7-7AA9-4201-BB19-5A89DB5C0382}" type="presOf" srcId="{6AB1D5A9-188F-4247-95E8-075D44A47F13}" destId="{2E5BA17D-D614-442C-B073-9E40EBA81CAF}" srcOrd="0" destOrd="0" presId="urn:microsoft.com/office/officeart/2005/8/layout/hierarchy2"/>
    <dgm:cxn modelId="{8A7C1008-F7B2-4685-AF2B-5BD493562B34}" type="presOf" srcId="{69F34477-ABC5-4B59-BD43-3B18C968E3CF}" destId="{D0A34057-E7F3-4FCC-8C00-B5D642F33A9B}" srcOrd="0" destOrd="0" presId="urn:microsoft.com/office/officeart/2005/8/layout/hierarchy2"/>
    <dgm:cxn modelId="{D9607F45-7301-47F6-9E11-C3BC40647585}" type="presOf" srcId="{63CCF36E-C2FF-443A-9D2A-4AD57C8D17B3}" destId="{92A1E03B-17D2-4B63-9F62-FABEBA945BA7}" srcOrd="1" destOrd="0" presId="urn:microsoft.com/office/officeart/2005/8/layout/hierarchy2"/>
    <dgm:cxn modelId="{02D0AB2B-3F08-4A61-909C-43BF0EC7AFB6}" type="presOf" srcId="{29D84D2B-7487-4364-BA81-AF672D745AD7}" destId="{D86A3972-ECF1-4764-8A15-7AAA4A6FD742}" srcOrd="0" destOrd="0" presId="urn:microsoft.com/office/officeart/2005/8/layout/hierarchy2"/>
    <dgm:cxn modelId="{4037EC52-C821-40D4-BACB-FF97B1935468}" srcId="{D4603ABA-2A7E-43F0-84C6-2F9C78316995}" destId="{D1677DF7-8F02-4A50-A659-D5C07542F452}" srcOrd="0" destOrd="0" parTransId="{964EA15B-684D-4E34-B2FA-4108F4542CE5}" sibTransId="{90B130C3-D726-4D13-9B3D-14D28FA0A0DD}"/>
    <dgm:cxn modelId="{678D7E78-B58C-4105-B2D8-7B1446DFC03E}" type="presOf" srcId="{63CCF36E-C2FF-443A-9D2A-4AD57C8D17B3}" destId="{B8CE3069-DE78-4AA8-8625-99CD81BDFF5A}" srcOrd="0" destOrd="0" presId="urn:microsoft.com/office/officeart/2005/8/layout/hierarchy2"/>
    <dgm:cxn modelId="{5EC32AA7-38F7-46BA-BF6B-5C507945F46F}" type="presOf" srcId="{0EBCAA80-B7D9-4FAE-A5F2-D0DE76B04632}" destId="{ECEEFE28-A87E-454E-AC5B-3B4AEA6EEF16}" srcOrd="1" destOrd="0" presId="urn:microsoft.com/office/officeart/2005/8/layout/hierarchy2"/>
    <dgm:cxn modelId="{9C0AAD40-40F0-42F2-9EB4-79D533F0890C}" srcId="{72C75EBD-DC7D-4BBE-A4C1-59FFF3D855CF}" destId="{D945546E-4176-4A64-B796-E7472BBA9ADF}" srcOrd="0" destOrd="0" parTransId="{49534EF1-91A8-4485-8434-C960BBE6EC5E}" sibTransId="{0E4FEE3F-A79F-438F-8062-B0046CFCEF60}"/>
    <dgm:cxn modelId="{DC4D5EC3-A3D7-47D2-9450-0581CC1EA2A3}" type="presOf" srcId="{0EBCAA80-B7D9-4FAE-A5F2-D0DE76B04632}" destId="{E9A6850B-9A79-4DF1-9FAA-61324B51A528}" srcOrd="0" destOrd="0" presId="urn:microsoft.com/office/officeart/2005/8/layout/hierarchy2"/>
    <dgm:cxn modelId="{04D498F6-3226-4DF8-94A5-7CEBD781B6AC}" srcId="{D945546E-4176-4A64-B796-E7472BBA9ADF}" destId="{69F34477-ABC5-4B59-BD43-3B18C968E3CF}" srcOrd="1" destOrd="0" parTransId="{6AB1D5A9-188F-4247-95E8-075D44A47F13}" sibTransId="{CC10A1DD-AB6F-4548-80E5-AD5A9BAFDD9A}"/>
    <dgm:cxn modelId="{00DFA323-BF1F-46B0-A874-A80C78C0431F}" type="presOf" srcId="{D1677DF7-8F02-4A50-A659-D5C07542F452}" destId="{69B5FBDB-CB51-4D7E-B999-21ADE6AD290A}" srcOrd="0" destOrd="0" presId="urn:microsoft.com/office/officeart/2005/8/layout/hierarchy2"/>
    <dgm:cxn modelId="{6D72927D-C4DB-4851-B2AE-D5FA7A5B77E1}" type="presOf" srcId="{D945546E-4176-4A64-B796-E7472BBA9ADF}" destId="{2A60E5E5-056F-4EC8-9D95-36360FB87EF3}" srcOrd="0" destOrd="0" presId="urn:microsoft.com/office/officeart/2005/8/layout/hierarchy2"/>
    <dgm:cxn modelId="{666295B1-FA35-4CFE-A3AA-320CE4BEB1BE}" type="presOf" srcId="{964EA15B-684D-4E34-B2FA-4108F4542CE5}" destId="{321D867B-13EA-40E0-84AD-81FAE2E7003B}" srcOrd="1" destOrd="0" presId="urn:microsoft.com/office/officeart/2005/8/layout/hierarchy2"/>
    <dgm:cxn modelId="{F5B4A125-9314-4903-BADD-4F6105CFCD7B}" type="presOf" srcId="{D4603ABA-2A7E-43F0-84C6-2F9C78316995}" destId="{87529C77-DB2E-41CF-B6C8-74E1F00859F1}" srcOrd="0" destOrd="0" presId="urn:microsoft.com/office/officeart/2005/8/layout/hierarchy2"/>
    <dgm:cxn modelId="{90002BB5-0355-4C88-B1F2-924748C0F7F3}" srcId="{69F34477-ABC5-4B59-BD43-3B18C968E3CF}" destId="{3127B1D4-36AA-4A63-8B36-1732B8B9CC31}" srcOrd="0" destOrd="0" parTransId="{B4ACF44A-23A4-4A85-B45B-115A918075C5}" sibTransId="{48A28071-6CA6-4467-96D5-B8242900D505}"/>
    <dgm:cxn modelId="{AED9E6AB-5054-4C42-9708-BEF12D61BB52}" type="presOf" srcId="{72C75EBD-DC7D-4BBE-A4C1-59FFF3D855CF}" destId="{4144BA05-5531-4120-89B0-C4C718A2AC59}" srcOrd="0" destOrd="0" presId="urn:microsoft.com/office/officeart/2005/8/layout/hierarchy2"/>
    <dgm:cxn modelId="{95929EBA-3F50-4292-AAFA-417786EDDD72}" type="presOf" srcId="{B4ACF44A-23A4-4A85-B45B-115A918075C5}" destId="{1D484BAA-B2E1-43C4-8BFB-432312687367}" srcOrd="1" destOrd="0" presId="urn:microsoft.com/office/officeart/2005/8/layout/hierarchy2"/>
    <dgm:cxn modelId="{099BDC1E-5E50-49F3-ADF6-6E74919123DC}" type="presParOf" srcId="{4144BA05-5531-4120-89B0-C4C718A2AC59}" destId="{1BF488BF-9A89-47C9-86B9-3C024036CFC1}" srcOrd="0" destOrd="0" presId="urn:microsoft.com/office/officeart/2005/8/layout/hierarchy2"/>
    <dgm:cxn modelId="{4BF392CB-1B4D-4A1A-AFF4-AE563F9CB52B}" type="presParOf" srcId="{1BF488BF-9A89-47C9-86B9-3C024036CFC1}" destId="{2A60E5E5-056F-4EC8-9D95-36360FB87EF3}" srcOrd="0" destOrd="0" presId="urn:microsoft.com/office/officeart/2005/8/layout/hierarchy2"/>
    <dgm:cxn modelId="{A37FDAC2-4530-4F01-A525-07A94D7F08B5}" type="presParOf" srcId="{1BF488BF-9A89-47C9-86B9-3C024036CFC1}" destId="{4AC2E521-B903-4AD1-9F9F-8E9A236A8357}" srcOrd="1" destOrd="0" presId="urn:microsoft.com/office/officeart/2005/8/layout/hierarchy2"/>
    <dgm:cxn modelId="{1A6D10E9-63E6-4921-A0AF-25F373CDB5C6}" type="presParOf" srcId="{4AC2E521-B903-4AD1-9F9F-8E9A236A8357}" destId="{B8CE3069-DE78-4AA8-8625-99CD81BDFF5A}" srcOrd="0" destOrd="0" presId="urn:microsoft.com/office/officeart/2005/8/layout/hierarchy2"/>
    <dgm:cxn modelId="{2870935D-CF08-498B-90A8-7172ECFE5BBD}" type="presParOf" srcId="{B8CE3069-DE78-4AA8-8625-99CD81BDFF5A}" destId="{92A1E03B-17D2-4B63-9F62-FABEBA945BA7}" srcOrd="0" destOrd="0" presId="urn:microsoft.com/office/officeart/2005/8/layout/hierarchy2"/>
    <dgm:cxn modelId="{A2B573D6-EFF8-4BE0-A0A4-E6F8BE677538}" type="presParOf" srcId="{4AC2E521-B903-4AD1-9F9F-8E9A236A8357}" destId="{2EAD45B4-0915-4331-918E-0CA588B44525}" srcOrd="1" destOrd="0" presId="urn:microsoft.com/office/officeart/2005/8/layout/hierarchy2"/>
    <dgm:cxn modelId="{0E151E7F-63BA-4942-81D5-F8FD7D1C054B}" type="presParOf" srcId="{2EAD45B4-0915-4331-918E-0CA588B44525}" destId="{87529C77-DB2E-41CF-B6C8-74E1F00859F1}" srcOrd="0" destOrd="0" presId="urn:microsoft.com/office/officeart/2005/8/layout/hierarchy2"/>
    <dgm:cxn modelId="{C10416A8-291C-4C0C-BA6E-7E838681A3A2}" type="presParOf" srcId="{2EAD45B4-0915-4331-918E-0CA588B44525}" destId="{B0D03DAB-E992-4D11-BD1A-3BBEF79F7C1B}" srcOrd="1" destOrd="0" presId="urn:microsoft.com/office/officeart/2005/8/layout/hierarchy2"/>
    <dgm:cxn modelId="{FEC25D57-5D1F-4A7E-97CF-82E48D283F89}" type="presParOf" srcId="{B0D03DAB-E992-4D11-BD1A-3BBEF79F7C1B}" destId="{7BDBAA1A-1582-4EA3-B275-59CD20B01F2A}" srcOrd="0" destOrd="0" presId="urn:microsoft.com/office/officeart/2005/8/layout/hierarchy2"/>
    <dgm:cxn modelId="{A863E353-8E37-492F-B530-9115B9E2021F}" type="presParOf" srcId="{7BDBAA1A-1582-4EA3-B275-59CD20B01F2A}" destId="{321D867B-13EA-40E0-84AD-81FAE2E7003B}" srcOrd="0" destOrd="0" presId="urn:microsoft.com/office/officeart/2005/8/layout/hierarchy2"/>
    <dgm:cxn modelId="{01C389E9-E32D-4240-A1BF-8E571A3C47E6}" type="presParOf" srcId="{B0D03DAB-E992-4D11-BD1A-3BBEF79F7C1B}" destId="{45F8E65C-8C31-4BB3-96DB-862921F40CE4}" srcOrd="1" destOrd="0" presId="urn:microsoft.com/office/officeart/2005/8/layout/hierarchy2"/>
    <dgm:cxn modelId="{C0B35FA5-74A6-4979-88C7-243FA7F2EB6E}" type="presParOf" srcId="{45F8E65C-8C31-4BB3-96DB-862921F40CE4}" destId="{69B5FBDB-CB51-4D7E-B999-21ADE6AD290A}" srcOrd="0" destOrd="0" presId="urn:microsoft.com/office/officeart/2005/8/layout/hierarchy2"/>
    <dgm:cxn modelId="{4487C1EE-6E43-4C17-B3CE-1A999C53463F}" type="presParOf" srcId="{45F8E65C-8C31-4BB3-96DB-862921F40CE4}" destId="{B58A3332-40F7-4707-A6E0-87B385FDBD42}" srcOrd="1" destOrd="0" presId="urn:microsoft.com/office/officeart/2005/8/layout/hierarchy2"/>
    <dgm:cxn modelId="{488F3EA8-837F-4FCC-861B-4847187548F4}" type="presParOf" srcId="{4AC2E521-B903-4AD1-9F9F-8E9A236A8357}" destId="{2E5BA17D-D614-442C-B073-9E40EBA81CAF}" srcOrd="2" destOrd="0" presId="urn:microsoft.com/office/officeart/2005/8/layout/hierarchy2"/>
    <dgm:cxn modelId="{551E69AC-4A09-487E-9621-C660E1DF1238}" type="presParOf" srcId="{2E5BA17D-D614-442C-B073-9E40EBA81CAF}" destId="{B58A372C-4CDC-48ED-91B7-28F649A1D6F3}" srcOrd="0" destOrd="0" presId="urn:microsoft.com/office/officeart/2005/8/layout/hierarchy2"/>
    <dgm:cxn modelId="{C55E491F-B969-4D07-9FED-D6267AD0ED46}" type="presParOf" srcId="{4AC2E521-B903-4AD1-9F9F-8E9A236A8357}" destId="{B34C50EF-B73F-4644-A24B-FD781900787E}" srcOrd="3" destOrd="0" presId="urn:microsoft.com/office/officeart/2005/8/layout/hierarchy2"/>
    <dgm:cxn modelId="{F2A2FD31-BD3A-4C65-96BB-74D76EEE01C5}" type="presParOf" srcId="{B34C50EF-B73F-4644-A24B-FD781900787E}" destId="{D0A34057-E7F3-4FCC-8C00-B5D642F33A9B}" srcOrd="0" destOrd="0" presId="urn:microsoft.com/office/officeart/2005/8/layout/hierarchy2"/>
    <dgm:cxn modelId="{345EB8BD-4809-411E-B967-06615FC454D9}" type="presParOf" srcId="{B34C50EF-B73F-4644-A24B-FD781900787E}" destId="{F2F7AC6F-F1A1-42B3-84AB-BC8EEA8A7618}" srcOrd="1" destOrd="0" presId="urn:microsoft.com/office/officeart/2005/8/layout/hierarchy2"/>
    <dgm:cxn modelId="{C5DAAFB8-D943-499D-9D74-23514D04EC58}" type="presParOf" srcId="{F2F7AC6F-F1A1-42B3-84AB-BC8EEA8A7618}" destId="{4FA42AE4-5E69-4D4B-A632-C86F5B24ADB0}" srcOrd="0" destOrd="0" presId="urn:microsoft.com/office/officeart/2005/8/layout/hierarchy2"/>
    <dgm:cxn modelId="{A3B323B9-E49A-41A1-9DE6-2B78D3BAF811}" type="presParOf" srcId="{4FA42AE4-5E69-4D4B-A632-C86F5B24ADB0}" destId="{1D484BAA-B2E1-43C4-8BFB-432312687367}" srcOrd="0" destOrd="0" presId="urn:microsoft.com/office/officeart/2005/8/layout/hierarchy2"/>
    <dgm:cxn modelId="{ABE15062-D7D1-4CED-AE9F-E19EBD9B287D}" type="presParOf" srcId="{F2F7AC6F-F1A1-42B3-84AB-BC8EEA8A7618}" destId="{A61CF982-455F-497D-8FDE-25549C8A5E00}" srcOrd="1" destOrd="0" presId="urn:microsoft.com/office/officeart/2005/8/layout/hierarchy2"/>
    <dgm:cxn modelId="{7A527999-9E94-448D-A57C-4B6C335BBAAD}" type="presParOf" srcId="{A61CF982-455F-497D-8FDE-25549C8A5E00}" destId="{4ED7EA0D-908F-425C-ACDC-4C19497C1841}" srcOrd="0" destOrd="0" presId="urn:microsoft.com/office/officeart/2005/8/layout/hierarchy2"/>
    <dgm:cxn modelId="{165B882D-7EEB-44AE-9850-22BC1FA4C4FF}" type="presParOf" srcId="{A61CF982-455F-497D-8FDE-25549C8A5E00}" destId="{07A1DC41-63E3-428F-91C1-5A738616E1AA}" srcOrd="1" destOrd="0" presId="urn:microsoft.com/office/officeart/2005/8/layout/hierarchy2"/>
    <dgm:cxn modelId="{35DCD6C4-75B0-418C-B57C-A7F886B685BE}" type="presParOf" srcId="{F2F7AC6F-F1A1-42B3-84AB-BC8EEA8A7618}" destId="{E9A6850B-9A79-4DF1-9FAA-61324B51A528}" srcOrd="2" destOrd="0" presId="urn:microsoft.com/office/officeart/2005/8/layout/hierarchy2"/>
    <dgm:cxn modelId="{ACBD24FA-D111-4386-A0F1-98F232A853D5}" type="presParOf" srcId="{E9A6850B-9A79-4DF1-9FAA-61324B51A528}" destId="{ECEEFE28-A87E-454E-AC5B-3B4AEA6EEF16}" srcOrd="0" destOrd="0" presId="urn:microsoft.com/office/officeart/2005/8/layout/hierarchy2"/>
    <dgm:cxn modelId="{9931174D-D971-4D2B-89FB-7F6E6BCBAA89}" type="presParOf" srcId="{F2F7AC6F-F1A1-42B3-84AB-BC8EEA8A7618}" destId="{593FA79E-2F4E-4D39-BFDF-4DA42D61B054}" srcOrd="3" destOrd="0" presId="urn:microsoft.com/office/officeart/2005/8/layout/hierarchy2"/>
    <dgm:cxn modelId="{03CBD546-B10C-4899-BEDF-BD6087652019}" type="presParOf" srcId="{593FA79E-2F4E-4D39-BFDF-4DA42D61B054}" destId="{D86A3972-ECF1-4764-8A15-7AAA4A6FD742}" srcOrd="0" destOrd="0" presId="urn:microsoft.com/office/officeart/2005/8/layout/hierarchy2"/>
    <dgm:cxn modelId="{EF78150C-68A2-4377-96F2-F6B6CC1EAD8A}" type="presParOf" srcId="{593FA79E-2F4E-4D39-BFDF-4DA42D61B054}" destId="{9B423874-EF53-4763-A296-916934068B7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0E5E5-056F-4EC8-9D95-36360FB87EF3}">
      <dsp:nvSpPr>
        <dsp:cNvPr id="0" name=""/>
        <dsp:cNvSpPr/>
      </dsp:nvSpPr>
      <dsp:spPr>
        <a:xfrm>
          <a:off x="2912" y="1621922"/>
          <a:ext cx="2281542" cy="1140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Финансовая грамотность</a:t>
          </a:r>
          <a:endParaRPr lang="ru-RU" sz="1800" kern="1200" dirty="0"/>
        </a:p>
      </dsp:txBody>
      <dsp:txXfrm>
        <a:off x="36324" y="1655334"/>
        <a:ext cx="2214718" cy="1073947"/>
      </dsp:txXfrm>
    </dsp:sp>
    <dsp:sp modelId="{B8CE3069-DE78-4AA8-8625-99CD81BDFF5A}">
      <dsp:nvSpPr>
        <dsp:cNvPr id="0" name=""/>
        <dsp:cNvSpPr/>
      </dsp:nvSpPr>
      <dsp:spPr>
        <a:xfrm rot="3799046">
          <a:off x="1963080" y="2693129"/>
          <a:ext cx="1166614" cy="40737"/>
        </a:xfrm>
        <a:custGeom>
          <a:avLst/>
          <a:gdLst/>
          <a:ahLst/>
          <a:cxnLst/>
          <a:rect l="0" t="0" r="0" b="0"/>
          <a:pathLst>
            <a:path>
              <a:moveTo>
                <a:pt x="0" y="20368"/>
              </a:moveTo>
              <a:lnTo>
                <a:pt x="1166614" y="203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17222" y="2684332"/>
        <a:ext cx="58330" cy="58330"/>
      </dsp:txXfrm>
    </dsp:sp>
    <dsp:sp modelId="{87529C77-DB2E-41CF-B6C8-74E1F00859F1}">
      <dsp:nvSpPr>
        <dsp:cNvPr id="0" name=""/>
        <dsp:cNvSpPr/>
      </dsp:nvSpPr>
      <dsp:spPr>
        <a:xfrm>
          <a:off x="2808320" y="2664302"/>
          <a:ext cx="2281542" cy="1140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Финансовая компетентность (методика </a:t>
          </a:r>
          <a:r>
            <a:rPr lang="en-US" sz="1800" kern="1200" dirty="0" smtClean="0"/>
            <a:t>Russian Trust Fund)</a:t>
          </a:r>
          <a:endParaRPr lang="ru-RU" sz="1800" kern="1200" dirty="0"/>
        </a:p>
      </dsp:txBody>
      <dsp:txXfrm>
        <a:off x="2841732" y="2697714"/>
        <a:ext cx="2214718" cy="1073947"/>
      </dsp:txXfrm>
    </dsp:sp>
    <dsp:sp modelId="{7BDBAA1A-1582-4EA3-B275-59CD20B01F2A}">
      <dsp:nvSpPr>
        <dsp:cNvPr id="0" name=""/>
        <dsp:cNvSpPr/>
      </dsp:nvSpPr>
      <dsp:spPr>
        <a:xfrm rot="1945600">
          <a:off x="4974702" y="3610360"/>
          <a:ext cx="1477161" cy="40737"/>
        </a:xfrm>
        <a:custGeom>
          <a:avLst/>
          <a:gdLst/>
          <a:ahLst/>
          <a:cxnLst/>
          <a:rect l="0" t="0" r="0" b="0"/>
          <a:pathLst>
            <a:path>
              <a:moveTo>
                <a:pt x="0" y="20368"/>
              </a:moveTo>
              <a:lnTo>
                <a:pt x="1477161" y="203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76353" y="3593800"/>
        <a:ext cx="73858" cy="73858"/>
      </dsp:txXfrm>
    </dsp:sp>
    <dsp:sp modelId="{69B5FBDB-CB51-4D7E-B999-21ADE6AD290A}">
      <dsp:nvSpPr>
        <dsp:cNvPr id="0" name=""/>
        <dsp:cNvSpPr/>
      </dsp:nvSpPr>
      <dsp:spPr>
        <a:xfrm>
          <a:off x="6336702" y="3456385"/>
          <a:ext cx="2281542" cy="1140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Индексы финансовой компетентности</a:t>
          </a:r>
          <a:endParaRPr lang="ru-RU" sz="1800" kern="1200" dirty="0"/>
        </a:p>
      </dsp:txBody>
      <dsp:txXfrm>
        <a:off x="6370114" y="3489797"/>
        <a:ext cx="2214718" cy="1073947"/>
      </dsp:txXfrm>
    </dsp:sp>
    <dsp:sp modelId="{2E5BA17D-D614-442C-B073-9E40EBA81CAF}">
      <dsp:nvSpPr>
        <dsp:cNvPr id="0" name=""/>
        <dsp:cNvSpPr/>
      </dsp:nvSpPr>
      <dsp:spPr>
        <a:xfrm rot="18340842">
          <a:off x="2071586" y="1757023"/>
          <a:ext cx="1021607" cy="40737"/>
        </a:xfrm>
        <a:custGeom>
          <a:avLst/>
          <a:gdLst/>
          <a:ahLst/>
          <a:cxnLst/>
          <a:rect l="0" t="0" r="0" b="0"/>
          <a:pathLst>
            <a:path>
              <a:moveTo>
                <a:pt x="0" y="20368"/>
              </a:moveTo>
              <a:lnTo>
                <a:pt x="1021607" y="203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56850" y="1751852"/>
        <a:ext cx="51080" cy="51080"/>
      </dsp:txXfrm>
    </dsp:sp>
    <dsp:sp modelId="{D0A34057-E7F3-4FCC-8C00-B5D642F33A9B}">
      <dsp:nvSpPr>
        <dsp:cNvPr id="0" name=""/>
        <dsp:cNvSpPr/>
      </dsp:nvSpPr>
      <dsp:spPr>
        <a:xfrm>
          <a:off x="2880325" y="792091"/>
          <a:ext cx="2281542" cy="1140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Финансовая грамотность (знания о финансовом рынке и установки)</a:t>
          </a:r>
          <a:endParaRPr lang="ru-RU" sz="1800" kern="1200" dirty="0"/>
        </a:p>
      </dsp:txBody>
      <dsp:txXfrm>
        <a:off x="2913737" y="825503"/>
        <a:ext cx="2214718" cy="1073947"/>
      </dsp:txXfrm>
    </dsp:sp>
    <dsp:sp modelId="{4FA42AE4-5E69-4D4B-A632-C86F5B24ADB0}">
      <dsp:nvSpPr>
        <dsp:cNvPr id="0" name=""/>
        <dsp:cNvSpPr/>
      </dsp:nvSpPr>
      <dsp:spPr>
        <a:xfrm rot="20206699">
          <a:off x="5110084" y="1090077"/>
          <a:ext cx="1278403" cy="40737"/>
        </a:xfrm>
        <a:custGeom>
          <a:avLst/>
          <a:gdLst/>
          <a:ahLst/>
          <a:cxnLst/>
          <a:rect l="0" t="0" r="0" b="0"/>
          <a:pathLst>
            <a:path>
              <a:moveTo>
                <a:pt x="0" y="20368"/>
              </a:moveTo>
              <a:lnTo>
                <a:pt x="1278403" y="203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17325" y="1078486"/>
        <a:ext cx="63920" cy="63920"/>
      </dsp:txXfrm>
    </dsp:sp>
    <dsp:sp modelId="{4ED7EA0D-908F-425C-ACDC-4C19497C1841}">
      <dsp:nvSpPr>
        <dsp:cNvPr id="0" name=""/>
        <dsp:cNvSpPr/>
      </dsp:nvSpPr>
      <dsp:spPr>
        <a:xfrm>
          <a:off x="6336702" y="288030"/>
          <a:ext cx="2281542" cy="1140771"/>
        </a:xfrm>
        <a:prstGeom prst="roundRect">
          <a:avLst>
            <a:gd name="adj" fmla="val 10000"/>
          </a:avLst>
        </a:prstGeom>
        <a:solidFill>
          <a:srgbClr val="5D8D2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Результирующие индикаторы проекта (Министерство финансов РФ)</a:t>
          </a:r>
          <a:endParaRPr lang="ru-RU" sz="1800" kern="1200" dirty="0"/>
        </a:p>
      </dsp:txBody>
      <dsp:txXfrm>
        <a:off x="6370114" y="321442"/>
        <a:ext cx="2214718" cy="1073947"/>
      </dsp:txXfrm>
    </dsp:sp>
    <dsp:sp modelId="{E9A6850B-9A79-4DF1-9FAA-61324B51A528}">
      <dsp:nvSpPr>
        <dsp:cNvPr id="0" name=""/>
        <dsp:cNvSpPr/>
      </dsp:nvSpPr>
      <dsp:spPr>
        <a:xfrm rot="2312865">
          <a:off x="4998198" y="1810161"/>
          <a:ext cx="1502175" cy="40737"/>
        </a:xfrm>
        <a:custGeom>
          <a:avLst/>
          <a:gdLst/>
          <a:ahLst/>
          <a:cxnLst/>
          <a:rect l="0" t="0" r="0" b="0"/>
          <a:pathLst>
            <a:path>
              <a:moveTo>
                <a:pt x="0" y="20368"/>
              </a:moveTo>
              <a:lnTo>
                <a:pt x="1502175" y="203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11731" y="1792975"/>
        <a:ext cx="75108" cy="75108"/>
      </dsp:txXfrm>
    </dsp:sp>
    <dsp:sp modelId="{D86A3972-ECF1-4764-8A15-7AAA4A6FD742}">
      <dsp:nvSpPr>
        <dsp:cNvPr id="0" name=""/>
        <dsp:cNvSpPr/>
      </dsp:nvSpPr>
      <dsp:spPr>
        <a:xfrm>
          <a:off x="6336702" y="1728196"/>
          <a:ext cx="2281542" cy="1140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Другие индикаторы финансовой грамотности</a:t>
          </a:r>
          <a:endParaRPr lang="ru-RU" sz="1800" kern="1200" dirty="0"/>
        </a:p>
      </dsp:txBody>
      <dsp:txXfrm>
        <a:off x="6370114" y="1761608"/>
        <a:ext cx="2214718" cy="1073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36930-9533-4C05-A377-6C15327A7AB3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A1EAD-6437-428F-92F4-F7E428869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16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A3BB8-DBD7-4F24-83D0-631DBDC28B1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73725-B7DD-4C1F-897E-5A70AD4BE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40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760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61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784B75-226F-404D-A2CF-3DEE213B598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6655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44056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423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5AD35E-F9B9-4EB3-B362-33856397ECC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53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2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49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1D93A3-445A-4B81-A7F1-8AB60DA33BB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6228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7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2ED875-5790-4346-B19B-5A9487E42F8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53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2327BB-C127-4CDB-A02F-882E054745C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7556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49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89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334FE3-D8B1-4E9B-B990-7A805EE30F4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694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11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993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FBEDEF-ED4B-45B5-B73B-3A6E7558859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8716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0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21300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076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73725-B7DD-4C1F-897E-5A70AD4BE96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677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351231-EE58-459F-B924-A9F6EB8023C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67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054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13E3C4-2840-4739-A062-AC6E783947A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118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46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2D678-9ED3-45EC-BBC7-00522067052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217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187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613158-C52C-4E50-AEC8-AA4E926BC5B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821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607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269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BA1475-5211-4463-BC72-B0ED3BD1780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19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0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4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27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8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7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5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52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16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58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21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5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2BF53-A8D2-4976-A50D-D1F24ED7B022}" type="datetimeFigureOut">
              <a:rPr lang="ru-RU" smtClean="0"/>
              <a:t>29.10.2014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C5DE-A74F-47AA-8922-E1F17429C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23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Результаты базового </a:t>
            </a:r>
            <a:r>
              <a:rPr lang="ru-RU" b="1" dirty="0"/>
              <a:t>исследования уровня финансовой </a:t>
            </a:r>
            <a:r>
              <a:rPr lang="ru-RU" b="1" dirty="0" smtClean="0"/>
              <a:t>грамотности россиян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221088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Заказчик - Министерство финансов Российской Федерации (Минфин России)</a:t>
            </a:r>
          </a:p>
          <a:p>
            <a:endParaRPr lang="ru-RU" dirty="0" smtClean="0"/>
          </a:p>
          <a:p>
            <a:r>
              <a:rPr lang="ru-RU" dirty="0" smtClean="0"/>
              <a:t>Исполнитель </a:t>
            </a:r>
            <a:r>
              <a:rPr lang="ru-RU" dirty="0"/>
              <a:t>- Консорциум компаний </a:t>
            </a:r>
            <a:r>
              <a:rPr lang="ru-RU" dirty="0" smtClean="0"/>
              <a:t>ЗАО </a:t>
            </a:r>
            <a:r>
              <a:rPr lang="ru-RU" dirty="0"/>
              <a:t>«Демоскоп» и ЗАО «Прогностические решения»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18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758" y="260648"/>
            <a:ext cx="9000755" cy="1008112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3.Понимание </a:t>
            </a: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важности наличия «финансового буфера» на случай чрезвычайных и кризисных жизненных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ситуаций, %</a:t>
            </a:r>
            <a:b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 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06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2160240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ru-RU" sz="1600" b="1" i="1" dirty="0" smtClean="0"/>
              <a:t>Насколько утверждение «Вы всегда стараетесь иметь хотя бы какую-то сумму денег на непредвиденные расходы, на всякий случай» характеризует лично Вас? Это про Вас или нет? Взрослые</a:t>
            </a:r>
          </a:p>
          <a:p>
            <a:pPr marL="400050" lvl="1" indent="0">
              <a:spcBef>
                <a:spcPct val="0"/>
              </a:spcBef>
              <a:buFont typeface="Arial" charset="0"/>
              <a:buNone/>
            </a:pPr>
            <a:r>
              <a:rPr lang="ru-RU" sz="1600" i="1" dirty="0" smtClean="0"/>
              <a:t>Это точно про меня 		1</a:t>
            </a:r>
          </a:p>
          <a:p>
            <a:pPr marL="400050" lvl="1" indent="0">
              <a:spcBef>
                <a:spcPct val="0"/>
              </a:spcBef>
              <a:buFont typeface="Arial" charset="0"/>
              <a:buNone/>
            </a:pPr>
            <a:r>
              <a:rPr lang="ru-RU" sz="1600" i="1" dirty="0" smtClean="0"/>
              <a:t>Пожалуй, это про меня 		2</a:t>
            </a:r>
          </a:p>
          <a:p>
            <a:pPr marL="400050" lvl="1" indent="0">
              <a:spcBef>
                <a:spcPct val="0"/>
              </a:spcBef>
              <a:buFont typeface="Arial" charset="0"/>
              <a:buNone/>
            </a:pPr>
            <a:r>
              <a:rPr lang="ru-RU" sz="1600" i="1" dirty="0" smtClean="0"/>
              <a:t>Пожалуй, это не про меня 	3</a:t>
            </a:r>
          </a:p>
          <a:p>
            <a:pPr marL="400050" lvl="1" indent="0">
              <a:spcBef>
                <a:spcPct val="0"/>
              </a:spcBef>
              <a:buFont typeface="Arial" charset="0"/>
              <a:buNone/>
            </a:pPr>
            <a:r>
              <a:rPr lang="ru-RU" sz="1600" i="1" dirty="0" smtClean="0"/>
              <a:t>Это точно не про меня 		4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0699" y="1994971"/>
            <a:ext cx="4608512" cy="2873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4313" y="3861048"/>
            <a:ext cx="8891588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x-none" sz="1600" b="1" i="1" smtClean="0">
                <a:latin typeface="+mn-lt"/>
              </a:rPr>
              <a:t>А </a:t>
            </a:r>
            <a:r>
              <a:rPr lang="x-none" sz="1600" b="1" i="1" dirty="0">
                <a:latin typeface="+mn-lt"/>
              </a:rPr>
              <a:t>какое из утверждений лучше всего описывает Вас </a:t>
            </a:r>
            <a:r>
              <a:rPr lang="x-none" sz="1600" b="1" i="1">
                <a:latin typeface="+mn-lt"/>
              </a:rPr>
              <a:t>лично</a:t>
            </a:r>
            <a:r>
              <a:rPr lang="x-none" sz="1600" b="1" i="1" smtClean="0">
                <a:latin typeface="+mn-lt"/>
              </a:rPr>
              <a:t>?</a:t>
            </a:r>
            <a:r>
              <a:rPr lang="ru-RU" sz="1600" b="1" i="1" dirty="0" smtClean="0">
                <a:latin typeface="+mn-lt"/>
              </a:rPr>
              <a:t> Школьники и студенты</a:t>
            </a:r>
            <a:endParaRPr lang="en-US" sz="1600" b="1" i="1" dirty="0">
              <a:latin typeface="+mn-lt"/>
            </a:endParaRPr>
          </a:p>
          <a:p>
            <a:pPr marL="40005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Я коплю деньги только в том случае, если мне нужно что-то </a:t>
            </a:r>
            <a:b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купить, а имеющихся денег не хватает				1</a:t>
            </a:r>
          </a:p>
          <a:p>
            <a:pPr marL="40005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Я коплю деньги даже тогда, когда у меня нет конкретной цели на </a:t>
            </a:r>
            <a:b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что их потратить					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2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marL="40005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Я не коплю денег вообще 						3</a:t>
            </a:r>
          </a:p>
          <a:p>
            <a:pPr marL="40005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Затрудняюсь ответить	</a:t>
            </a:r>
            <a:r>
              <a:rPr lang="ru-RU" sz="1600" i="1" dirty="0">
                <a:latin typeface="+mn-lt"/>
              </a:rPr>
              <a:t>					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0699" y="4653136"/>
            <a:ext cx="7687865" cy="43204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770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41" y="116632"/>
            <a:ext cx="8856984" cy="1224136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Понимание важности наличия «финансового буфера»  на случай чрезвычайных и кризисных жизненных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ситуаций, </a:t>
            </a: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%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  </a:t>
            </a:r>
            <a:endParaRPr lang="ru-RU" sz="25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443520"/>
              </p:ext>
            </p:extLst>
          </p:nvPr>
        </p:nvGraphicFramePr>
        <p:xfrm>
          <a:off x="323528" y="1196752"/>
          <a:ext cx="8424936" cy="223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97209"/>
              </p:ext>
            </p:extLst>
          </p:nvPr>
        </p:nvGraphicFramePr>
        <p:xfrm>
          <a:off x="395536" y="2996952"/>
          <a:ext cx="856895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308190"/>
              </p:ext>
            </p:extLst>
          </p:nvPr>
        </p:nvGraphicFramePr>
        <p:xfrm>
          <a:off x="395536" y="4869160"/>
          <a:ext cx="8568952" cy="198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40310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571" y="116632"/>
            <a:ext cx="9144000" cy="1143000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4. Уверенность </a:t>
            </a: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 справедливом разрешении споров с финансовыми организациями, в случае их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возникновения, % 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23988"/>
            <a:ext cx="7776418" cy="4525962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x-none" sz="1900" b="1" i="1" smtClean="0"/>
              <a:t>Представьте</a:t>
            </a:r>
            <a:r>
              <a:rPr lang="x-none" sz="1900" b="1" i="1" dirty="0"/>
              <a:t>, что у Вас возник спор с финансовой организацией, например, с банком или страховой к</a:t>
            </a:r>
            <a:r>
              <a:rPr lang="ru-RU" sz="1900" b="1" i="1" dirty="0"/>
              <a:t>о</a:t>
            </a:r>
            <a:r>
              <a:rPr lang="x-none" sz="1900" b="1" i="1" dirty="0"/>
              <a:t>мпанией, по поводу оказанных Вам финансовых услуг. Насколько </a:t>
            </a:r>
            <a:r>
              <a:rPr lang="ru-RU" sz="1900" b="1" i="1" dirty="0" smtClean="0"/>
              <a:t>В</a:t>
            </a:r>
            <a:r>
              <a:rPr lang="x-none" sz="1900" b="1" i="1" dirty="0" smtClean="0"/>
              <a:t>ы </a:t>
            </a:r>
            <a:r>
              <a:rPr lang="x-none" sz="1900" b="1" i="1" dirty="0"/>
              <a:t>уверены в справедливом решении такого спора?</a:t>
            </a:r>
            <a:endParaRPr lang="ru-RU" sz="1900" b="1" dirty="0"/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Уверен(а) </a:t>
            </a: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полностью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1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Скорее, уверен(а)	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2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50 на 50	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3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Скорее, не уверен(а)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4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Полностью не уверен(а) 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5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Aft>
                <a:spcPts val="200"/>
              </a:spcAft>
              <a:buFont typeface="Arial"/>
              <a:buNone/>
              <a:defRPr/>
            </a:pPr>
            <a:r>
              <a:rPr lang="ru-RU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Затрудняется ответить		</a:t>
            </a:r>
            <a:r>
              <a:rPr lang="ru-RU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7</a:t>
            </a: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ru-RU" sz="18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студентов и школьников данный индикатор не 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рассчитывался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ru-RU" sz="1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717553"/>
            <a:ext cx="5166832" cy="64839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350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-6571" y="116632"/>
            <a:ext cx="9144000" cy="1143000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Уверенность в справедливом разрешении споров с финансовыми организациями в случае их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возникновения, </a:t>
            </a: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% 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64143"/>
              </p:ext>
            </p:extLst>
          </p:nvPr>
        </p:nvGraphicFramePr>
        <p:xfrm>
          <a:off x="323528" y="1196752"/>
          <a:ext cx="806489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2871406"/>
              </p:ext>
            </p:extLst>
          </p:nvPr>
        </p:nvGraphicFramePr>
        <p:xfrm>
          <a:off x="395536" y="3645024"/>
          <a:ext cx="849694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0561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440160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5. Понимание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необходимости сравнения альтернативных предложений при выборе кредитных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продуктов, % от заемщиков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38" y="1989138"/>
            <a:ext cx="8569325" cy="452596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x-none" sz="2000" b="1" i="1" smtClean="0"/>
              <a:t>Перед </a:t>
            </a:r>
            <a:r>
              <a:rPr lang="x-none" sz="2000" b="1" i="1" dirty="0"/>
              <a:t>тем как Вы оформили эту услугу, Вы сравнивали условия ее предоставления в различных организациях?</a:t>
            </a:r>
            <a:endParaRPr lang="ru-RU" sz="2000" b="1" dirty="0"/>
          </a:p>
          <a:p>
            <a:pPr marL="811213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x-none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	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x-none" sz="20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11213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Нет			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11213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Затрудняюсь ответить	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7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11213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ОТКАЗ				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8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2" indent="0" algn="just" fontAlgn="auto">
              <a:spcAft>
                <a:spcPts val="0"/>
              </a:spcAft>
              <a:buFont typeface="Arial"/>
              <a:buNone/>
              <a:defRPr/>
            </a:pP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студентов и школьников данный индикатор не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рассчитывался</a:t>
            </a: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2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группам реальных и потенциальных пользователей сравнение не производилось, поскольку на данный вопрос отвечали только те, кто пользовался кредитными услугами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2" indent="0" algn="just" fontAlgn="auto">
              <a:spcAft>
                <a:spcPts val="0"/>
              </a:spcAft>
              <a:buFont typeface="Arial"/>
              <a:buNone/>
              <a:defRPr/>
            </a:pP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708920"/>
            <a:ext cx="5688632" cy="36036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828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426170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Понимание заемщиками необходимости сравнения альтернативных предложений при выборе кредитных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продуктов,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%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от заемщиков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421854"/>
              </p:ext>
            </p:extLst>
          </p:nvPr>
        </p:nvGraphicFramePr>
        <p:xfrm>
          <a:off x="467544" y="1700808"/>
          <a:ext cx="8352928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44063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648072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6. Знание базовых основ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финансовой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арифметики. 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567738" cy="4525962"/>
          </a:xfrm>
        </p:spPr>
        <p:txBody>
          <a:bodyPr rtlCol="0">
            <a:noAutofit/>
          </a:bodyPr>
          <a:lstStyle/>
          <a:p>
            <a:pPr marL="45720" lvl="1" indent="0" algn="just" defTabSz="914400" fontAlgn="auto">
              <a:lnSpc>
                <a:spcPct val="13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Arial"/>
              <a:buNone/>
              <a:defRPr/>
            </a:pPr>
            <a:r>
              <a:rPr lang="x-none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Базовый тест по финансовой арифметике состоял из четырех вопросов, тестирующих </a:t>
            </a:r>
            <a:r>
              <a:rPr lang="x-non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знания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x-non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 </a:t>
            </a:r>
            <a:r>
              <a:rPr lang="x-none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простом и сложном проценте, реальной процентной ставке и относительных/абсолютных </a:t>
            </a:r>
            <a:r>
              <a:rPr lang="x-non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значениях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разницы в цене </a:t>
            </a:r>
          </a:p>
          <a:p>
            <a:pPr marL="388620" lvl="1" indent="-342900" algn="just" defTabSz="914400" fontAlgn="auto">
              <a:lnSpc>
                <a:spcPct val="13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Wingdings" charset="2"/>
              <a:buChar char="Ø"/>
              <a:defRPr/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Итак, предположим, что Вы положили 100 000 рублей на счет в банк на два года под 8% в год. Сколько денег будет на Вашем счете через 2 года, если Вы не будете снимать деньги со счета или пополнять свой счет?</a:t>
            </a:r>
          </a:p>
          <a:p>
            <a:pPr marL="388620" lvl="1" indent="-342900" algn="just" defTabSz="914400" fontAlgn="auto">
              <a:lnSpc>
                <a:spcPct val="13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Wingdings" charset="2"/>
              <a:buChar char="Ø"/>
              <a:defRPr/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Предположим, что Вы положили 100 000 рублей на счет в банк на пять лет под 10% в год. Проценты будут начисляться ежегодно и прибавляться к основной сумме вклада. Сколько денег будет на Вашем счету через 5 лет, если Вы не будете снимать с этого счета ни основную сумму, ни начисленные проценты?</a:t>
            </a:r>
          </a:p>
          <a:p>
            <a:pPr marL="388620" lvl="1" indent="-342900" algn="just">
              <a:lnSpc>
                <a:spcPct val="13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Wingdings" charset="2"/>
              <a:buChar char="Ø"/>
              <a:defRPr/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Представьте себе, что год назад Вы положили деньги на счет со ставкой 8% в год, а уровень инфляции за год составил 10% . Как Вы думаете, сегодня на деньги, которые есть на Вашем счете, в среднем можно купить больше, меньше или столько же товаров и услуг, что и год назад?</a:t>
            </a:r>
          </a:p>
          <a:p>
            <a:pPr marL="388620" lvl="1" indent="-342900" algn="just">
              <a:lnSpc>
                <a:spcPct val="13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Wingdings" charset="2"/>
              <a:buChar char="Ø"/>
              <a:defRPr/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Предположим, что Вы увидели телевизор одной и той же модели на распродаже в двух разных магазинах. Первоначальная цена телевизора в каждом из магазинов составляла 10 000 рублей. В одном магазине предлагается скидка в 1 500 рублей с первоначальной цены, а в другом –  10% с первоначальной цены. Что выгоднее – скидка в 1500 рублей или в 10%?</a:t>
            </a:r>
          </a:p>
          <a:p>
            <a:pPr marL="400050" lvl="1" indent="0">
              <a:buFont typeface="Arial"/>
              <a:buNone/>
              <a:defRPr/>
            </a:pP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Индикатор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рассчитывался как доля респондентов, давших правильный ответ на все четыре тестовых вопроса: о простом и сложном проценте, реальной процентной ставке и относительных/абсолютных значениях разницы в цене</a:t>
            </a:r>
            <a:endParaRPr lang="ru-RU" sz="1400" dirty="0"/>
          </a:p>
          <a:p>
            <a:pPr lvl="1">
              <a:buFont typeface="Arial"/>
              <a:buChar char="•"/>
              <a:defRPr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33841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936104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Доля правильных ответов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на каждый из четырех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тестовых </a:t>
            </a:r>
            <a:b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вопросов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по финансовой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арифметике </a:t>
            </a:r>
            <a:b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(все население от 18 лет), %</a:t>
            </a: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059222"/>
              </p:ext>
            </p:extLst>
          </p:nvPr>
        </p:nvGraphicFramePr>
        <p:xfrm>
          <a:off x="359532" y="1022182"/>
          <a:ext cx="8424936" cy="5158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1588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04056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Знание базовых основ финансовой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арифметики,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% 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835530"/>
              </p:ext>
            </p:extLst>
          </p:nvPr>
        </p:nvGraphicFramePr>
        <p:xfrm>
          <a:off x="251520" y="548680"/>
          <a:ext cx="8640960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3767373"/>
              </p:ext>
            </p:extLst>
          </p:nvPr>
        </p:nvGraphicFramePr>
        <p:xfrm>
          <a:off x="179512" y="2564904"/>
          <a:ext cx="8784976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920033"/>
              </p:ext>
            </p:extLst>
          </p:nvPr>
        </p:nvGraphicFramePr>
        <p:xfrm>
          <a:off x="107504" y="4509120"/>
          <a:ext cx="8856984" cy="249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22665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064896" cy="1143000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7. Понимание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личной ответственности за понесённые потери на финансовых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рынках, %</a:t>
            </a:r>
            <a:b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767" y="2060848"/>
            <a:ext cx="8713787" cy="2592288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 smtClean="0"/>
              <a:t>Назовите</a:t>
            </a:r>
            <a:r>
              <a:rPr lang="ru-RU" sz="1600" b="1" i="1" dirty="0"/>
              <a:t>, пожалуйста, все случаи, когда, по Вашему мнению, государство должно возмещать убытки граждан</a:t>
            </a:r>
            <a:r>
              <a:rPr lang="ru-RU" sz="1600" b="1" i="1" dirty="0" smtClean="0"/>
              <a:t>?  Сумма двух ответов</a:t>
            </a: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деньги вложены в банк, который становится банкротом	   	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	1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деньги вложены в паи паевого инвестиционного фонда,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рыночная </a:t>
            </a: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стоимость которых резко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упала</a:t>
            </a: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		2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деньги вложены в акции компаний, а эти акции резко упали в цене    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		3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деньги вложены в долевое строительство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</a:t>
            </a: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случае банкротства компании-застройщика	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		4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Ничего из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вышеперечисленного					</a:t>
            </a: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Затрудняюсь 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ответить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	</a:t>
            </a:r>
            <a:r>
              <a:rPr lang="ru-RU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endParaRPr lang="ru-RU" sz="1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367" y="2636912"/>
            <a:ext cx="8424695" cy="234535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2367" y="4077072"/>
            <a:ext cx="8468105" cy="2873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1107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Информационная база исследования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472608"/>
          </a:xfrm>
        </p:spPr>
        <p:txBody>
          <a:bodyPr>
            <a:noAutofit/>
          </a:bodyPr>
          <a:lstStyle/>
          <a:p>
            <a:r>
              <a:rPr lang="ru-RU" sz="2200" dirty="0" smtClean="0"/>
              <a:t>Время проведения - сентябрь 2012 г. </a:t>
            </a:r>
          </a:p>
          <a:p>
            <a:r>
              <a:rPr lang="ru-RU" sz="2200" dirty="0" smtClean="0"/>
              <a:t>Всероссийский </a:t>
            </a:r>
            <a:r>
              <a:rPr lang="ru-RU" sz="2200" dirty="0"/>
              <a:t>опрос населения </a:t>
            </a:r>
            <a:r>
              <a:rPr lang="ru-RU" sz="2200" dirty="0" smtClean="0"/>
              <a:t>(</a:t>
            </a:r>
            <a:r>
              <a:rPr lang="en-GB" sz="2200" dirty="0" smtClean="0"/>
              <a:t>N=</a:t>
            </a:r>
            <a:r>
              <a:rPr lang="ru-RU" sz="2200" dirty="0" smtClean="0"/>
              <a:t> </a:t>
            </a:r>
            <a:r>
              <a:rPr lang="ru-RU" sz="2200" dirty="0"/>
              <a:t>6000 человек</a:t>
            </a:r>
            <a:r>
              <a:rPr lang="ru-RU" sz="2200" dirty="0" smtClean="0"/>
              <a:t>)</a:t>
            </a:r>
          </a:p>
          <a:p>
            <a:r>
              <a:rPr lang="ru-RU" sz="2200" dirty="0" smtClean="0"/>
              <a:t>Региональные опросы в Волгоградской, Калининградской, Оренбургской и Ярославской областях </a:t>
            </a:r>
            <a:r>
              <a:rPr lang="en-GB" sz="2200" dirty="0" smtClean="0"/>
              <a:t>(N= </a:t>
            </a:r>
            <a:r>
              <a:rPr lang="ru-RU" sz="2200" dirty="0" smtClean="0"/>
              <a:t>1500 человек</a:t>
            </a:r>
            <a:r>
              <a:rPr lang="en-GB" sz="2200" dirty="0" smtClean="0"/>
              <a:t> </a:t>
            </a:r>
            <a:r>
              <a:rPr lang="ru-RU" sz="2200" dirty="0" smtClean="0"/>
              <a:t>в каждом из регионов). </a:t>
            </a:r>
          </a:p>
          <a:p>
            <a:r>
              <a:rPr lang="ru-RU" sz="2200" dirty="0"/>
              <a:t>Всероссийская и региональные выборки репрезентативны для населения </a:t>
            </a:r>
            <a:r>
              <a:rPr lang="ru-RU" sz="2200" dirty="0" smtClean="0"/>
              <a:t>РФ и регионов, </a:t>
            </a:r>
            <a:r>
              <a:rPr lang="ru-RU" sz="2200" dirty="0"/>
              <a:t>а также для целевых групп респондентов с низким (1-4 децили по среднедушевому доходу) и средним (5-8 децили по среднедушевому доходу) уровнем дохода. </a:t>
            </a:r>
            <a:endParaRPr lang="ru-RU" sz="2200" dirty="0" smtClean="0"/>
          </a:p>
          <a:p>
            <a:r>
              <a:rPr lang="ru-RU" sz="2200" dirty="0" smtClean="0"/>
              <a:t>Для </a:t>
            </a:r>
            <a:r>
              <a:rPr lang="ru-RU" sz="2200" dirty="0"/>
              <a:t>целевых групп школьников (14-17 лет) и студентов дневных отделений ВУЗов и </a:t>
            </a:r>
            <a:r>
              <a:rPr lang="ru-RU" sz="2200" dirty="0" err="1"/>
              <a:t>ССУЗов</a:t>
            </a:r>
            <a:r>
              <a:rPr lang="ru-RU" sz="2200" dirty="0"/>
              <a:t> был произведен добор респондентов из данных целевых групп. </a:t>
            </a:r>
            <a:endParaRPr lang="ru-RU" sz="2200" dirty="0" smtClean="0"/>
          </a:p>
          <a:p>
            <a:r>
              <a:rPr lang="ru-RU" sz="2200" dirty="0"/>
              <a:t>Опросы проводились методом личного интервью, по истинной адресной (а не маршрутной) выборке (</a:t>
            </a:r>
            <a:r>
              <a:rPr lang="en-US" sz="2200" dirty="0"/>
              <a:t>true address sample</a:t>
            </a:r>
            <a:r>
              <a:rPr lang="ru-RU" sz="2200" dirty="0"/>
              <a:t>) с условием троекратного посещения домохозяйства для установления контакта и опроса отобранного члена домохозяйства. </a:t>
            </a: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83343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46507" y="116632"/>
            <a:ext cx="8064896" cy="936104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None/>
              <a:defRPr sz="2400" b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/>
              <a:t>Понимание личной ответственности за понесённые потери на финансовых </a:t>
            </a:r>
            <a:r>
              <a:rPr lang="ru-RU" dirty="0" smtClean="0"/>
              <a:t>рынках, %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041090"/>
              </p:ext>
            </p:extLst>
          </p:nvPr>
        </p:nvGraphicFramePr>
        <p:xfrm>
          <a:off x="107504" y="4653136"/>
          <a:ext cx="8496944" cy="1728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48276"/>
              </p:ext>
            </p:extLst>
          </p:nvPr>
        </p:nvGraphicFramePr>
        <p:xfrm>
          <a:off x="107504" y="2924944"/>
          <a:ext cx="9036496" cy="2132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004853"/>
              </p:ext>
            </p:extLst>
          </p:nvPr>
        </p:nvGraphicFramePr>
        <p:xfrm>
          <a:off x="-21104" y="1052736"/>
          <a:ext cx="9057600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62156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350" y="116632"/>
            <a:ext cx="8417106" cy="853555"/>
          </a:xfrm>
        </p:spPr>
        <p:txBody>
          <a:bodyPr rtlCol="0" anchor="t">
            <a:normAutofit fontScale="90000"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7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8. Понимание </a:t>
            </a:r>
            <a:r>
              <a:rPr lang="ru-RU" sz="27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важности формирования добровольных накоплений для обеспечения </a:t>
            </a:r>
            <a:r>
              <a:rPr lang="ru-RU" sz="27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старости, % от трудоспособных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/>
            </a:r>
            <a:b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endParaRPr lang="ru-RU" sz="27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578" y="1196752"/>
            <a:ext cx="8229600" cy="4525962"/>
          </a:xfrm>
        </p:spPr>
        <p:txBody>
          <a:bodyPr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взрослых индикатор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рассчитывался как доля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тех, кто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вопрос о планируемых источниках дохода в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старости, ответили, что они имеют что-либо из перечисленного ниже: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собственные сбережения 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дополнительную пенсию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 предприятия,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работодателя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пенсию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из негосударственного пенсионного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фонда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доходы от сдачи в аренду недвижимости</a:t>
            </a:r>
          </a:p>
          <a:p>
            <a:pPr marL="0" indent="0" algn="just" fontAlgn="auto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Измеряется в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 от числа лиц, находящихся в трудоспособном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возрасте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Среди школьников и студентов данный индикатор измерялся как доля выбравших ответ  2  на вопрос: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ru-RU" sz="1800" b="1" i="1" dirty="0" smtClean="0"/>
              <a:t>С </a:t>
            </a:r>
            <a:r>
              <a:rPr lang="ru-RU" sz="1800" b="1" i="1" dirty="0"/>
              <a:t>каким из утверждений Вы </a:t>
            </a:r>
            <a:r>
              <a:rPr lang="ru-RU" sz="1800" b="1" i="1" dirty="0" smtClean="0"/>
              <a:t>согласны</a:t>
            </a:r>
            <a:r>
              <a:rPr lang="ru-RU" sz="1600" b="1" i="1" dirty="0" smtClean="0"/>
              <a:t>:</a:t>
            </a:r>
            <a:endParaRPr lang="ru-RU" sz="1600" i="1" dirty="0"/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Старость еще так далеко, что даже думать о том, </a:t>
            </a:r>
            <a:b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что надо копить деньги на старость, сейчас бессмысленно	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1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копить на старость с молодого возраста, чтобы иметь возможность не отказывать себе в старости в том, к чему привыкли	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2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Затрудняюсь ответить	</a:t>
            </a:r>
            <a:r>
              <a:rPr lang="ru-RU" sz="1600" i="1" dirty="0" smtClean="0"/>
              <a:t>	</a:t>
            </a:r>
            <a:r>
              <a:rPr lang="ru-RU" sz="1600" dirty="0" smtClean="0"/>
              <a:t>			  	</a:t>
            </a:r>
            <a:r>
              <a:rPr lang="ru-RU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endParaRPr lang="ru-RU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363" y="5157192"/>
            <a:ext cx="8010525" cy="431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4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9350" y="116632"/>
            <a:ext cx="8417106" cy="853555"/>
          </a:xfrm>
          <a:prstGeom prst="rect">
            <a:avLst/>
          </a:prstGeom>
          <a:effectLst/>
        </p:spPr>
        <p:txBody>
          <a:bodyPr>
            <a:normAutofit fontScale="92500"/>
          </a:bodyPr>
          <a:lstStyle>
            <a:lvl1pPr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defRPr sz="2400" b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/>
              <a:t>Понимание населением важности формирования добровольных накоплений для обеспечения </a:t>
            </a:r>
            <a:r>
              <a:rPr lang="ru-RU" dirty="0" smtClean="0"/>
              <a:t>старости, % от трудоспособных 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310135"/>
              </p:ext>
            </p:extLst>
          </p:nvPr>
        </p:nvGraphicFramePr>
        <p:xfrm>
          <a:off x="395536" y="970187"/>
          <a:ext cx="8496944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4586952"/>
              </p:ext>
            </p:extLst>
          </p:nvPr>
        </p:nvGraphicFramePr>
        <p:xfrm>
          <a:off x="259350" y="2996952"/>
          <a:ext cx="8633130" cy="1944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286186"/>
              </p:ext>
            </p:extLst>
          </p:nvPr>
        </p:nvGraphicFramePr>
        <p:xfrm>
          <a:off x="259350" y="4797152"/>
          <a:ext cx="8489114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10885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36904" cy="720080"/>
          </a:xfrm>
        </p:spPr>
        <p:txBody>
          <a:bodyPr rtlCol="0" anchor="t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defRPr/>
            </a:pP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9. Понимание неприемлемости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отказа от погашения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кредита, %</a:t>
            </a:r>
            <a:b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4525962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1400" b="1" i="1" dirty="0" smtClean="0"/>
              <a:t>Полностью не </a:t>
            </a:r>
            <a:r>
              <a:rPr lang="x-none" sz="1400" b="1" i="1" smtClean="0"/>
              <a:t>согласны </a:t>
            </a:r>
            <a:r>
              <a:rPr lang="x-none" sz="1400" b="1" i="1" dirty="0"/>
              <a:t>или не согласны с утверждением</a:t>
            </a:r>
            <a:r>
              <a:rPr lang="ru-RU" sz="1400" b="1" i="1" dirty="0"/>
              <a:t>, что возвращать взятый в банке кредит не обязательно, если для этого есть веские основания</a:t>
            </a:r>
            <a:r>
              <a:rPr lang="ru-RU" sz="1400" b="1" i="1" dirty="0" smtClean="0"/>
              <a:t>?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ru-RU" sz="14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ru-RU" sz="14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165889"/>
              </p:ext>
            </p:extLst>
          </p:nvPr>
        </p:nvGraphicFramePr>
        <p:xfrm>
          <a:off x="107504" y="1628800"/>
          <a:ext cx="880901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223175"/>
              </p:ext>
            </p:extLst>
          </p:nvPr>
        </p:nvGraphicFramePr>
        <p:xfrm>
          <a:off x="107504" y="4149080"/>
          <a:ext cx="9036496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06947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51"/>
            <a:ext cx="8928992" cy="1426170"/>
          </a:xfrm>
        </p:spPr>
        <p:txBody>
          <a:bodyPr rtlCol="0" anchor="t">
            <a:normAutofit fontScale="90000"/>
          </a:bodyPr>
          <a:lstStyle/>
          <a:p>
            <a:pPr marL="388620" defTabSz="914400" fontAlgn="auto">
              <a:spcAft>
                <a:spcPts val="600"/>
              </a:spcAft>
              <a:defRPr/>
            </a:pP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10. Понимание </a:t>
            </a:r>
            <a:r>
              <a:rPr lang="ru-RU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того, что при обнаружении обмана со стороны организации, предоставляющей финансовые услуги, следует предпринимать действия административного или юридического 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характера</a:t>
            </a:r>
            <a:b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76064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/>
              <a:buNone/>
              <a:defRPr/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Индикатор рассчитывался как доля тех, кто считает, что при нарушении прав потребителей финансовых услуг следует обращаться в суд.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endParaRPr lang="ru-RU" sz="2000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8362913"/>
              </p:ext>
            </p:extLst>
          </p:nvPr>
        </p:nvGraphicFramePr>
        <p:xfrm>
          <a:off x="251520" y="1988840"/>
          <a:ext cx="871118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4258186"/>
              </p:ext>
            </p:extLst>
          </p:nvPr>
        </p:nvGraphicFramePr>
        <p:xfrm>
          <a:off x="179512" y="4221088"/>
          <a:ext cx="8856984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6544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3651" y="1052736"/>
            <a:ext cx="828092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В </a:t>
            </a:r>
            <a:r>
              <a:rPr lang="ru-RU" sz="2000" dirty="0"/>
              <a:t>целом по большинству результирующих индикаторов проекта различия между средне и низкодоходными группам отсутствуют или они невелики, тогда как по группам реальных и потенциальных пользователей финансовых услуг они есть. 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В группе реальных пользователей финансовых услуг уровень индикаторов выше в подавляющем большинстве случаев (за исключением индикатора о личной ответственности за понесенные потери на финансовом рынке). 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Школьники, за некоторым исключением, </a:t>
            </a:r>
            <a:r>
              <a:rPr lang="ru-RU" sz="2000" dirty="0"/>
              <a:t>продемонстрировали результаты, сравнимые с результатами взрослых по тем индикаторам, измерение которых проводилось с использованием идентичных вопросов. 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Сравнение уровней индикаторов по  четырем регионам показало, что лидирует Калининградская область, тогда как в Волгоградской области, наоборот, результаты по большинству индикаторов самые низкие. Причем данная зависимость сохраняется и на выборке школьников и студентов.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76448" y="332656"/>
            <a:ext cx="25676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Основные выводы:</a:t>
            </a:r>
          </a:p>
        </p:txBody>
      </p:sp>
    </p:spTree>
    <p:extLst>
      <p:ext uri="{BB962C8B-B14F-4D97-AF65-F5344CB8AC3E}">
        <p14:creationId xmlns:p14="http://schemas.microsoft.com/office/powerpoint/2010/main" val="30078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Понятие финансовой грамотности, использующееся в проекте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765170"/>
              </p:ext>
            </p:extLst>
          </p:nvPr>
        </p:nvGraphicFramePr>
        <p:xfrm>
          <a:off x="251520" y="1556792"/>
          <a:ext cx="8675687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996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490066"/>
          </a:xfrm>
        </p:spPr>
        <p:txBody>
          <a:bodyPr rtlCol="0" anchor="t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defRPr/>
            </a:pP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Результирующие индикаторы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проекта </a:t>
            </a:r>
            <a:endParaRPr lang="ru-RU" sz="25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111750"/>
          </a:xfrm>
        </p:spPr>
        <p:txBody>
          <a:bodyPr rtlCol="0">
            <a:noAutofit/>
          </a:bodyPr>
          <a:lstStyle/>
          <a:p>
            <a:pPr marL="502920" indent="-457200" algn="just" defTabSz="914400" fontAlgn="auto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основ пенсионного обеспечения </a:t>
            </a:r>
          </a:p>
          <a:p>
            <a:pPr marL="502920" indent="-457200" algn="just" defTabSz="914400" fontAlgn="auto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соотношения «риск – вознаграждение» при выборе финансовых продуктов </a:t>
            </a:r>
          </a:p>
          <a:p>
            <a:pPr marL="502920" indent="-457200" algn="just" defTabSz="914400" fontAlgn="auto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важности наличия «финансового буфера» на случай чрезвычайных и кризисных жизненных ситуаций</a:t>
            </a:r>
          </a:p>
          <a:p>
            <a:pPr marL="502920" indent="-457200" algn="just" defTabSz="914400" fontAlgn="auto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Уверенность активных и потенциальных потребителей финансовых услуг с низким и средним уровнем доходов в справедливом разрешении споров с финансовыми организациями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активными и потенциальными потребителями финансовых услуг с низким и средним уровнем доходов необходимости сравнения альтернативных предложений при выборе кредитных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продуктов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Знание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базовых основ финансовой арифметики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населением личной ответственности за понесенные потери на финансовых рынках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населением важности формирования добровольных накоплений для обеспечения старости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населением неприемлемости отказа от погашения кредита</a:t>
            </a:r>
          </a:p>
          <a:p>
            <a:pPr marL="502920" indent="-457200" algn="just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Понимание того, что при обнаружении обмана со стороны организации, предоставляющей финансовые услуги, следует предпринимать действия административного или юридического характера.</a:t>
            </a:r>
          </a:p>
          <a:p>
            <a:pPr marL="502920" indent="-457200" algn="just" defTabSz="914400" fontAlgn="auto"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30000"/>
              <a:buFont typeface="+mj-lt"/>
              <a:buAutoNum type="arabicPeriod"/>
              <a:defRPr/>
            </a:pP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89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Целевые группы проекта</a:t>
            </a:r>
            <a:endParaRPr lang="ru-RU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128417"/>
              </p:ext>
            </p:extLst>
          </p:nvPr>
        </p:nvGraphicFramePr>
        <p:xfrm>
          <a:off x="323528" y="1484784"/>
          <a:ext cx="8064892" cy="162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936104"/>
                <a:gridCol w="1224136"/>
                <a:gridCol w="1152128"/>
                <a:gridCol w="1440160"/>
                <a:gridCol w="1152124"/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/>
                        <a:t>% от всех респондентов в выборке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Россия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Волгоградская область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Оренбургская область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Калининградская область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Ярославская область</a:t>
                      </a:r>
                    </a:p>
                  </a:txBody>
                  <a:tcPr marL="68580" marR="68580" marT="0" marB="0" anchor="ctr"/>
                </a:tc>
              </a:tr>
              <a:tr h="71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Пользователи финансовых услуг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</a:tr>
              <a:tr h="71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пользователи финансовых услуг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</a:tr>
            </a:tbl>
          </a:graphicData>
        </a:graphic>
      </p:graphicFrame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1402080"/>
              </p:ext>
            </p:extLst>
          </p:nvPr>
        </p:nvGraphicFramePr>
        <p:xfrm>
          <a:off x="323528" y="3501008"/>
          <a:ext cx="8064892" cy="2111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1296144"/>
                <a:gridCol w="1224136"/>
                <a:gridCol w="1224136"/>
                <a:gridCol w="1368152"/>
                <a:gridCol w="1224132"/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Группы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по доходу, рубли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Россия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Волгоградская область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Оренбургская область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Калининградская область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Ярославская область</a:t>
                      </a:r>
                    </a:p>
                  </a:txBody>
                  <a:tcPr marL="68580" marR="68580" marT="0" marB="0" anchor="ctr"/>
                </a:tc>
              </a:tr>
              <a:tr h="71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Низкодоходные</a:t>
                      </a: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(1-4 децили)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9 000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менее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8 333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менее</a:t>
                      </a: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6 400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менее</a:t>
                      </a: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9 000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менее</a:t>
                      </a: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8 300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менее</a:t>
                      </a:r>
                    </a:p>
                  </a:txBody>
                  <a:tcPr marL="59055" marR="59055" marT="0" marB="0" anchor="ctr"/>
                </a:tc>
              </a:tr>
              <a:tr h="71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Среднедоходные</a:t>
                      </a: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(5-8 децили)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9 001-16 500 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8 334-16 250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6 401-11 250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9 001-17 000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8 301-13 000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</a:tr>
              <a:tr h="71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Высокодоходные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(9-10 децили)</a:t>
                      </a:r>
                      <a:endParaRPr lang="ru-RU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16 501 + 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16 251+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11 251+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17 001+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13 001+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55" marR="5905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14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089" y="128310"/>
            <a:ext cx="8208912" cy="1284466"/>
          </a:xfrm>
        </p:spPr>
        <p:txBody>
          <a:bodyPr rtlCol="0" anchor="t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defRPr/>
            </a:pP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1: Понимание основ пенсионного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обеспечения, % от всех респондентов </a:t>
            </a:r>
            <a:b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</a:b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600" y="1484313"/>
            <a:ext cx="8940800" cy="4298950"/>
          </a:xfrm>
        </p:spPr>
        <p:txBody>
          <a:bodyPr>
            <a:noAutofit/>
          </a:bodyPr>
          <a:lstStyle/>
          <a:p>
            <a:pPr marL="0" indent="0" algn="just">
              <a:buFont typeface="Arial" charset="0"/>
              <a:buNone/>
            </a:pPr>
            <a:r>
              <a:rPr lang="ru-RU" sz="1600" b="1" i="1" dirty="0" smtClean="0"/>
              <a:t>Кто, на Ваш взгляд, должен отвечать за то, чтобы размера пенсии хватило человеку для поддержания привычного уровня жизни? Взрослые</a:t>
            </a:r>
            <a:endParaRPr lang="ru-RU" sz="1600" b="1" dirty="0" smtClean="0"/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r>
              <a:rPr lang="ru-RU" sz="1600" dirty="0" smtClean="0">
                <a:solidFill>
                  <a:srgbClr val="404040"/>
                </a:solidFill>
                <a:cs typeface="Times New Roman" pitchFamily="18" charset="0"/>
              </a:rPr>
              <a:t>Только государство						1</a:t>
            </a:r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r>
              <a:rPr lang="ru-RU" sz="1600" dirty="0" smtClean="0">
                <a:solidFill>
                  <a:srgbClr val="404040"/>
                </a:solidFill>
                <a:cs typeface="Times New Roman" pitchFamily="18" charset="0"/>
              </a:rPr>
              <a:t>Скорее государство, чем сам человек					2</a:t>
            </a:r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r>
              <a:rPr lang="ru-RU" sz="1600" dirty="0" smtClean="0">
                <a:solidFill>
                  <a:srgbClr val="404040"/>
                </a:solidFill>
                <a:cs typeface="Times New Roman" pitchFamily="18" charset="0"/>
              </a:rPr>
              <a:t>Скорее сам человек, чем государство					3	</a:t>
            </a:r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r>
              <a:rPr lang="ru-RU" sz="1600" dirty="0" smtClean="0">
                <a:solidFill>
                  <a:srgbClr val="404040"/>
                </a:solidFill>
                <a:cs typeface="Times New Roman" pitchFamily="18" charset="0"/>
              </a:rPr>
              <a:t>Только сам человек						4</a:t>
            </a:r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r>
              <a:rPr lang="ru-RU" sz="1600" dirty="0" smtClean="0">
                <a:solidFill>
                  <a:srgbClr val="404040"/>
                </a:solidFill>
                <a:cs typeface="Times New Roman" pitchFamily="18" charset="0"/>
              </a:rPr>
              <a:t>Затрудняюсь ответить 						7</a:t>
            </a:r>
          </a:p>
          <a:p>
            <a:pPr marL="0" indent="0">
              <a:buNone/>
            </a:pPr>
            <a:endParaRPr lang="ru-RU" sz="1600" b="1" i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ru-RU" sz="1600" b="1" i="1" dirty="0" smtClean="0">
                <a:latin typeface="Calibri" pitchFamily="34" charset="0"/>
              </a:rPr>
              <a:t>Как </a:t>
            </a:r>
            <a:r>
              <a:rPr lang="ru-RU" sz="1600" b="1" i="1" dirty="0">
                <a:latin typeface="Calibri" pitchFamily="34" charset="0"/>
              </a:rPr>
              <a:t>Вы думаете, с какого возраста человек должен начинать самостоятельно делать сбережения на старость</a:t>
            </a:r>
            <a:r>
              <a:rPr lang="ru-RU" sz="1600" b="1" i="1" dirty="0" smtClean="0">
                <a:latin typeface="Calibri" pitchFamily="34" charset="0"/>
              </a:rPr>
              <a:t>? Школьники и студенты</a:t>
            </a:r>
            <a:endParaRPr lang="ru-RU" sz="1600" b="1" i="1" dirty="0">
              <a:latin typeface="Calibri" pitchFamily="34" charset="0"/>
            </a:endParaRPr>
          </a:p>
          <a:p>
            <a:endParaRPr lang="ru-RU" sz="1600" b="1" dirty="0">
              <a:latin typeface="Calibri" pitchFamily="34" charset="0"/>
            </a:endParaRPr>
          </a:p>
          <a:p>
            <a:pPr marL="400050" lvl="2" indent="0">
              <a:buNone/>
            </a:pP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С самого молодого возраста, как только он начнет работать		</a:t>
            </a:r>
            <a:r>
              <a:rPr lang="ru-RU" sz="1600" dirty="0" smtClean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1</a:t>
            </a:r>
            <a:endParaRPr lang="ru-RU" sz="1600" dirty="0">
              <a:solidFill>
                <a:srgbClr val="404040"/>
              </a:solidFill>
              <a:latin typeface="Calibri" pitchFamily="34" charset="0"/>
              <a:cs typeface="Times New Roman" pitchFamily="18" charset="0"/>
            </a:endParaRPr>
          </a:p>
          <a:p>
            <a:pPr marL="400050" lvl="2" indent="0">
              <a:buNone/>
            </a:pP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После 30 лет							</a:t>
            </a:r>
            <a:r>
              <a:rPr lang="ru-RU" sz="1600" dirty="0" smtClean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2</a:t>
            </a:r>
            <a:endParaRPr lang="ru-RU" sz="1600" dirty="0">
              <a:solidFill>
                <a:srgbClr val="404040"/>
              </a:solidFill>
              <a:latin typeface="Calibri" pitchFamily="34" charset="0"/>
              <a:cs typeface="Times New Roman" pitchFamily="18" charset="0"/>
            </a:endParaRPr>
          </a:p>
          <a:p>
            <a:pPr marL="400050" lvl="2" indent="0">
              <a:buNone/>
            </a:pP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Начиная с 45-50 лет						</a:t>
            </a:r>
            <a:r>
              <a:rPr lang="ru-RU" sz="1600" dirty="0" smtClean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3</a:t>
            </a:r>
            <a:endParaRPr lang="ru-RU" sz="1600" dirty="0">
              <a:solidFill>
                <a:srgbClr val="404040"/>
              </a:solidFill>
              <a:latin typeface="Calibri" pitchFamily="34" charset="0"/>
              <a:cs typeface="Times New Roman" pitchFamily="18" charset="0"/>
            </a:endParaRPr>
          </a:p>
          <a:p>
            <a:pPr marL="400050" lvl="2" indent="0">
              <a:buNone/>
            </a:pP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Вообще не должен, это должны делать работодатель и государство   	</a:t>
            </a:r>
            <a:r>
              <a:rPr lang="ru-RU" sz="1600" dirty="0" smtClean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	4</a:t>
            </a:r>
            <a:endParaRPr lang="ru-RU" sz="1600" dirty="0">
              <a:solidFill>
                <a:srgbClr val="404040"/>
              </a:solidFill>
              <a:latin typeface="Calibri" pitchFamily="34" charset="0"/>
              <a:cs typeface="Times New Roman" pitchFamily="18" charset="0"/>
            </a:endParaRPr>
          </a:p>
          <a:p>
            <a:pPr marL="400050" lvl="2" indent="0">
              <a:buNone/>
            </a:pP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Затрудняюсь ответить	</a:t>
            </a:r>
            <a:r>
              <a:rPr lang="ru-RU" sz="1600" i="1" dirty="0">
                <a:latin typeface="Calibri" pitchFamily="34" charset="0"/>
              </a:rPr>
              <a:t>			</a:t>
            </a:r>
            <a:r>
              <a:rPr lang="en-US" sz="1600" i="1" dirty="0">
                <a:latin typeface="Calibri" pitchFamily="34" charset="0"/>
              </a:rPr>
              <a:t>                </a:t>
            </a:r>
            <a:r>
              <a:rPr lang="ru-RU" sz="1600" i="1" dirty="0">
                <a:latin typeface="Calibri" pitchFamily="34" charset="0"/>
              </a:rPr>
              <a:t>		</a:t>
            </a:r>
            <a:r>
              <a:rPr lang="ru-RU" sz="1600" dirty="0">
                <a:solidFill>
                  <a:srgbClr val="404040"/>
                </a:solidFill>
                <a:latin typeface="Calibri" pitchFamily="34" charset="0"/>
                <a:cs typeface="Times New Roman" pitchFamily="18" charset="0"/>
              </a:rPr>
              <a:t>7</a:t>
            </a:r>
          </a:p>
          <a:p>
            <a:pPr marL="263525" lvl="1" indent="0">
              <a:spcBef>
                <a:spcPct val="0"/>
              </a:spcBef>
              <a:buFont typeface="Arial" charset="0"/>
              <a:buNone/>
            </a:pPr>
            <a:endParaRPr lang="ru-RU" sz="1600" dirty="0" smtClean="0">
              <a:solidFill>
                <a:srgbClr val="404040"/>
              </a:solidFill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492896"/>
            <a:ext cx="7344816" cy="5040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221088"/>
            <a:ext cx="7344816" cy="5040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890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2" cy="548680"/>
          </a:xfrm>
        </p:spPr>
        <p:txBody>
          <a:bodyPr rtlCol="0" anchor="t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defRPr/>
            </a:pPr>
            <a:r>
              <a:rPr lang="ru-RU" sz="25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Понимание основ пенсионного </a:t>
            </a: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обеспечения, %</a:t>
            </a:r>
            <a:endParaRPr lang="ru-RU" sz="25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6776473"/>
              </p:ext>
            </p:extLst>
          </p:nvPr>
        </p:nvGraphicFramePr>
        <p:xfrm>
          <a:off x="251520" y="692696"/>
          <a:ext cx="8640960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222452"/>
              </p:ext>
            </p:extLst>
          </p:nvPr>
        </p:nvGraphicFramePr>
        <p:xfrm>
          <a:off x="251520" y="2564904"/>
          <a:ext cx="8784976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972630"/>
              </p:ext>
            </p:extLst>
          </p:nvPr>
        </p:nvGraphicFramePr>
        <p:xfrm>
          <a:off x="107504" y="4509120"/>
          <a:ext cx="8856984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782829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8928992" cy="792088"/>
          </a:xfrm>
        </p:spPr>
        <p:txBody>
          <a:bodyPr rtlCol="0">
            <a:noAutofit/>
          </a:bodyPr>
          <a:lstStyle/>
          <a:p>
            <a:pPr defTabSz="91440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25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</a:rPr>
              <a:t>Индикатор 2. Понимание соотношения «риск – вознаграждение»  при выборе финансовых продуктов, %</a:t>
            </a:r>
            <a:r>
              <a:rPr lang="ru-RU" sz="24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5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</a:endParaRPr>
          </a:p>
        </p:txBody>
      </p:sp>
      <p:sp>
        <p:nvSpPr>
          <p:cNvPr id="113666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2016224"/>
          </a:xfrm>
        </p:spPr>
        <p:txBody>
          <a:bodyPr>
            <a:normAutofit/>
          </a:bodyPr>
          <a:lstStyle/>
          <a:p>
            <a:pPr marL="0" indent="0" algn="just">
              <a:buFont typeface="Arial" charset="0"/>
              <a:buNone/>
            </a:pPr>
            <a:r>
              <a:rPr lang="ru-RU" sz="1800" b="1" i="1" dirty="0" smtClean="0">
                <a:cs typeface="Times New Roman" pitchFamily="18" charset="0"/>
              </a:rPr>
              <a:t>Выберите утверждение, которое, с Вашей точки зрения, является верным. Как связаны доходность и риск при вложении денег на банковские счета, в акции, облигации и так далее…</a:t>
            </a:r>
          </a:p>
          <a:p>
            <a:pPr marL="400050" lvl="1" indent="0">
              <a:buFont typeface="Arial" charset="0"/>
              <a:buNone/>
            </a:pPr>
            <a:r>
              <a:rPr lang="ru-RU" sz="1800" i="1" dirty="0" smtClean="0">
                <a:cs typeface="Times New Roman" pitchFamily="18" charset="0"/>
              </a:rPr>
              <a:t>Чем выше доходность, тем ниже риск	1</a:t>
            </a:r>
          </a:p>
          <a:p>
            <a:pPr marL="400050" lvl="1" indent="0">
              <a:buFont typeface="Arial" charset="0"/>
              <a:buNone/>
            </a:pPr>
            <a:r>
              <a:rPr lang="ru-RU" sz="1800" i="1" dirty="0" smtClean="0">
                <a:cs typeface="Times New Roman" pitchFamily="18" charset="0"/>
              </a:rPr>
              <a:t>Чем выше доходность, тем выше риск	2</a:t>
            </a:r>
          </a:p>
          <a:p>
            <a:pPr marL="400050" lvl="1" indent="0">
              <a:buFont typeface="Arial" charset="0"/>
              <a:buNone/>
            </a:pPr>
            <a:r>
              <a:rPr lang="ru-RU" sz="1800" i="1" dirty="0" smtClean="0">
                <a:cs typeface="Times New Roman" pitchFamily="18" charset="0"/>
              </a:rPr>
              <a:t>Затрудняетесь ответить		3</a:t>
            </a:r>
          </a:p>
          <a:p>
            <a:pPr marL="400050" lvl="1" indent="0">
              <a:buFont typeface="Arial" charset="0"/>
              <a:buNone/>
            </a:pP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31346" y="3579806"/>
            <a:ext cx="4896544" cy="28803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519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88640"/>
            <a:ext cx="8928992" cy="1143000"/>
          </a:xfrm>
          <a:prstGeom prst="rect">
            <a:avLst/>
          </a:prstGeom>
        </p:spPr>
        <p:txBody>
          <a:bodyPr anchor="ctr"/>
          <a:lstStyle>
            <a:lvl1pPr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None/>
              <a:defRPr sz="2500" b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dirty="0"/>
              <a:t>Понимание </a:t>
            </a:r>
            <a:r>
              <a:rPr lang="ru-RU" dirty="0" smtClean="0"/>
              <a:t>соотношения </a:t>
            </a:r>
            <a:r>
              <a:rPr lang="ru-RU" dirty="0"/>
              <a:t>«риск – вознаграждение» при выборе финансовых </a:t>
            </a:r>
            <a:r>
              <a:rPr lang="ru-RU" dirty="0" smtClean="0"/>
              <a:t>продуктов,%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075982"/>
              </p:ext>
            </p:extLst>
          </p:nvPr>
        </p:nvGraphicFramePr>
        <p:xfrm>
          <a:off x="467544" y="3284984"/>
          <a:ext cx="820891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826996"/>
              </p:ext>
            </p:extLst>
          </p:nvPr>
        </p:nvGraphicFramePr>
        <p:xfrm>
          <a:off x="287524" y="1331656"/>
          <a:ext cx="8568952" cy="188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085030"/>
              </p:ext>
            </p:extLst>
          </p:nvPr>
        </p:nvGraphicFramePr>
        <p:xfrm>
          <a:off x="107504" y="5013176"/>
          <a:ext cx="8856984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27403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12395</TotalTime>
  <Words>1453</Words>
  <Application>Microsoft Office PowerPoint</Application>
  <PresentationFormat>Экран (4:3)</PresentationFormat>
  <Paragraphs>196</Paragraphs>
  <Slides>25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Результаты базового исследования уровня финансовой грамотности россиян</vt:lpstr>
      <vt:lpstr>Информационная база исследования</vt:lpstr>
      <vt:lpstr>Понятие финансовой грамотности, использующееся в проекте </vt:lpstr>
      <vt:lpstr>Результирующие индикаторы проекта </vt:lpstr>
      <vt:lpstr>Целевые группы проекта</vt:lpstr>
      <vt:lpstr>Индикатор 1: Понимание основ пенсионного обеспечения, % от всех респондентов  </vt:lpstr>
      <vt:lpstr>Понимание основ пенсионного обеспечения, %</vt:lpstr>
      <vt:lpstr>Индикатор 2. Понимание соотношения «риск – вознаграждение»  при выборе финансовых продуктов, %  </vt:lpstr>
      <vt:lpstr>Презентация PowerPoint</vt:lpstr>
      <vt:lpstr>Индикатор 3.Понимание важности наличия «финансового буфера» на случай чрезвычайных и кризисных жизненных ситуаций, %  </vt:lpstr>
      <vt:lpstr>Понимание важности наличия «финансового буфера»  на случай чрезвычайных и кризисных жизненных ситуаций, %   </vt:lpstr>
      <vt:lpstr>Индикатор 4. Уверенность в справедливом разрешении споров с финансовыми организациями, в случае их возникновения, % </vt:lpstr>
      <vt:lpstr>Уверенность в справедливом разрешении споров с финансовыми организациями в случае их возникновения, % </vt:lpstr>
      <vt:lpstr>Индикатор 5. Понимание необходимости сравнения альтернативных предложений при выборе кредитных продуктов, % от заемщиков</vt:lpstr>
      <vt:lpstr>Понимание заемщиками необходимости сравнения альтернативных предложений при выборе кредитных продуктов, % от заемщиков</vt:lpstr>
      <vt:lpstr>Индикатор 6. Знание базовых основ финансовой арифметики. </vt:lpstr>
      <vt:lpstr>Доля правильных ответов на каждый из четырех тестовых  вопросов по финансовой арифметике  (все население от 18 лет), %</vt:lpstr>
      <vt:lpstr>Знание базовых основ финансовой арифметики, % </vt:lpstr>
      <vt:lpstr>Индикатор 7. Понимание личной ответственности за понесённые потери на финансовых рынках, % </vt:lpstr>
      <vt:lpstr>Презентация PowerPoint</vt:lpstr>
      <vt:lpstr>Индикатор 8. Понимание важности формирования добровольных накоплений для обеспечения старости, % от трудоспособных </vt:lpstr>
      <vt:lpstr>Презентация PowerPoint</vt:lpstr>
      <vt:lpstr>Индикатор 9. Понимание неприемлемости отказа от погашения кредита, % </vt:lpstr>
      <vt:lpstr>Индикатор 10. Понимание того, что при обнаружении обмана со стороны организации, предоставляющей финансовые услуги, следует предпринимать действия административного или юридического характера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 методологии и проведение базового исследования уровня финансовой грамотности</dc:title>
  <dc:creator>Sony</dc:creator>
  <cp:lastModifiedBy>Maksim Shcelcin</cp:lastModifiedBy>
  <cp:revision>95</cp:revision>
  <dcterms:created xsi:type="dcterms:W3CDTF">2014-05-04T08:18:02Z</dcterms:created>
  <dcterms:modified xsi:type="dcterms:W3CDTF">2014-10-29T10:18:41Z</dcterms:modified>
</cp:coreProperties>
</file>