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9"/>
  </p:notesMasterIdLst>
  <p:sldIdLst>
    <p:sldId id="29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93" r:id="rId12"/>
    <p:sldId id="268" r:id="rId13"/>
    <p:sldId id="269" r:id="rId14"/>
    <p:sldId id="29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87" r:id="rId34"/>
    <p:sldId id="288" r:id="rId35"/>
    <p:sldId id="289" r:id="rId36"/>
    <p:sldId id="291" r:id="rId37"/>
    <p:sldId id="290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46A4B-A803-4D51-B9C7-BA80CE32CCE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D95061-11C1-4786-8D26-375E8535E7FB}">
      <dgm:prSet phldrT="[Текст]" custT="1"/>
      <dgm:spPr/>
      <dgm:t>
        <a:bodyPr/>
        <a:lstStyle/>
        <a:p>
          <a:r>
            <a:rPr lang="ru-RU" sz="2000" b="1" dirty="0" smtClean="0"/>
            <a:t>Международные стандарты</a:t>
          </a:r>
          <a:endParaRPr lang="ru-RU" sz="2000" b="1" dirty="0"/>
        </a:p>
      </dgm:t>
    </dgm:pt>
    <dgm:pt modelId="{485C93C9-40ED-48BD-A659-9D685F57101F}" type="parTrans" cxnId="{44209FCA-CD3E-4C29-A902-703DBFDB0A0C}">
      <dgm:prSet/>
      <dgm:spPr/>
      <dgm:t>
        <a:bodyPr/>
        <a:lstStyle/>
        <a:p>
          <a:endParaRPr lang="ru-RU" sz="2000" b="1"/>
        </a:p>
      </dgm:t>
    </dgm:pt>
    <dgm:pt modelId="{9236E3BB-B589-431E-A28C-5BA4B298D350}" type="sibTrans" cxnId="{44209FCA-CD3E-4C29-A902-703DBFDB0A0C}">
      <dgm:prSet/>
      <dgm:spPr/>
      <dgm:t>
        <a:bodyPr/>
        <a:lstStyle/>
        <a:p>
          <a:endParaRPr lang="ru-RU" sz="2000" b="1"/>
        </a:p>
      </dgm:t>
    </dgm:pt>
    <dgm:pt modelId="{1F6A8FBE-E059-42C5-8404-2792426ED96B}">
      <dgm:prSet phldrT="[Текст]" custT="1"/>
      <dgm:spPr/>
      <dgm:t>
        <a:bodyPr/>
        <a:lstStyle/>
        <a:p>
          <a:r>
            <a:rPr lang="ru-RU" sz="2000" b="1" dirty="0" smtClean="0"/>
            <a:t>Государственные методики </a:t>
          </a:r>
          <a:br>
            <a:rPr lang="ru-RU" sz="2000" b="1" dirty="0" smtClean="0"/>
          </a:br>
          <a:r>
            <a:rPr lang="ru-RU" sz="2000" b="1" dirty="0" smtClean="0"/>
            <a:t>(форма и макет бизнес-плана)</a:t>
          </a:r>
          <a:endParaRPr lang="ru-RU" sz="2000" b="1" dirty="0"/>
        </a:p>
      </dgm:t>
    </dgm:pt>
    <dgm:pt modelId="{5666BE75-562E-4F61-B78D-1668E0065B83}" type="parTrans" cxnId="{8FC601A8-E257-4868-8E8A-673D88E8AF8C}">
      <dgm:prSet/>
      <dgm:spPr/>
      <dgm:t>
        <a:bodyPr/>
        <a:lstStyle/>
        <a:p>
          <a:endParaRPr lang="ru-RU" sz="2000" b="1"/>
        </a:p>
      </dgm:t>
    </dgm:pt>
    <dgm:pt modelId="{7FCCE948-C857-4C16-A88F-45CD770D10D5}" type="sibTrans" cxnId="{8FC601A8-E257-4868-8E8A-673D88E8AF8C}">
      <dgm:prSet/>
      <dgm:spPr/>
      <dgm:t>
        <a:bodyPr/>
        <a:lstStyle/>
        <a:p>
          <a:endParaRPr lang="ru-RU" sz="2000" b="1"/>
        </a:p>
      </dgm:t>
    </dgm:pt>
    <dgm:pt modelId="{C44484E1-CD86-493A-8000-4B9770EED80A}">
      <dgm:prSet phldrT="[Текст]" custT="1"/>
      <dgm:spPr/>
      <dgm:t>
        <a:bodyPr/>
        <a:lstStyle/>
        <a:p>
          <a:r>
            <a:rPr lang="ru-RU" sz="2000" b="1" dirty="0" smtClean="0"/>
            <a:t>Корпоративные методики </a:t>
          </a:r>
          <a:br>
            <a:rPr lang="ru-RU" sz="2000" b="1" dirty="0" smtClean="0"/>
          </a:br>
          <a:r>
            <a:rPr lang="ru-RU" sz="2000" b="1" dirty="0" smtClean="0"/>
            <a:t>(требования банков и инвестиционных фондов)</a:t>
          </a:r>
          <a:endParaRPr lang="ru-RU" sz="2000" b="1" dirty="0"/>
        </a:p>
      </dgm:t>
    </dgm:pt>
    <dgm:pt modelId="{0E7CD19C-807D-4EF0-97E0-9BA1F66F22F4}" type="parTrans" cxnId="{AEBE0F1E-25B1-4B7F-8C1E-BAF4A95E7627}">
      <dgm:prSet/>
      <dgm:spPr/>
      <dgm:t>
        <a:bodyPr/>
        <a:lstStyle/>
        <a:p>
          <a:endParaRPr lang="ru-RU" sz="2000" b="1"/>
        </a:p>
      </dgm:t>
    </dgm:pt>
    <dgm:pt modelId="{92D2ED41-9171-47BF-B280-7E79FA10C6AA}" type="sibTrans" cxnId="{AEBE0F1E-25B1-4B7F-8C1E-BAF4A95E7627}">
      <dgm:prSet/>
      <dgm:spPr/>
      <dgm:t>
        <a:bodyPr/>
        <a:lstStyle/>
        <a:p>
          <a:endParaRPr lang="ru-RU" sz="2000" b="1"/>
        </a:p>
      </dgm:t>
    </dgm:pt>
    <dgm:pt modelId="{21DB7358-0C47-44CE-B0DC-70CB4BD6B9F0}" type="pres">
      <dgm:prSet presAssocID="{93746A4B-A803-4D51-B9C7-BA80CE32CCE9}" presName="compositeShape" presStyleCnt="0">
        <dgm:presLayoutVars>
          <dgm:dir/>
          <dgm:resizeHandles/>
        </dgm:presLayoutVars>
      </dgm:prSet>
      <dgm:spPr/>
    </dgm:pt>
    <dgm:pt modelId="{B3C6E714-45DB-40FB-867D-4B216E00E8E4}" type="pres">
      <dgm:prSet presAssocID="{93746A4B-A803-4D51-B9C7-BA80CE32CCE9}" presName="pyramid" presStyleLbl="node1" presStyleIdx="0" presStyleCnt="1" custScaleX="148546"/>
      <dgm:spPr/>
    </dgm:pt>
    <dgm:pt modelId="{0A44D9CA-8D0F-41E5-BB7A-11BC66E69AD3}" type="pres">
      <dgm:prSet presAssocID="{93746A4B-A803-4D51-B9C7-BA80CE32CCE9}" presName="theList" presStyleCnt="0"/>
      <dgm:spPr/>
    </dgm:pt>
    <dgm:pt modelId="{D2DC8A46-B1BC-408D-8695-3D78B2907462}" type="pres">
      <dgm:prSet presAssocID="{6AD95061-11C1-4786-8D26-375E8535E7FB}" presName="aNode" presStyleLbl="fgAcc1" presStyleIdx="0" presStyleCnt="3" custScaleX="19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B022-8F46-459D-B1EC-722E2D058F0C}" type="pres">
      <dgm:prSet presAssocID="{6AD95061-11C1-4786-8D26-375E8535E7FB}" presName="aSpace" presStyleCnt="0"/>
      <dgm:spPr/>
    </dgm:pt>
    <dgm:pt modelId="{BCF8DE04-9A6E-4CB8-A9D2-6336C44EE1AF}" type="pres">
      <dgm:prSet presAssocID="{1F6A8FBE-E059-42C5-8404-2792426ED96B}" presName="aNode" presStyleLbl="fgAcc1" presStyleIdx="1" presStyleCnt="3" custScaleX="19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092D-E6D2-405A-B36D-86BAC5F53C04}" type="pres">
      <dgm:prSet presAssocID="{1F6A8FBE-E059-42C5-8404-2792426ED96B}" presName="aSpace" presStyleCnt="0"/>
      <dgm:spPr/>
    </dgm:pt>
    <dgm:pt modelId="{9641DAB9-12A0-4526-A72C-52FA797B52E1}" type="pres">
      <dgm:prSet presAssocID="{C44484E1-CD86-493A-8000-4B9770EED80A}" presName="aNode" presStyleLbl="fgAcc1" presStyleIdx="2" presStyleCnt="3" custScaleX="20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1C412-E3F4-4835-9CF8-83867ECE16C6}" type="pres">
      <dgm:prSet presAssocID="{C44484E1-CD86-493A-8000-4B9770EED80A}" presName="aSpace" presStyleCnt="0"/>
      <dgm:spPr/>
    </dgm:pt>
  </dgm:ptLst>
  <dgm:cxnLst>
    <dgm:cxn modelId="{44209FCA-CD3E-4C29-A902-703DBFDB0A0C}" srcId="{93746A4B-A803-4D51-B9C7-BA80CE32CCE9}" destId="{6AD95061-11C1-4786-8D26-375E8535E7FB}" srcOrd="0" destOrd="0" parTransId="{485C93C9-40ED-48BD-A659-9D685F57101F}" sibTransId="{9236E3BB-B589-431E-A28C-5BA4B298D350}"/>
    <dgm:cxn modelId="{FA1EB765-A710-411D-8352-4915500B0670}" type="presOf" srcId="{C44484E1-CD86-493A-8000-4B9770EED80A}" destId="{9641DAB9-12A0-4526-A72C-52FA797B52E1}" srcOrd="0" destOrd="0" presId="urn:microsoft.com/office/officeart/2005/8/layout/pyramid2"/>
    <dgm:cxn modelId="{0A175BB3-A818-4BDB-8AB5-BCABA73D4910}" type="presOf" srcId="{1F6A8FBE-E059-42C5-8404-2792426ED96B}" destId="{BCF8DE04-9A6E-4CB8-A9D2-6336C44EE1AF}" srcOrd="0" destOrd="0" presId="urn:microsoft.com/office/officeart/2005/8/layout/pyramid2"/>
    <dgm:cxn modelId="{AEBE0F1E-25B1-4B7F-8C1E-BAF4A95E7627}" srcId="{93746A4B-A803-4D51-B9C7-BA80CE32CCE9}" destId="{C44484E1-CD86-493A-8000-4B9770EED80A}" srcOrd="2" destOrd="0" parTransId="{0E7CD19C-807D-4EF0-97E0-9BA1F66F22F4}" sibTransId="{92D2ED41-9171-47BF-B280-7E79FA10C6AA}"/>
    <dgm:cxn modelId="{B7AE240C-C7EE-4C7F-B6BF-247ABAD1858D}" type="presOf" srcId="{93746A4B-A803-4D51-B9C7-BA80CE32CCE9}" destId="{21DB7358-0C47-44CE-B0DC-70CB4BD6B9F0}" srcOrd="0" destOrd="0" presId="urn:microsoft.com/office/officeart/2005/8/layout/pyramid2"/>
    <dgm:cxn modelId="{E7B38354-F197-4A27-937C-53985BBF926D}" type="presOf" srcId="{6AD95061-11C1-4786-8D26-375E8535E7FB}" destId="{D2DC8A46-B1BC-408D-8695-3D78B2907462}" srcOrd="0" destOrd="0" presId="urn:microsoft.com/office/officeart/2005/8/layout/pyramid2"/>
    <dgm:cxn modelId="{8FC601A8-E257-4868-8E8A-673D88E8AF8C}" srcId="{93746A4B-A803-4D51-B9C7-BA80CE32CCE9}" destId="{1F6A8FBE-E059-42C5-8404-2792426ED96B}" srcOrd="1" destOrd="0" parTransId="{5666BE75-562E-4F61-B78D-1668E0065B83}" sibTransId="{7FCCE948-C857-4C16-A88F-45CD770D10D5}"/>
    <dgm:cxn modelId="{114D7615-9021-4B41-92DA-90E5EBAC0D81}" type="presParOf" srcId="{21DB7358-0C47-44CE-B0DC-70CB4BD6B9F0}" destId="{B3C6E714-45DB-40FB-867D-4B216E00E8E4}" srcOrd="0" destOrd="0" presId="urn:microsoft.com/office/officeart/2005/8/layout/pyramid2"/>
    <dgm:cxn modelId="{622F994C-7A1D-4E1D-AB52-34AA2EA90979}" type="presParOf" srcId="{21DB7358-0C47-44CE-B0DC-70CB4BD6B9F0}" destId="{0A44D9CA-8D0F-41E5-BB7A-11BC66E69AD3}" srcOrd="1" destOrd="0" presId="urn:microsoft.com/office/officeart/2005/8/layout/pyramid2"/>
    <dgm:cxn modelId="{D8742446-6749-4E22-BF36-F13948736322}" type="presParOf" srcId="{0A44D9CA-8D0F-41E5-BB7A-11BC66E69AD3}" destId="{D2DC8A46-B1BC-408D-8695-3D78B2907462}" srcOrd="0" destOrd="0" presId="urn:microsoft.com/office/officeart/2005/8/layout/pyramid2"/>
    <dgm:cxn modelId="{D4663927-52D9-453F-AEED-7BB81685286B}" type="presParOf" srcId="{0A44D9CA-8D0F-41E5-BB7A-11BC66E69AD3}" destId="{7BA0B022-8F46-459D-B1EC-722E2D058F0C}" srcOrd="1" destOrd="0" presId="urn:microsoft.com/office/officeart/2005/8/layout/pyramid2"/>
    <dgm:cxn modelId="{A4B4BFE1-DE18-4F2D-ACDE-283FF71605C4}" type="presParOf" srcId="{0A44D9CA-8D0F-41E5-BB7A-11BC66E69AD3}" destId="{BCF8DE04-9A6E-4CB8-A9D2-6336C44EE1AF}" srcOrd="2" destOrd="0" presId="urn:microsoft.com/office/officeart/2005/8/layout/pyramid2"/>
    <dgm:cxn modelId="{1D4797D6-296E-4270-B465-BD29F87DC0A3}" type="presParOf" srcId="{0A44D9CA-8D0F-41E5-BB7A-11BC66E69AD3}" destId="{4BF1092D-E6D2-405A-B36D-86BAC5F53C04}" srcOrd="3" destOrd="0" presId="urn:microsoft.com/office/officeart/2005/8/layout/pyramid2"/>
    <dgm:cxn modelId="{A769616A-3605-410E-AAE7-2CECE0A8C2B2}" type="presParOf" srcId="{0A44D9CA-8D0F-41E5-BB7A-11BC66E69AD3}" destId="{9641DAB9-12A0-4526-A72C-52FA797B52E1}" srcOrd="4" destOrd="0" presId="urn:microsoft.com/office/officeart/2005/8/layout/pyramid2"/>
    <dgm:cxn modelId="{B516BFB9-7508-4E98-9454-82A959E89897}" type="presParOf" srcId="{0A44D9CA-8D0F-41E5-BB7A-11BC66E69AD3}" destId="{27A1C412-E3F4-4835-9CF8-83867ECE16C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B0E04-0041-4548-8441-F43210D8725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90C2703-8C1B-4999-83E4-8028E5504CB1}">
      <dgm:prSet phldrT="[Текст]" custT="1"/>
      <dgm:spPr/>
      <dgm:t>
        <a:bodyPr/>
        <a:lstStyle/>
        <a:p>
          <a:endParaRPr lang="ru-RU" sz="2000" b="1" dirty="0" smtClean="0"/>
        </a:p>
        <a:p>
          <a:endParaRPr lang="ru-RU" sz="2000" b="1" dirty="0" smtClean="0"/>
        </a:p>
        <a:p>
          <a:r>
            <a:rPr lang="ru-RU" sz="2000" b="1" dirty="0" smtClean="0"/>
            <a:t>Маркетинг-план</a:t>
          </a:r>
          <a:endParaRPr lang="ru-RU" sz="2000" b="1" dirty="0"/>
        </a:p>
      </dgm:t>
    </dgm:pt>
    <dgm:pt modelId="{8BD77DDC-B40A-4751-B75B-86D62B6A5657}" type="parTrans" cxnId="{58FC2E59-8821-468F-BC39-361953AA67D6}">
      <dgm:prSet/>
      <dgm:spPr/>
      <dgm:t>
        <a:bodyPr/>
        <a:lstStyle/>
        <a:p>
          <a:endParaRPr lang="ru-RU" sz="2000" b="1"/>
        </a:p>
      </dgm:t>
    </dgm:pt>
    <dgm:pt modelId="{B763E3C2-C115-4FB3-B6F3-3A7E10A5C4F2}" type="sibTrans" cxnId="{58FC2E59-8821-468F-BC39-361953AA67D6}">
      <dgm:prSet/>
      <dgm:spPr/>
      <dgm:t>
        <a:bodyPr/>
        <a:lstStyle/>
        <a:p>
          <a:endParaRPr lang="ru-RU" sz="2000" b="1"/>
        </a:p>
      </dgm:t>
    </dgm:pt>
    <dgm:pt modelId="{7FCE283A-2B17-484D-8382-C9BD17C4A03E}">
      <dgm:prSet phldrT="[Текст]" custT="1"/>
      <dgm:spPr/>
      <dgm:t>
        <a:bodyPr/>
        <a:lstStyle/>
        <a:p>
          <a:pPr algn="l"/>
          <a:r>
            <a:rPr lang="ru-RU" sz="2000" b="1" smtClean="0"/>
            <a:t>Система производства</a:t>
          </a:r>
          <a:endParaRPr lang="ru-RU" sz="2000" b="1"/>
        </a:p>
      </dgm:t>
    </dgm:pt>
    <dgm:pt modelId="{D00544F5-4E03-48DB-B9F8-59E74212E280}" type="parTrans" cxnId="{CED4F137-7124-4E08-A7C2-FB4393C0E68D}">
      <dgm:prSet/>
      <dgm:spPr/>
      <dgm:t>
        <a:bodyPr/>
        <a:lstStyle/>
        <a:p>
          <a:endParaRPr lang="ru-RU" sz="2000" b="1"/>
        </a:p>
      </dgm:t>
    </dgm:pt>
    <dgm:pt modelId="{1F41FF87-A686-4CDE-9A59-47D0F42E8993}" type="sibTrans" cxnId="{CED4F137-7124-4E08-A7C2-FB4393C0E68D}">
      <dgm:prSet/>
      <dgm:spPr/>
      <dgm:t>
        <a:bodyPr/>
        <a:lstStyle/>
        <a:p>
          <a:endParaRPr lang="ru-RU" sz="2000" b="1"/>
        </a:p>
      </dgm:t>
    </dgm:pt>
    <dgm:pt modelId="{10588323-5D07-4FDB-9231-D5EE310D41F3}">
      <dgm:prSet phldrT="[Текст]" custT="1"/>
      <dgm:spPr/>
      <dgm:t>
        <a:bodyPr/>
        <a:lstStyle/>
        <a:p>
          <a:pPr algn="r"/>
          <a:r>
            <a:rPr lang="ru-RU" sz="2000" b="1" dirty="0" smtClean="0"/>
            <a:t>Финансовый план</a:t>
          </a:r>
          <a:endParaRPr lang="ru-RU" sz="2000" b="1" dirty="0"/>
        </a:p>
      </dgm:t>
    </dgm:pt>
    <dgm:pt modelId="{E614344C-0FF5-42B7-ACDE-ED99857CC392}" type="parTrans" cxnId="{43EE1572-EDBD-4FB4-BC8D-C391BD2B02D7}">
      <dgm:prSet/>
      <dgm:spPr/>
      <dgm:t>
        <a:bodyPr/>
        <a:lstStyle/>
        <a:p>
          <a:endParaRPr lang="ru-RU" sz="2000" b="1"/>
        </a:p>
      </dgm:t>
    </dgm:pt>
    <dgm:pt modelId="{9BE896EF-5F57-427D-B009-D3D85AF3A236}" type="sibTrans" cxnId="{43EE1572-EDBD-4FB4-BC8D-C391BD2B02D7}">
      <dgm:prSet/>
      <dgm:spPr/>
      <dgm:t>
        <a:bodyPr/>
        <a:lstStyle/>
        <a:p>
          <a:endParaRPr lang="ru-RU" sz="2000" b="1"/>
        </a:p>
      </dgm:t>
    </dgm:pt>
    <dgm:pt modelId="{D551FE50-E3F8-4404-B8D6-6177D7B9DE2C}" type="pres">
      <dgm:prSet presAssocID="{D62B0E04-0041-4548-8441-F43210D8725F}" presName="compositeShape" presStyleCnt="0">
        <dgm:presLayoutVars>
          <dgm:chMax val="7"/>
          <dgm:dir/>
          <dgm:resizeHandles val="exact"/>
        </dgm:presLayoutVars>
      </dgm:prSet>
      <dgm:spPr/>
    </dgm:pt>
    <dgm:pt modelId="{4D0813E2-FBE7-4748-A429-BA43F194B869}" type="pres">
      <dgm:prSet presAssocID="{490C2703-8C1B-4999-83E4-8028E5504CB1}" presName="circ1" presStyleLbl="vennNode1" presStyleIdx="0" presStyleCnt="3" custLinFactNeighborY="-1949"/>
      <dgm:spPr/>
      <dgm:t>
        <a:bodyPr/>
        <a:lstStyle/>
        <a:p>
          <a:endParaRPr lang="ru-RU"/>
        </a:p>
      </dgm:t>
    </dgm:pt>
    <dgm:pt modelId="{BC23A865-2512-4157-B5AC-6E285FB50EAA}" type="pres">
      <dgm:prSet presAssocID="{490C2703-8C1B-4999-83E4-8028E5504C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98F13-E2F1-4587-B9D1-597605FA3731}" type="pres">
      <dgm:prSet presAssocID="{7FCE283A-2B17-484D-8382-C9BD17C4A03E}" presName="circ2" presStyleLbl="vennNode1" presStyleIdx="1" presStyleCnt="3"/>
      <dgm:spPr/>
      <dgm:t>
        <a:bodyPr/>
        <a:lstStyle/>
        <a:p>
          <a:endParaRPr lang="ru-RU"/>
        </a:p>
      </dgm:t>
    </dgm:pt>
    <dgm:pt modelId="{020C4A10-D778-44F1-B799-7917E689DEAE}" type="pres">
      <dgm:prSet presAssocID="{7FCE283A-2B17-484D-8382-C9BD17C4A0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283C8-5321-48FC-AC18-8DBB0E850609}" type="pres">
      <dgm:prSet presAssocID="{10588323-5D07-4FDB-9231-D5EE310D41F3}" presName="circ3" presStyleLbl="vennNode1" presStyleIdx="2" presStyleCnt="3"/>
      <dgm:spPr/>
      <dgm:t>
        <a:bodyPr/>
        <a:lstStyle/>
        <a:p>
          <a:endParaRPr lang="ru-RU"/>
        </a:p>
      </dgm:t>
    </dgm:pt>
    <dgm:pt modelId="{6544289E-47AF-4FB9-B7E3-1E033AC657E6}" type="pres">
      <dgm:prSet presAssocID="{10588323-5D07-4FDB-9231-D5EE310D41F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C2E59-8821-468F-BC39-361953AA67D6}" srcId="{D62B0E04-0041-4548-8441-F43210D8725F}" destId="{490C2703-8C1B-4999-83E4-8028E5504CB1}" srcOrd="0" destOrd="0" parTransId="{8BD77DDC-B40A-4751-B75B-86D62B6A5657}" sibTransId="{B763E3C2-C115-4FB3-B6F3-3A7E10A5C4F2}"/>
    <dgm:cxn modelId="{B9ACF4D2-0BBA-43A0-BEB9-B197632E09F3}" type="presOf" srcId="{7FCE283A-2B17-484D-8382-C9BD17C4A03E}" destId="{17C98F13-E2F1-4587-B9D1-597605FA3731}" srcOrd="0" destOrd="0" presId="urn:microsoft.com/office/officeart/2005/8/layout/venn1"/>
    <dgm:cxn modelId="{3E4E9CA3-7398-4F2F-9C5C-6E602ADF7DAB}" type="presOf" srcId="{490C2703-8C1B-4999-83E4-8028E5504CB1}" destId="{4D0813E2-FBE7-4748-A429-BA43F194B869}" srcOrd="0" destOrd="0" presId="urn:microsoft.com/office/officeart/2005/8/layout/venn1"/>
    <dgm:cxn modelId="{43EE1572-EDBD-4FB4-BC8D-C391BD2B02D7}" srcId="{D62B0E04-0041-4548-8441-F43210D8725F}" destId="{10588323-5D07-4FDB-9231-D5EE310D41F3}" srcOrd="2" destOrd="0" parTransId="{E614344C-0FF5-42B7-ACDE-ED99857CC392}" sibTransId="{9BE896EF-5F57-427D-B009-D3D85AF3A236}"/>
    <dgm:cxn modelId="{CED4F137-7124-4E08-A7C2-FB4393C0E68D}" srcId="{D62B0E04-0041-4548-8441-F43210D8725F}" destId="{7FCE283A-2B17-484D-8382-C9BD17C4A03E}" srcOrd="1" destOrd="0" parTransId="{D00544F5-4E03-48DB-B9F8-59E74212E280}" sibTransId="{1F41FF87-A686-4CDE-9A59-47D0F42E8993}"/>
    <dgm:cxn modelId="{8E96FB70-543E-4FD9-9F72-00374FF1FC33}" type="presOf" srcId="{10588323-5D07-4FDB-9231-D5EE310D41F3}" destId="{6544289E-47AF-4FB9-B7E3-1E033AC657E6}" srcOrd="1" destOrd="0" presId="urn:microsoft.com/office/officeart/2005/8/layout/venn1"/>
    <dgm:cxn modelId="{8532ADFD-F949-440E-8D5C-E998DA6C0EB2}" type="presOf" srcId="{7FCE283A-2B17-484D-8382-C9BD17C4A03E}" destId="{020C4A10-D778-44F1-B799-7917E689DEAE}" srcOrd="1" destOrd="0" presId="urn:microsoft.com/office/officeart/2005/8/layout/venn1"/>
    <dgm:cxn modelId="{9C941D3C-8B24-4B46-A672-451F70ECCE78}" type="presOf" srcId="{490C2703-8C1B-4999-83E4-8028E5504CB1}" destId="{BC23A865-2512-4157-B5AC-6E285FB50EAA}" srcOrd="1" destOrd="0" presId="urn:microsoft.com/office/officeart/2005/8/layout/venn1"/>
    <dgm:cxn modelId="{72A607FE-D47C-4213-8F82-083B87B441CB}" type="presOf" srcId="{D62B0E04-0041-4548-8441-F43210D8725F}" destId="{D551FE50-E3F8-4404-B8D6-6177D7B9DE2C}" srcOrd="0" destOrd="0" presId="urn:microsoft.com/office/officeart/2005/8/layout/venn1"/>
    <dgm:cxn modelId="{F96527CB-97EB-4FC1-BA46-F274A958AA75}" type="presOf" srcId="{10588323-5D07-4FDB-9231-D5EE310D41F3}" destId="{3C2283C8-5321-48FC-AC18-8DBB0E850609}" srcOrd="0" destOrd="0" presId="urn:microsoft.com/office/officeart/2005/8/layout/venn1"/>
    <dgm:cxn modelId="{664C34D1-DAD0-44BF-B58E-C6862846856D}" type="presParOf" srcId="{D551FE50-E3F8-4404-B8D6-6177D7B9DE2C}" destId="{4D0813E2-FBE7-4748-A429-BA43F194B869}" srcOrd="0" destOrd="0" presId="urn:microsoft.com/office/officeart/2005/8/layout/venn1"/>
    <dgm:cxn modelId="{14154227-6C8E-403D-A6A6-347A2D77B66A}" type="presParOf" srcId="{D551FE50-E3F8-4404-B8D6-6177D7B9DE2C}" destId="{BC23A865-2512-4157-B5AC-6E285FB50EAA}" srcOrd="1" destOrd="0" presId="urn:microsoft.com/office/officeart/2005/8/layout/venn1"/>
    <dgm:cxn modelId="{30E55FC6-EFAA-4110-9565-4C6CE7BABC56}" type="presParOf" srcId="{D551FE50-E3F8-4404-B8D6-6177D7B9DE2C}" destId="{17C98F13-E2F1-4587-B9D1-597605FA3731}" srcOrd="2" destOrd="0" presId="urn:microsoft.com/office/officeart/2005/8/layout/venn1"/>
    <dgm:cxn modelId="{0A147FC8-6091-4AA1-85C8-E4931DFECA9F}" type="presParOf" srcId="{D551FE50-E3F8-4404-B8D6-6177D7B9DE2C}" destId="{020C4A10-D778-44F1-B799-7917E689DEAE}" srcOrd="3" destOrd="0" presId="urn:microsoft.com/office/officeart/2005/8/layout/venn1"/>
    <dgm:cxn modelId="{8B8639F6-27DD-483C-9382-D84A87573FB2}" type="presParOf" srcId="{D551FE50-E3F8-4404-B8D6-6177D7B9DE2C}" destId="{3C2283C8-5321-48FC-AC18-8DBB0E850609}" srcOrd="4" destOrd="0" presId="urn:microsoft.com/office/officeart/2005/8/layout/venn1"/>
    <dgm:cxn modelId="{B1E9182A-2462-4D3C-9FEC-EDB7DD297FD0}" type="presParOf" srcId="{D551FE50-E3F8-4404-B8D6-6177D7B9DE2C}" destId="{6544289E-47AF-4FB9-B7E3-1E033AC657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B42F6-C9BA-4384-922F-CC6431717F5F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28E75-197D-42EA-ABE7-7CD3D6658417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1. Титульный лист</a:t>
          </a:r>
          <a:endParaRPr lang="ru-RU" sz="2000" b="1" dirty="0">
            <a:solidFill>
              <a:schemeClr val="bg1"/>
            </a:solidFill>
          </a:endParaRPr>
        </a:p>
      </dgm:t>
    </dgm:pt>
    <dgm:pt modelId="{3DFC240B-B248-4E1A-875A-571C6EBFE16A}" type="parTrans" cxnId="{D54ECCFF-31B3-4117-B3EC-D7EAEF00E9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EBA8D8-5C62-4B1C-BC94-4DDCDF4168E1}" type="sibTrans" cxnId="{D54ECCFF-31B3-4117-B3EC-D7EAEF00E90A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8416367-956E-4407-8D01-8AD41B93B987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2. Резюме</a:t>
          </a:r>
          <a:endParaRPr lang="ru-RU" sz="2000" b="1" dirty="0">
            <a:solidFill>
              <a:schemeClr val="bg1"/>
            </a:solidFill>
          </a:endParaRPr>
        </a:p>
      </dgm:t>
    </dgm:pt>
    <dgm:pt modelId="{F1C1C8B6-4534-4E2E-B0A3-AE6A1C369440}" type="parTrans" cxnId="{10FC2090-75F3-471C-B228-AE029F2D3CB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D0C7729-20CA-4E6D-B69C-48428FB8106B}" type="sibTrans" cxnId="{10FC2090-75F3-471C-B228-AE029F2D3CB2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902715F-9052-4A55-B585-5AC608F983DD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3. Описание бизнеса (продукта)</a:t>
          </a:r>
          <a:endParaRPr lang="ru-RU" sz="2000" b="1" dirty="0">
            <a:solidFill>
              <a:schemeClr val="bg1"/>
            </a:solidFill>
          </a:endParaRPr>
        </a:p>
      </dgm:t>
    </dgm:pt>
    <dgm:pt modelId="{A879C1E3-155E-4594-8E9C-E190174F8CE3}" type="parTrans" cxnId="{8FE3C6E6-0402-4B96-9FDE-7F9045FCA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4793F2-BB8B-4678-BC36-9A46CEE26BD4}" type="sibTrans" cxnId="{8FE3C6E6-0402-4B96-9FDE-7F9045FCA737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DFF7205-6673-433C-B72A-127E63E46A0F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4. Оценка рынка сбыта</a:t>
          </a:r>
          <a:endParaRPr lang="ru-RU" sz="2000" b="1" dirty="0">
            <a:solidFill>
              <a:schemeClr val="bg1"/>
            </a:solidFill>
          </a:endParaRPr>
        </a:p>
      </dgm:t>
    </dgm:pt>
    <dgm:pt modelId="{C0DAACB8-B93E-4299-B066-9A7E39EE5433}" type="parTrans" cxnId="{648C8DE6-4852-4DE9-9C2C-5E9A586A0CD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1933CA-987A-4C8C-A0D6-5249261D00B0}" type="sibTrans" cxnId="{648C8DE6-4852-4DE9-9C2C-5E9A586A0CD3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125DAB-CCF9-4DCC-9ED0-345E20D9B171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5. План маркетинга</a:t>
          </a:r>
          <a:endParaRPr lang="ru-RU" sz="2000" b="1" dirty="0">
            <a:solidFill>
              <a:schemeClr val="bg1"/>
            </a:solidFill>
          </a:endParaRPr>
        </a:p>
      </dgm:t>
    </dgm:pt>
    <dgm:pt modelId="{760772F7-F335-4C11-B833-B2DA08FB1F8E}" type="parTrans" cxnId="{A960B79A-189A-4958-A2CB-B8E99DB6A38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B6FFA0-3A00-4B26-B52B-16027C68C0AA}" type="sibTrans" cxnId="{A960B79A-189A-4958-A2CB-B8E99DB6A38F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65AF59-3F57-4528-9773-D9B8813F7B03}">
      <dgm:prSet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6. План производства</a:t>
          </a:r>
          <a:endParaRPr lang="ru-RU" sz="2000" b="1" dirty="0">
            <a:solidFill>
              <a:schemeClr val="bg1"/>
            </a:solidFill>
          </a:endParaRPr>
        </a:p>
      </dgm:t>
    </dgm:pt>
    <dgm:pt modelId="{5B30721A-8FC6-4C23-84B2-94417BBD3084}" type="parTrans" cxnId="{D554C20A-4C68-4DDA-87B3-12AEC49AE0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ADD582-049D-4E5A-B6C3-5A5C5662A2D8}" type="sibTrans" cxnId="{D554C20A-4C68-4DDA-87B3-12AEC49AE08B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D1FD786-A618-4F47-B500-57789245E776}">
      <dgm:prSet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7. </a:t>
          </a:r>
          <a:r>
            <a:rPr lang="ru-RU" sz="2000" b="1" dirty="0" err="1" smtClean="0">
              <a:solidFill>
                <a:schemeClr val="bg1"/>
              </a:solidFill>
            </a:rPr>
            <a:t>Организаци-онный</a:t>
          </a:r>
          <a:r>
            <a:rPr lang="ru-RU" sz="2000" b="1" dirty="0" smtClean="0">
              <a:solidFill>
                <a:schemeClr val="bg1"/>
              </a:solidFill>
            </a:rPr>
            <a:t> план</a:t>
          </a:r>
          <a:endParaRPr lang="ru-RU" sz="2000" b="1" dirty="0">
            <a:solidFill>
              <a:schemeClr val="bg1"/>
            </a:solidFill>
          </a:endParaRPr>
        </a:p>
      </dgm:t>
    </dgm:pt>
    <dgm:pt modelId="{BCFC945C-47A8-429D-B260-4CC395F9B50A}" type="parTrans" cxnId="{90C92259-F3C5-4002-9C3D-901C0E01758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100E614-801F-4344-AF27-7E3C1BF08C36}" type="sibTrans" cxnId="{90C92259-F3C5-4002-9C3D-901C0E01758C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20E88E-E2CF-4999-9130-3E60485A95C1}">
      <dgm:prSet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8. Финансовый план</a:t>
          </a:r>
          <a:endParaRPr lang="ru-RU" sz="2000" b="1" dirty="0">
            <a:solidFill>
              <a:schemeClr val="bg1"/>
            </a:solidFill>
          </a:endParaRPr>
        </a:p>
      </dgm:t>
    </dgm:pt>
    <dgm:pt modelId="{5F2C1517-8D19-4025-AEE3-6070E053D007}" type="parTrans" cxnId="{57CE16E8-430D-43E6-9E97-9C7B6393A10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9C456BE-1EFA-489F-AD9C-31D16CD08F65}" type="sibTrans" cxnId="{57CE16E8-430D-43E6-9E97-9C7B6393A10C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FC461B-CDC5-492D-BABC-F972759E1D4E}">
      <dgm:prSet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9. Анализ и оценка рисков</a:t>
          </a:r>
          <a:endParaRPr lang="ru-RU" sz="2000" b="1" dirty="0">
            <a:solidFill>
              <a:schemeClr val="bg1"/>
            </a:solidFill>
          </a:endParaRPr>
        </a:p>
      </dgm:t>
    </dgm:pt>
    <dgm:pt modelId="{A159326B-0441-4C18-8E3F-73BC9CEDC681}" type="parTrans" cxnId="{E19A9CEC-1908-48F1-9A8A-48AA18E6256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3DB0CB-19FF-47F9-AD46-E70E48158F48}" type="sibTrans" cxnId="{E19A9CEC-1908-48F1-9A8A-48AA18E6256F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738AC5B-2E42-493E-8BD4-49DD45A34FC8}">
      <dgm:prSet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10. Приложения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931E9DED-FA0C-4943-B736-1C210423FE9F}" type="parTrans" cxnId="{3CB4F4DC-F3CC-4C05-ABC6-DBCF3F4EDEA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19276C-0E8F-4B7B-8205-E0C8A48FF131}" type="sibTrans" cxnId="{3CB4F4DC-F3CC-4C05-ABC6-DBCF3F4EDEA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7DE8188-5BC4-445A-A952-5CC80439220B}" type="pres">
      <dgm:prSet presAssocID="{543B42F6-C9BA-4384-922F-CC6431717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53E5F-B980-4E1D-99EA-CF5B5AB95C19}" type="pres">
      <dgm:prSet presAssocID="{04828E75-197D-42EA-ABE7-7CD3D665841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CA953-8359-4260-BE30-FB21393D6C9A}" type="pres">
      <dgm:prSet presAssocID="{92EBA8D8-5C62-4B1C-BC94-4DDCDF4168E1}" presName="sibTrans" presStyleLbl="sibTrans2D1" presStyleIdx="0" presStyleCnt="9"/>
      <dgm:spPr/>
      <dgm:t>
        <a:bodyPr/>
        <a:lstStyle/>
        <a:p>
          <a:endParaRPr lang="ru-RU"/>
        </a:p>
      </dgm:t>
    </dgm:pt>
    <dgm:pt modelId="{DA207BEE-8CFD-41DC-9CC8-9C1FFD241514}" type="pres">
      <dgm:prSet presAssocID="{92EBA8D8-5C62-4B1C-BC94-4DDCDF4168E1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B381627D-08F3-4E9F-B608-A6D079CC976B}" type="pres">
      <dgm:prSet presAssocID="{98416367-956E-4407-8D01-8AD41B93B98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1389-3A69-49F8-8333-651397DD6BF0}" type="pres">
      <dgm:prSet presAssocID="{8D0C7729-20CA-4E6D-B69C-48428FB8106B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EA2FFC7-5B62-4E8B-B311-EA649850C20C}" type="pres">
      <dgm:prSet presAssocID="{8D0C7729-20CA-4E6D-B69C-48428FB8106B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6D0A685-F603-45D2-A374-EBEEBB3A7C99}" type="pres">
      <dgm:prSet presAssocID="{5902715F-9052-4A55-B585-5AC608F983D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8D8AE-F560-400F-9D5E-82426771C2F7}" type="pres">
      <dgm:prSet presAssocID="{1A4793F2-BB8B-4678-BC36-9A46CEE26BD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98F108F-0CAD-4C12-8E39-3E67609C9207}" type="pres">
      <dgm:prSet presAssocID="{1A4793F2-BB8B-4678-BC36-9A46CEE26BD4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AD752066-5BAB-43F9-9496-AB669C7140CA}" type="pres">
      <dgm:prSet presAssocID="{DDFF7205-6673-433C-B72A-127E63E46A0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7E5F5-75CB-46F6-8158-5177E74086B9}" type="pres">
      <dgm:prSet presAssocID="{761933CA-987A-4C8C-A0D6-5249261D00B0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72E5848-B92C-40D3-85E1-D8DB97B15952}" type="pres">
      <dgm:prSet presAssocID="{761933CA-987A-4C8C-A0D6-5249261D00B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2B90C1C4-708E-49B1-8DCB-145ECB445760}" type="pres">
      <dgm:prSet presAssocID="{8B125DAB-CCF9-4DCC-9ED0-345E20D9B17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D21A8-C0D3-439C-ADCC-376284318FBD}" type="pres">
      <dgm:prSet presAssocID="{CEB6FFA0-3A00-4B26-B52B-16027C68C0AA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77A29F7-39E8-4EAB-8229-239BAAAF8518}" type="pres">
      <dgm:prSet presAssocID="{CEB6FFA0-3A00-4B26-B52B-16027C68C0A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41DD549A-AFED-47E6-B04F-F9AAA7B4522B}" type="pres">
      <dgm:prSet presAssocID="{AC65AF59-3F57-4528-9773-D9B8813F7B0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C424-EFA9-4E39-AAD4-562C7DBA54E9}" type="pres">
      <dgm:prSet presAssocID="{1EADD582-049D-4E5A-B6C3-5A5C5662A2D8}" presName="sibTrans" presStyleLbl="sibTrans2D1" presStyleIdx="5" presStyleCnt="9"/>
      <dgm:spPr/>
      <dgm:t>
        <a:bodyPr/>
        <a:lstStyle/>
        <a:p>
          <a:endParaRPr lang="ru-RU"/>
        </a:p>
      </dgm:t>
    </dgm:pt>
    <dgm:pt modelId="{FC9B823F-8025-4420-B5FF-2AFFEFCD9BC1}" type="pres">
      <dgm:prSet presAssocID="{1EADD582-049D-4E5A-B6C3-5A5C5662A2D8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991FB988-68CE-490C-9D0A-DC477C0486B7}" type="pres">
      <dgm:prSet presAssocID="{6D1FD786-A618-4F47-B500-57789245E77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03A16-4059-48F4-B06F-5B979DC0B122}" type="pres">
      <dgm:prSet presAssocID="{1100E614-801F-4344-AF27-7E3C1BF08C36}" presName="sibTrans" presStyleLbl="sibTrans2D1" presStyleIdx="6" presStyleCnt="9"/>
      <dgm:spPr/>
      <dgm:t>
        <a:bodyPr/>
        <a:lstStyle/>
        <a:p>
          <a:endParaRPr lang="ru-RU"/>
        </a:p>
      </dgm:t>
    </dgm:pt>
    <dgm:pt modelId="{F0EEC3F3-C515-4770-BB1C-8B4C3A7EF457}" type="pres">
      <dgm:prSet presAssocID="{1100E614-801F-4344-AF27-7E3C1BF08C36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A35DA1F-3E0A-4906-A16C-5600995CB932}" type="pres">
      <dgm:prSet presAssocID="{B520E88E-E2CF-4999-9130-3E60485A95C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C84-D587-4869-AF6D-BD43F5C5BBBF}" type="pres">
      <dgm:prSet presAssocID="{09C456BE-1EFA-489F-AD9C-31D16CD08F65}" presName="sibTrans" presStyleLbl="sibTrans2D1" presStyleIdx="7" presStyleCnt="9"/>
      <dgm:spPr/>
      <dgm:t>
        <a:bodyPr/>
        <a:lstStyle/>
        <a:p>
          <a:endParaRPr lang="ru-RU"/>
        </a:p>
      </dgm:t>
    </dgm:pt>
    <dgm:pt modelId="{9FD0AC23-D3E0-477A-88D8-5265CF6F5EDE}" type="pres">
      <dgm:prSet presAssocID="{09C456BE-1EFA-489F-AD9C-31D16CD08F6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F926DFEF-EA4F-4312-B32A-310952AA751B}" type="pres">
      <dgm:prSet presAssocID="{7BFC461B-CDC5-492D-BABC-F972759E1D4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58F35-C263-4221-A1BE-4BF69DFA7D98}" type="pres">
      <dgm:prSet presAssocID="{233DB0CB-19FF-47F9-AD46-E70E48158F48}" presName="sibTrans" presStyleLbl="sibTrans2D1" presStyleIdx="8" presStyleCnt="9"/>
      <dgm:spPr/>
      <dgm:t>
        <a:bodyPr/>
        <a:lstStyle/>
        <a:p>
          <a:endParaRPr lang="ru-RU"/>
        </a:p>
      </dgm:t>
    </dgm:pt>
    <dgm:pt modelId="{87B91F15-900F-462D-B703-B29CB3B972A2}" type="pres">
      <dgm:prSet presAssocID="{233DB0CB-19FF-47F9-AD46-E70E48158F4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72B801A8-0893-4C4D-92F2-D4981324381E}" type="pres">
      <dgm:prSet presAssocID="{9738AC5B-2E42-493E-8BD4-49DD45A34FC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73BF0-6B62-47E9-82E9-E952DA5DE842}" type="presOf" srcId="{9738AC5B-2E42-493E-8BD4-49DD45A34FC8}" destId="{72B801A8-0893-4C4D-92F2-D4981324381E}" srcOrd="0" destOrd="0" presId="urn:microsoft.com/office/officeart/2005/8/layout/process5"/>
    <dgm:cxn modelId="{05FBAA8B-6B1F-46C8-A17A-4CA32EE556D9}" type="presOf" srcId="{233DB0CB-19FF-47F9-AD46-E70E48158F48}" destId="{F8C58F35-C263-4221-A1BE-4BF69DFA7D98}" srcOrd="0" destOrd="0" presId="urn:microsoft.com/office/officeart/2005/8/layout/process5"/>
    <dgm:cxn modelId="{90C92259-F3C5-4002-9C3D-901C0E01758C}" srcId="{543B42F6-C9BA-4384-922F-CC6431717F5F}" destId="{6D1FD786-A618-4F47-B500-57789245E776}" srcOrd="6" destOrd="0" parTransId="{BCFC945C-47A8-429D-B260-4CC395F9B50A}" sibTransId="{1100E614-801F-4344-AF27-7E3C1BF08C36}"/>
    <dgm:cxn modelId="{9CA11099-7A83-4BF2-B685-1E4A3A0CF2AD}" type="presOf" srcId="{1A4793F2-BB8B-4678-BC36-9A46CEE26BD4}" destId="{298F108F-0CAD-4C12-8E39-3E67609C9207}" srcOrd="1" destOrd="0" presId="urn:microsoft.com/office/officeart/2005/8/layout/process5"/>
    <dgm:cxn modelId="{5C80A7A2-3F0B-4191-B8BC-E39D0377D6E4}" type="presOf" srcId="{1EADD582-049D-4E5A-B6C3-5A5C5662A2D8}" destId="{FC9B823F-8025-4420-B5FF-2AFFEFCD9BC1}" srcOrd="1" destOrd="0" presId="urn:microsoft.com/office/officeart/2005/8/layout/process5"/>
    <dgm:cxn modelId="{720E47AC-050C-4608-9E45-2CA18A197813}" type="presOf" srcId="{AC65AF59-3F57-4528-9773-D9B8813F7B03}" destId="{41DD549A-AFED-47E6-B04F-F9AAA7B4522B}" srcOrd="0" destOrd="0" presId="urn:microsoft.com/office/officeart/2005/8/layout/process5"/>
    <dgm:cxn modelId="{2586B8AB-7F32-4637-A78A-D515D248DE2E}" type="presOf" srcId="{09C456BE-1EFA-489F-AD9C-31D16CD08F65}" destId="{9FD0AC23-D3E0-477A-88D8-5265CF6F5EDE}" srcOrd="1" destOrd="0" presId="urn:microsoft.com/office/officeart/2005/8/layout/process5"/>
    <dgm:cxn modelId="{5884847B-02A4-4E37-80EA-883ABBF56388}" type="presOf" srcId="{8D0C7729-20CA-4E6D-B69C-48428FB8106B}" destId="{C4781389-3A69-49F8-8333-651397DD6BF0}" srcOrd="0" destOrd="0" presId="urn:microsoft.com/office/officeart/2005/8/layout/process5"/>
    <dgm:cxn modelId="{80C79820-54F0-45B1-ABAF-0D004FA6E1BC}" type="presOf" srcId="{92EBA8D8-5C62-4B1C-BC94-4DDCDF4168E1}" destId="{DA207BEE-8CFD-41DC-9CC8-9C1FFD241514}" srcOrd="1" destOrd="0" presId="urn:microsoft.com/office/officeart/2005/8/layout/process5"/>
    <dgm:cxn modelId="{3DB423D8-3183-4AAB-91A8-025F00882B44}" type="presOf" srcId="{DDFF7205-6673-433C-B72A-127E63E46A0F}" destId="{AD752066-5BAB-43F9-9496-AB669C7140CA}" srcOrd="0" destOrd="0" presId="urn:microsoft.com/office/officeart/2005/8/layout/process5"/>
    <dgm:cxn modelId="{7F43971F-F400-4C45-BB0E-BB45197DD0ED}" type="presOf" srcId="{761933CA-987A-4C8C-A0D6-5249261D00B0}" destId="{172E5848-B92C-40D3-85E1-D8DB97B15952}" srcOrd="1" destOrd="0" presId="urn:microsoft.com/office/officeart/2005/8/layout/process5"/>
    <dgm:cxn modelId="{DA29DB5B-EB9B-4A0B-8692-1EB4436A5E49}" type="presOf" srcId="{1A4793F2-BB8B-4678-BC36-9A46CEE26BD4}" destId="{EC98D8AE-F560-400F-9D5E-82426771C2F7}" srcOrd="0" destOrd="0" presId="urn:microsoft.com/office/officeart/2005/8/layout/process5"/>
    <dgm:cxn modelId="{A960B79A-189A-4958-A2CB-B8E99DB6A38F}" srcId="{543B42F6-C9BA-4384-922F-CC6431717F5F}" destId="{8B125DAB-CCF9-4DCC-9ED0-345E20D9B171}" srcOrd="4" destOrd="0" parTransId="{760772F7-F335-4C11-B833-B2DA08FB1F8E}" sibTransId="{CEB6FFA0-3A00-4B26-B52B-16027C68C0AA}"/>
    <dgm:cxn modelId="{D552D37F-BF12-4842-9CD8-75A4722529F9}" type="presOf" srcId="{6D1FD786-A618-4F47-B500-57789245E776}" destId="{991FB988-68CE-490C-9D0A-DC477C0486B7}" srcOrd="0" destOrd="0" presId="urn:microsoft.com/office/officeart/2005/8/layout/process5"/>
    <dgm:cxn modelId="{6E2B436D-1B51-4780-B600-88CDD284C5D4}" type="presOf" srcId="{7BFC461B-CDC5-492D-BABC-F972759E1D4E}" destId="{F926DFEF-EA4F-4312-B32A-310952AA751B}" srcOrd="0" destOrd="0" presId="urn:microsoft.com/office/officeart/2005/8/layout/process5"/>
    <dgm:cxn modelId="{BAC5D397-A48F-47A7-A2C0-BAD06DDB4EC5}" type="presOf" srcId="{92EBA8D8-5C62-4B1C-BC94-4DDCDF4168E1}" destId="{D5FCA953-8359-4260-BE30-FB21393D6C9A}" srcOrd="0" destOrd="0" presId="urn:microsoft.com/office/officeart/2005/8/layout/process5"/>
    <dgm:cxn modelId="{42EDB00A-77C7-4352-BDC6-AA4051D872D8}" type="presOf" srcId="{8D0C7729-20CA-4E6D-B69C-48428FB8106B}" destId="{4EA2FFC7-5B62-4E8B-B311-EA649850C20C}" srcOrd="1" destOrd="0" presId="urn:microsoft.com/office/officeart/2005/8/layout/process5"/>
    <dgm:cxn modelId="{26680881-E99F-4723-97A5-6A481A8CCD4B}" type="presOf" srcId="{B520E88E-E2CF-4999-9130-3E60485A95C1}" destId="{6A35DA1F-3E0A-4906-A16C-5600995CB932}" srcOrd="0" destOrd="0" presId="urn:microsoft.com/office/officeart/2005/8/layout/process5"/>
    <dgm:cxn modelId="{7BAE0E61-1DEB-403B-B8B6-D45FD74DF62A}" type="presOf" srcId="{1100E614-801F-4344-AF27-7E3C1BF08C36}" destId="{F0EEC3F3-C515-4770-BB1C-8B4C3A7EF457}" srcOrd="1" destOrd="0" presId="urn:microsoft.com/office/officeart/2005/8/layout/process5"/>
    <dgm:cxn modelId="{88A79E9D-0383-4DD5-B5B9-959E0FB2C525}" type="presOf" srcId="{5902715F-9052-4A55-B585-5AC608F983DD}" destId="{D6D0A685-F603-45D2-A374-EBEEBB3A7C99}" srcOrd="0" destOrd="0" presId="urn:microsoft.com/office/officeart/2005/8/layout/process5"/>
    <dgm:cxn modelId="{BCFC8547-4F95-4898-BD00-204AEE5E2C60}" type="presOf" srcId="{233DB0CB-19FF-47F9-AD46-E70E48158F48}" destId="{87B91F15-900F-462D-B703-B29CB3B972A2}" srcOrd="1" destOrd="0" presId="urn:microsoft.com/office/officeart/2005/8/layout/process5"/>
    <dgm:cxn modelId="{D554C20A-4C68-4DDA-87B3-12AEC49AE08B}" srcId="{543B42F6-C9BA-4384-922F-CC6431717F5F}" destId="{AC65AF59-3F57-4528-9773-D9B8813F7B03}" srcOrd="5" destOrd="0" parTransId="{5B30721A-8FC6-4C23-84B2-94417BBD3084}" sibTransId="{1EADD582-049D-4E5A-B6C3-5A5C5662A2D8}"/>
    <dgm:cxn modelId="{648C8DE6-4852-4DE9-9C2C-5E9A586A0CD3}" srcId="{543B42F6-C9BA-4384-922F-CC6431717F5F}" destId="{DDFF7205-6673-433C-B72A-127E63E46A0F}" srcOrd="3" destOrd="0" parTransId="{C0DAACB8-B93E-4299-B066-9A7E39EE5433}" sibTransId="{761933CA-987A-4C8C-A0D6-5249261D00B0}"/>
    <dgm:cxn modelId="{30F48791-1A1D-471E-9BB4-1733EA8EF14D}" type="presOf" srcId="{09C456BE-1EFA-489F-AD9C-31D16CD08F65}" destId="{6F608C84-D587-4869-AF6D-BD43F5C5BBBF}" srcOrd="0" destOrd="0" presId="urn:microsoft.com/office/officeart/2005/8/layout/process5"/>
    <dgm:cxn modelId="{236CE0C8-107A-4625-8399-6D40FB868B2A}" type="presOf" srcId="{CEB6FFA0-3A00-4B26-B52B-16027C68C0AA}" destId="{6DFD21A8-C0D3-439C-ADCC-376284318FBD}" srcOrd="0" destOrd="0" presId="urn:microsoft.com/office/officeart/2005/8/layout/process5"/>
    <dgm:cxn modelId="{57CE16E8-430D-43E6-9E97-9C7B6393A10C}" srcId="{543B42F6-C9BA-4384-922F-CC6431717F5F}" destId="{B520E88E-E2CF-4999-9130-3E60485A95C1}" srcOrd="7" destOrd="0" parTransId="{5F2C1517-8D19-4025-AEE3-6070E053D007}" sibTransId="{09C456BE-1EFA-489F-AD9C-31D16CD08F65}"/>
    <dgm:cxn modelId="{77087E97-7EC8-4259-B783-D6EB5F435451}" type="presOf" srcId="{761933CA-987A-4C8C-A0D6-5249261D00B0}" destId="{07D7E5F5-75CB-46F6-8158-5177E74086B9}" srcOrd="0" destOrd="0" presId="urn:microsoft.com/office/officeart/2005/8/layout/process5"/>
    <dgm:cxn modelId="{5B2E69B8-27BC-4E85-AE23-D6117BEE58D0}" type="presOf" srcId="{1EADD582-049D-4E5A-B6C3-5A5C5662A2D8}" destId="{9E99C424-EFA9-4E39-AAD4-562C7DBA54E9}" srcOrd="0" destOrd="0" presId="urn:microsoft.com/office/officeart/2005/8/layout/process5"/>
    <dgm:cxn modelId="{2305D736-8BE7-45C6-93DB-65416A9BD3C3}" type="presOf" srcId="{1100E614-801F-4344-AF27-7E3C1BF08C36}" destId="{75703A16-4059-48F4-B06F-5B979DC0B122}" srcOrd="0" destOrd="0" presId="urn:microsoft.com/office/officeart/2005/8/layout/process5"/>
    <dgm:cxn modelId="{B6DD0754-4693-48D9-B655-FCE3AE439AA8}" type="presOf" srcId="{CEB6FFA0-3A00-4B26-B52B-16027C68C0AA}" destId="{C77A29F7-39E8-4EAB-8229-239BAAAF8518}" srcOrd="1" destOrd="0" presId="urn:microsoft.com/office/officeart/2005/8/layout/process5"/>
    <dgm:cxn modelId="{8ADC9403-6452-447D-8A40-E1593CD6725D}" type="presOf" srcId="{8B125DAB-CCF9-4DCC-9ED0-345E20D9B171}" destId="{2B90C1C4-708E-49B1-8DCB-145ECB445760}" srcOrd="0" destOrd="0" presId="urn:microsoft.com/office/officeart/2005/8/layout/process5"/>
    <dgm:cxn modelId="{E19A9CEC-1908-48F1-9A8A-48AA18E6256F}" srcId="{543B42F6-C9BA-4384-922F-CC6431717F5F}" destId="{7BFC461B-CDC5-492D-BABC-F972759E1D4E}" srcOrd="8" destOrd="0" parTransId="{A159326B-0441-4C18-8E3F-73BC9CEDC681}" sibTransId="{233DB0CB-19FF-47F9-AD46-E70E48158F48}"/>
    <dgm:cxn modelId="{EF115AD9-058E-4D71-B00F-D5856645B789}" type="presOf" srcId="{98416367-956E-4407-8D01-8AD41B93B987}" destId="{B381627D-08F3-4E9F-B608-A6D079CC976B}" srcOrd="0" destOrd="0" presId="urn:microsoft.com/office/officeart/2005/8/layout/process5"/>
    <dgm:cxn modelId="{20741A80-E1CB-4444-BAB6-B87E90032A7C}" type="presOf" srcId="{543B42F6-C9BA-4384-922F-CC6431717F5F}" destId="{A7DE8188-5BC4-445A-A952-5CC80439220B}" srcOrd="0" destOrd="0" presId="urn:microsoft.com/office/officeart/2005/8/layout/process5"/>
    <dgm:cxn modelId="{10FC2090-75F3-471C-B228-AE029F2D3CB2}" srcId="{543B42F6-C9BA-4384-922F-CC6431717F5F}" destId="{98416367-956E-4407-8D01-8AD41B93B987}" srcOrd="1" destOrd="0" parTransId="{F1C1C8B6-4534-4E2E-B0A3-AE6A1C369440}" sibTransId="{8D0C7729-20CA-4E6D-B69C-48428FB8106B}"/>
    <dgm:cxn modelId="{D54ECCFF-31B3-4117-B3EC-D7EAEF00E90A}" srcId="{543B42F6-C9BA-4384-922F-CC6431717F5F}" destId="{04828E75-197D-42EA-ABE7-7CD3D6658417}" srcOrd="0" destOrd="0" parTransId="{3DFC240B-B248-4E1A-875A-571C6EBFE16A}" sibTransId="{92EBA8D8-5C62-4B1C-BC94-4DDCDF4168E1}"/>
    <dgm:cxn modelId="{B60559BB-A521-4BD7-858F-7FA30CFC6087}" type="presOf" srcId="{04828E75-197D-42EA-ABE7-7CD3D6658417}" destId="{C9353E5F-B980-4E1D-99EA-CF5B5AB95C19}" srcOrd="0" destOrd="0" presId="urn:microsoft.com/office/officeart/2005/8/layout/process5"/>
    <dgm:cxn modelId="{3CB4F4DC-F3CC-4C05-ABC6-DBCF3F4EDEA5}" srcId="{543B42F6-C9BA-4384-922F-CC6431717F5F}" destId="{9738AC5B-2E42-493E-8BD4-49DD45A34FC8}" srcOrd="9" destOrd="0" parTransId="{931E9DED-FA0C-4943-B736-1C210423FE9F}" sibTransId="{4119276C-0E8F-4B7B-8205-E0C8A48FF131}"/>
    <dgm:cxn modelId="{8FE3C6E6-0402-4B96-9FDE-7F9045FCA737}" srcId="{543B42F6-C9BA-4384-922F-CC6431717F5F}" destId="{5902715F-9052-4A55-B585-5AC608F983DD}" srcOrd="2" destOrd="0" parTransId="{A879C1E3-155E-4594-8E9C-E190174F8CE3}" sibTransId="{1A4793F2-BB8B-4678-BC36-9A46CEE26BD4}"/>
    <dgm:cxn modelId="{4568B590-B4B2-4B54-81C5-4E90384FED64}" type="presParOf" srcId="{A7DE8188-5BC4-445A-A952-5CC80439220B}" destId="{C9353E5F-B980-4E1D-99EA-CF5B5AB95C19}" srcOrd="0" destOrd="0" presId="urn:microsoft.com/office/officeart/2005/8/layout/process5"/>
    <dgm:cxn modelId="{D8F9EF3E-7338-4082-86FC-37D2892F06A7}" type="presParOf" srcId="{A7DE8188-5BC4-445A-A952-5CC80439220B}" destId="{D5FCA953-8359-4260-BE30-FB21393D6C9A}" srcOrd="1" destOrd="0" presId="urn:microsoft.com/office/officeart/2005/8/layout/process5"/>
    <dgm:cxn modelId="{152EE50D-26C0-425E-B991-2FB38A0588D0}" type="presParOf" srcId="{D5FCA953-8359-4260-BE30-FB21393D6C9A}" destId="{DA207BEE-8CFD-41DC-9CC8-9C1FFD241514}" srcOrd="0" destOrd="0" presId="urn:microsoft.com/office/officeart/2005/8/layout/process5"/>
    <dgm:cxn modelId="{E4DF736A-4820-4672-834A-578D4F89828B}" type="presParOf" srcId="{A7DE8188-5BC4-445A-A952-5CC80439220B}" destId="{B381627D-08F3-4E9F-B608-A6D079CC976B}" srcOrd="2" destOrd="0" presId="urn:microsoft.com/office/officeart/2005/8/layout/process5"/>
    <dgm:cxn modelId="{26CF6B4E-E516-4082-AA0E-2F18BBB01110}" type="presParOf" srcId="{A7DE8188-5BC4-445A-A952-5CC80439220B}" destId="{C4781389-3A69-49F8-8333-651397DD6BF0}" srcOrd="3" destOrd="0" presId="urn:microsoft.com/office/officeart/2005/8/layout/process5"/>
    <dgm:cxn modelId="{C55AE39E-B34E-4D2E-B434-42F74F363177}" type="presParOf" srcId="{C4781389-3A69-49F8-8333-651397DD6BF0}" destId="{4EA2FFC7-5B62-4E8B-B311-EA649850C20C}" srcOrd="0" destOrd="0" presId="urn:microsoft.com/office/officeart/2005/8/layout/process5"/>
    <dgm:cxn modelId="{657D9926-B2A1-42A8-9EC3-E9DD83CA94BA}" type="presParOf" srcId="{A7DE8188-5BC4-445A-A952-5CC80439220B}" destId="{D6D0A685-F603-45D2-A374-EBEEBB3A7C99}" srcOrd="4" destOrd="0" presId="urn:microsoft.com/office/officeart/2005/8/layout/process5"/>
    <dgm:cxn modelId="{98752036-7376-4D2E-845F-CB16A0068C3B}" type="presParOf" srcId="{A7DE8188-5BC4-445A-A952-5CC80439220B}" destId="{EC98D8AE-F560-400F-9D5E-82426771C2F7}" srcOrd="5" destOrd="0" presId="urn:microsoft.com/office/officeart/2005/8/layout/process5"/>
    <dgm:cxn modelId="{3F6C4751-04DE-4629-80E9-915387569E69}" type="presParOf" srcId="{EC98D8AE-F560-400F-9D5E-82426771C2F7}" destId="{298F108F-0CAD-4C12-8E39-3E67609C9207}" srcOrd="0" destOrd="0" presId="urn:microsoft.com/office/officeart/2005/8/layout/process5"/>
    <dgm:cxn modelId="{3B9A4FE5-27C9-48C1-A071-99AB88369038}" type="presParOf" srcId="{A7DE8188-5BC4-445A-A952-5CC80439220B}" destId="{AD752066-5BAB-43F9-9496-AB669C7140CA}" srcOrd="6" destOrd="0" presId="urn:microsoft.com/office/officeart/2005/8/layout/process5"/>
    <dgm:cxn modelId="{2424F1AA-06BE-43AC-84A7-4C403455D2D2}" type="presParOf" srcId="{A7DE8188-5BC4-445A-A952-5CC80439220B}" destId="{07D7E5F5-75CB-46F6-8158-5177E74086B9}" srcOrd="7" destOrd="0" presId="urn:microsoft.com/office/officeart/2005/8/layout/process5"/>
    <dgm:cxn modelId="{C5508C0E-4AA5-48E6-B087-FD7466AB3BC6}" type="presParOf" srcId="{07D7E5F5-75CB-46F6-8158-5177E74086B9}" destId="{172E5848-B92C-40D3-85E1-D8DB97B15952}" srcOrd="0" destOrd="0" presId="urn:microsoft.com/office/officeart/2005/8/layout/process5"/>
    <dgm:cxn modelId="{BFC391E3-C032-4083-B8AA-FFED715397EC}" type="presParOf" srcId="{A7DE8188-5BC4-445A-A952-5CC80439220B}" destId="{2B90C1C4-708E-49B1-8DCB-145ECB445760}" srcOrd="8" destOrd="0" presId="urn:microsoft.com/office/officeart/2005/8/layout/process5"/>
    <dgm:cxn modelId="{AE5D9F74-FE9C-4171-8784-3DA6ECE69636}" type="presParOf" srcId="{A7DE8188-5BC4-445A-A952-5CC80439220B}" destId="{6DFD21A8-C0D3-439C-ADCC-376284318FBD}" srcOrd="9" destOrd="0" presId="urn:microsoft.com/office/officeart/2005/8/layout/process5"/>
    <dgm:cxn modelId="{451B0CCD-E47C-4144-8BDE-E5697E5B52B4}" type="presParOf" srcId="{6DFD21A8-C0D3-439C-ADCC-376284318FBD}" destId="{C77A29F7-39E8-4EAB-8229-239BAAAF8518}" srcOrd="0" destOrd="0" presId="urn:microsoft.com/office/officeart/2005/8/layout/process5"/>
    <dgm:cxn modelId="{110E7208-835E-4F02-B4A5-563F1E90467B}" type="presParOf" srcId="{A7DE8188-5BC4-445A-A952-5CC80439220B}" destId="{41DD549A-AFED-47E6-B04F-F9AAA7B4522B}" srcOrd="10" destOrd="0" presId="urn:microsoft.com/office/officeart/2005/8/layout/process5"/>
    <dgm:cxn modelId="{5862A97D-2508-455E-90D9-C0A3339F7123}" type="presParOf" srcId="{A7DE8188-5BC4-445A-A952-5CC80439220B}" destId="{9E99C424-EFA9-4E39-AAD4-562C7DBA54E9}" srcOrd="11" destOrd="0" presId="urn:microsoft.com/office/officeart/2005/8/layout/process5"/>
    <dgm:cxn modelId="{EBF593C1-9BCD-46AF-8BF5-5BE7D31E907D}" type="presParOf" srcId="{9E99C424-EFA9-4E39-AAD4-562C7DBA54E9}" destId="{FC9B823F-8025-4420-B5FF-2AFFEFCD9BC1}" srcOrd="0" destOrd="0" presId="urn:microsoft.com/office/officeart/2005/8/layout/process5"/>
    <dgm:cxn modelId="{79F6EE76-B7DC-4544-831B-A089A269D04F}" type="presParOf" srcId="{A7DE8188-5BC4-445A-A952-5CC80439220B}" destId="{991FB988-68CE-490C-9D0A-DC477C0486B7}" srcOrd="12" destOrd="0" presId="urn:microsoft.com/office/officeart/2005/8/layout/process5"/>
    <dgm:cxn modelId="{B234D3F8-7CEA-48A6-ADE7-BA0EA4F5D992}" type="presParOf" srcId="{A7DE8188-5BC4-445A-A952-5CC80439220B}" destId="{75703A16-4059-48F4-B06F-5B979DC0B122}" srcOrd="13" destOrd="0" presId="urn:microsoft.com/office/officeart/2005/8/layout/process5"/>
    <dgm:cxn modelId="{C7263DC0-D893-4689-926B-F41B63AE53DA}" type="presParOf" srcId="{75703A16-4059-48F4-B06F-5B979DC0B122}" destId="{F0EEC3F3-C515-4770-BB1C-8B4C3A7EF457}" srcOrd="0" destOrd="0" presId="urn:microsoft.com/office/officeart/2005/8/layout/process5"/>
    <dgm:cxn modelId="{8BE94225-3602-411F-A11E-F655BC24B900}" type="presParOf" srcId="{A7DE8188-5BC4-445A-A952-5CC80439220B}" destId="{6A35DA1F-3E0A-4906-A16C-5600995CB932}" srcOrd="14" destOrd="0" presId="urn:microsoft.com/office/officeart/2005/8/layout/process5"/>
    <dgm:cxn modelId="{5DBD49C9-DB00-4CA5-BE73-9C7FE868F8CA}" type="presParOf" srcId="{A7DE8188-5BC4-445A-A952-5CC80439220B}" destId="{6F608C84-D587-4869-AF6D-BD43F5C5BBBF}" srcOrd="15" destOrd="0" presId="urn:microsoft.com/office/officeart/2005/8/layout/process5"/>
    <dgm:cxn modelId="{A77EED78-25A3-4E70-BA44-DFC94CC5DF5C}" type="presParOf" srcId="{6F608C84-D587-4869-AF6D-BD43F5C5BBBF}" destId="{9FD0AC23-D3E0-477A-88D8-5265CF6F5EDE}" srcOrd="0" destOrd="0" presId="urn:microsoft.com/office/officeart/2005/8/layout/process5"/>
    <dgm:cxn modelId="{E54AE329-BF76-451E-9439-851D742DC69A}" type="presParOf" srcId="{A7DE8188-5BC4-445A-A952-5CC80439220B}" destId="{F926DFEF-EA4F-4312-B32A-310952AA751B}" srcOrd="16" destOrd="0" presId="urn:microsoft.com/office/officeart/2005/8/layout/process5"/>
    <dgm:cxn modelId="{B7E819D5-93B0-409E-B95A-44C4F8EEB6E5}" type="presParOf" srcId="{A7DE8188-5BC4-445A-A952-5CC80439220B}" destId="{F8C58F35-C263-4221-A1BE-4BF69DFA7D98}" srcOrd="17" destOrd="0" presId="urn:microsoft.com/office/officeart/2005/8/layout/process5"/>
    <dgm:cxn modelId="{24523F83-D46B-4158-BF99-E701BEE1F410}" type="presParOf" srcId="{F8C58F35-C263-4221-A1BE-4BF69DFA7D98}" destId="{87B91F15-900F-462D-B703-B29CB3B972A2}" srcOrd="0" destOrd="0" presId="urn:microsoft.com/office/officeart/2005/8/layout/process5"/>
    <dgm:cxn modelId="{B02829B4-D55E-432F-9EDA-D09B1CCCB92D}" type="presParOf" srcId="{A7DE8188-5BC4-445A-A952-5CC80439220B}" destId="{72B801A8-0893-4C4D-92F2-D4981324381E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84418-28C6-41C9-8739-03AD58398F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5F1CD8-FD33-47D8-867B-9E4D57BB1A77}">
      <dgm:prSet phldrT="[Текст]" custT="1"/>
      <dgm:spPr/>
      <dgm:t>
        <a:bodyPr/>
        <a:lstStyle/>
        <a:p>
          <a:r>
            <a:rPr lang="ru-RU" sz="2000" b="1" dirty="0" smtClean="0"/>
            <a:t>1. Описание рынка</a:t>
          </a:r>
          <a:endParaRPr lang="ru-RU" sz="2000" b="1" dirty="0"/>
        </a:p>
      </dgm:t>
    </dgm:pt>
    <dgm:pt modelId="{5046A59F-808A-4711-9C19-9F2CB3334BC3}" type="parTrans" cxnId="{A34CCADC-BE54-4A87-8196-A801DE696016}">
      <dgm:prSet/>
      <dgm:spPr/>
      <dgm:t>
        <a:bodyPr/>
        <a:lstStyle/>
        <a:p>
          <a:endParaRPr lang="ru-RU"/>
        </a:p>
      </dgm:t>
    </dgm:pt>
    <dgm:pt modelId="{B40BDF91-1279-4577-9857-B54759F67A6D}" type="sibTrans" cxnId="{A34CCADC-BE54-4A87-8196-A801DE696016}">
      <dgm:prSet/>
      <dgm:spPr/>
      <dgm:t>
        <a:bodyPr/>
        <a:lstStyle/>
        <a:p>
          <a:endParaRPr lang="ru-RU"/>
        </a:p>
      </dgm:t>
    </dgm:pt>
    <dgm:pt modelId="{CC27D457-E0D5-40BF-80FF-4FA875E8058D}">
      <dgm:prSet phldrT="[Текст]" custT="1"/>
      <dgm:spPr/>
      <dgm:t>
        <a:bodyPr/>
        <a:lstStyle/>
        <a:p>
          <a:r>
            <a:rPr lang="ru-RU" sz="2000" b="1" dirty="0" smtClean="0"/>
            <a:t>2. Характеристика потенциальных потребителей</a:t>
          </a:r>
          <a:endParaRPr lang="ru-RU" sz="2000" b="1" dirty="0"/>
        </a:p>
      </dgm:t>
    </dgm:pt>
    <dgm:pt modelId="{2BA6CFC2-C16F-4751-8C28-1EA18C31A790}" type="parTrans" cxnId="{CC5D4EA5-2D4B-41C5-B080-A8989B415CF6}">
      <dgm:prSet/>
      <dgm:spPr/>
      <dgm:t>
        <a:bodyPr/>
        <a:lstStyle/>
        <a:p>
          <a:endParaRPr lang="ru-RU"/>
        </a:p>
      </dgm:t>
    </dgm:pt>
    <dgm:pt modelId="{D9B91979-E760-4DA0-B382-B4AB3549C709}" type="sibTrans" cxnId="{CC5D4EA5-2D4B-41C5-B080-A8989B415CF6}">
      <dgm:prSet/>
      <dgm:spPr/>
      <dgm:t>
        <a:bodyPr/>
        <a:lstStyle/>
        <a:p>
          <a:endParaRPr lang="ru-RU"/>
        </a:p>
      </dgm:t>
    </dgm:pt>
    <dgm:pt modelId="{C9F84F9F-E60E-4C94-925B-C7FF4428C1BA}">
      <dgm:prSet phldrT="[Текст]" custT="1"/>
      <dgm:spPr/>
      <dgm:t>
        <a:bodyPr/>
        <a:lstStyle/>
        <a:p>
          <a:r>
            <a:rPr lang="ru-RU" sz="2000" b="1" dirty="0" smtClean="0"/>
            <a:t>3. Описание конкурентов</a:t>
          </a:r>
          <a:endParaRPr lang="ru-RU" sz="2000" b="1" dirty="0"/>
        </a:p>
      </dgm:t>
    </dgm:pt>
    <dgm:pt modelId="{93500B95-0801-4D2F-BA45-8EE0EBB57B3E}" type="parTrans" cxnId="{6B873FB4-C4B4-4E91-BED5-F5C960CFBA1D}">
      <dgm:prSet/>
      <dgm:spPr/>
      <dgm:t>
        <a:bodyPr/>
        <a:lstStyle/>
        <a:p>
          <a:endParaRPr lang="ru-RU"/>
        </a:p>
      </dgm:t>
    </dgm:pt>
    <dgm:pt modelId="{376C5EAB-4214-4CC6-BBA4-BA41B842539A}" type="sibTrans" cxnId="{6B873FB4-C4B4-4E91-BED5-F5C960CFBA1D}">
      <dgm:prSet/>
      <dgm:spPr/>
      <dgm:t>
        <a:bodyPr/>
        <a:lstStyle/>
        <a:p>
          <a:endParaRPr lang="ru-RU"/>
        </a:p>
      </dgm:t>
    </dgm:pt>
    <dgm:pt modelId="{6240AD6A-B537-452B-BA67-3FF2819B05FA}">
      <dgm:prSet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Количественные характеристики: емкость рынка, степень насыщения, прогнозы развития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F1683-6330-4FEC-997D-967685B99286}" type="parTrans" cxnId="{287899E1-9C93-4940-A298-663D0405E1C3}">
      <dgm:prSet/>
      <dgm:spPr/>
      <dgm:t>
        <a:bodyPr/>
        <a:lstStyle/>
        <a:p>
          <a:endParaRPr lang="ru-RU"/>
        </a:p>
      </dgm:t>
    </dgm:pt>
    <dgm:pt modelId="{44C7562C-39EE-4DDE-B068-AD09DF063304}" type="sibTrans" cxnId="{287899E1-9C93-4940-A298-663D0405E1C3}">
      <dgm:prSet/>
      <dgm:spPr/>
      <dgm:t>
        <a:bodyPr/>
        <a:lstStyle/>
        <a:p>
          <a:endParaRPr lang="ru-RU"/>
        </a:p>
      </dgm:t>
    </dgm:pt>
    <dgm:pt modelId="{DCFD2852-9F7A-42E9-8141-6067653977FC}">
      <dgm:prSet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 характеристики: структура потребителей, мотивы совершения покупок, конкуренция, специфические особенности рынка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FDCDD-C79D-4BA5-B265-67C62ABC419E}" type="parTrans" cxnId="{BF692B85-1B13-4531-A573-4490E78FE213}">
      <dgm:prSet/>
      <dgm:spPr/>
      <dgm:t>
        <a:bodyPr/>
        <a:lstStyle/>
        <a:p>
          <a:endParaRPr lang="ru-RU"/>
        </a:p>
      </dgm:t>
    </dgm:pt>
    <dgm:pt modelId="{F410C9E3-F99E-4676-928D-90EF5303D2E2}" type="sibTrans" cxnId="{BF692B85-1B13-4531-A573-4490E78FE213}">
      <dgm:prSet/>
      <dgm:spPr/>
      <dgm:t>
        <a:bodyPr/>
        <a:lstStyle/>
        <a:p>
          <a:endParaRPr lang="ru-RU"/>
        </a:p>
      </dgm:t>
    </dgm:pt>
    <dgm:pt modelId="{333BCC93-41C5-4D2F-B43C-06A21A76703B}">
      <dgm:prSet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 они? Где они? Почему они покупают ? Когда они покупают? Они покупают по заказу или на тендерах? Кто принимает решение о покупке? Каков обычный размер заказа? Кто является окончательными клиентами, и какое влияние на покупательские привычки находятся за пределами Вашего контроля?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C72FC-EB8D-47E7-AB14-FFA3FFE77F51}" type="parTrans" cxnId="{CF4ABB43-C282-4390-B441-C212DE62E8A4}">
      <dgm:prSet/>
      <dgm:spPr/>
      <dgm:t>
        <a:bodyPr/>
        <a:lstStyle/>
        <a:p>
          <a:endParaRPr lang="ru-RU"/>
        </a:p>
      </dgm:t>
    </dgm:pt>
    <dgm:pt modelId="{F2EA596C-94DE-4F95-BD5C-D640109D7E0D}" type="sibTrans" cxnId="{CF4ABB43-C282-4390-B441-C212DE62E8A4}">
      <dgm:prSet/>
      <dgm:spPr/>
      <dgm:t>
        <a:bodyPr/>
        <a:lstStyle/>
        <a:p>
          <a:endParaRPr lang="ru-RU"/>
        </a:p>
      </dgm:t>
    </dgm:pt>
    <dgm:pt modelId="{2B30AD22-BE83-4B35-AAA1-775EAF413647}">
      <dgm:prSet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 Ваши конкуренты? Где они находятся? Каков их размер и потенциал? Какую долю рынка они контролируют? Каковы их сильные и слабые стороны? Почему Вы считаете, что будете успешно конкурировать с ними? Каков будет вероятный ответ конкурентов на Ваши планы?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7274-643E-43D5-BCA8-1851CE63944C}" type="parTrans" cxnId="{B10CC402-64CA-425E-A51A-58799730A397}">
      <dgm:prSet/>
      <dgm:spPr/>
      <dgm:t>
        <a:bodyPr/>
        <a:lstStyle/>
        <a:p>
          <a:endParaRPr lang="ru-RU"/>
        </a:p>
      </dgm:t>
    </dgm:pt>
    <dgm:pt modelId="{184D96CD-E708-4BB8-8E03-690FFA491FE0}" type="sibTrans" cxnId="{B10CC402-64CA-425E-A51A-58799730A397}">
      <dgm:prSet/>
      <dgm:spPr/>
      <dgm:t>
        <a:bodyPr/>
        <a:lstStyle/>
        <a:p>
          <a:endParaRPr lang="ru-RU"/>
        </a:p>
      </dgm:t>
    </dgm:pt>
    <dgm:pt modelId="{06E2A7FF-F4FB-43CC-B476-4286630EB47D}" type="pres">
      <dgm:prSet presAssocID="{E9D84418-28C6-41C9-8739-03AD58398F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13D3D-05E4-4AA8-BAD9-2AE304D12691}" type="pres">
      <dgm:prSet presAssocID="{465F1CD8-FD33-47D8-867B-9E4D57BB1A77}" presName="parentLin" presStyleCnt="0"/>
      <dgm:spPr/>
    </dgm:pt>
    <dgm:pt modelId="{C5BBA559-D72F-4A8C-A5A7-92C398BA1F2E}" type="pres">
      <dgm:prSet presAssocID="{465F1CD8-FD33-47D8-867B-9E4D57BB1A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67572-2971-48F5-803A-0143851ABCCD}" type="pres">
      <dgm:prSet presAssocID="{465F1CD8-FD33-47D8-867B-9E4D57BB1A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50F2E-C286-44AF-81CE-35F0C7645CE5}" type="pres">
      <dgm:prSet presAssocID="{465F1CD8-FD33-47D8-867B-9E4D57BB1A77}" presName="negativeSpace" presStyleCnt="0"/>
      <dgm:spPr/>
    </dgm:pt>
    <dgm:pt modelId="{5B7FBEDB-726D-4FAD-B641-6604B6CDABB5}" type="pres">
      <dgm:prSet presAssocID="{465F1CD8-FD33-47D8-867B-9E4D57BB1A7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42D88-12C8-471C-8495-422AB216DF5B}" type="pres">
      <dgm:prSet presAssocID="{B40BDF91-1279-4577-9857-B54759F67A6D}" presName="spaceBetweenRectangles" presStyleCnt="0"/>
      <dgm:spPr/>
    </dgm:pt>
    <dgm:pt modelId="{E4484AA6-9BDE-4760-B505-EBE44D7F64E2}" type="pres">
      <dgm:prSet presAssocID="{CC27D457-E0D5-40BF-80FF-4FA875E8058D}" presName="parentLin" presStyleCnt="0"/>
      <dgm:spPr/>
    </dgm:pt>
    <dgm:pt modelId="{17553AAC-8AF6-4C7A-98CD-3C7E5901612A}" type="pres">
      <dgm:prSet presAssocID="{CC27D457-E0D5-40BF-80FF-4FA875E8058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82D1845-4FF6-415A-A7CC-0568E9C5ECB8}" type="pres">
      <dgm:prSet presAssocID="{CC27D457-E0D5-40BF-80FF-4FA875E805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D50D0-C4B4-4678-BDF6-818FDAA8601A}" type="pres">
      <dgm:prSet presAssocID="{CC27D457-E0D5-40BF-80FF-4FA875E8058D}" presName="negativeSpace" presStyleCnt="0"/>
      <dgm:spPr/>
    </dgm:pt>
    <dgm:pt modelId="{82CC1E30-1F10-49CF-A5A4-150E658ACA1A}" type="pres">
      <dgm:prSet presAssocID="{CC27D457-E0D5-40BF-80FF-4FA875E805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FE276-1450-40D9-B7B5-601D54B39138}" type="pres">
      <dgm:prSet presAssocID="{D9B91979-E760-4DA0-B382-B4AB3549C709}" presName="spaceBetweenRectangles" presStyleCnt="0"/>
      <dgm:spPr/>
    </dgm:pt>
    <dgm:pt modelId="{D870871F-88B9-4262-BE96-5422955515A9}" type="pres">
      <dgm:prSet presAssocID="{C9F84F9F-E60E-4C94-925B-C7FF4428C1BA}" presName="parentLin" presStyleCnt="0"/>
      <dgm:spPr/>
    </dgm:pt>
    <dgm:pt modelId="{00D7D061-D33E-4474-A0B5-FC0CC2331374}" type="pres">
      <dgm:prSet presAssocID="{C9F84F9F-E60E-4C94-925B-C7FF4428C1B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754C1AB-6210-465D-8549-EC3DB0532B38}" type="pres">
      <dgm:prSet presAssocID="{C9F84F9F-E60E-4C94-925B-C7FF4428C1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E475B-0512-46AB-8120-2B60568B04B8}" type="pres">
      <dgm:prSet presAssocID="{C9F84F9F-E60E-4C94-925B-C7FF4428C1BA}" presName="negativeSpace" presStyleCnt="0"/>
      <dgm:spPr/>
    </dgm:pt>
    <dgm:pt modelId="{49C208AB-432A-4977-AADF-17FB85FCDAE9}" type="pres">
      <dgm:prSet presAssocID="{C9F84F9F-E60E-4C94-925B-C7FF4428C1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D4EA5-2D4B-41C5-B080-A8989B415CF6}" srcId="{E9D84418-28C6-41C9-8739-03AD58398FC4}" destId="{CC27D457-E0D5-40BF-80FF-4FA875E8058D}" srcOrd="1" destOrd="0" parTransId="{2BA6CFC2-C16F-4751-8C28-1EA18C31A790}" sibTransId="{D9B91979-E760-4DA0-B382-B4AB3549C709}"/>
    <dgm:cxn modelId="{96E52025-490D-4B28-885C-BF681085E1B9}" type="presOf" srcId="{2B30AD22-BE83-4B35-AAA1-775EAF413647}" destId="{49C208AB-432A-4977-AADF-17FB85FCDAE9}" srcOrd="0" destOrd="0" presId="urn:microsoft.com/office/officeart/2005/8/layout/list1"/>
    <dgm:cxn modelId="{61CA5E1C-5C76-4474-9120-2A59CDFA0FDE}" type="presOf" srcId="{CC27D457-E0D5-40BF-80FF-4FA875E8058D}" destId="{D82D1845-4FF6-415A-A7CC-0568E9C5ECB8}" srcOrd="1" destOrd="0" presId="urn:microsoft.com/office/officeart/2005/8/layout/list1"/>
    <dgm:cxn modelId="{6B873FB4-C4B4-4E91-BED5-F5C960CFBA1D}" srcId="{E9D84418-28C6-41C9-8739-03AD58398FC4}" destId="{C9F84F9F-E60E-4C94-925B-C7FF4428C1BA}" srcOrd="2" destOrd="0" parTransId="{93500B95-0801-4D2F-BA45-8EE0EBB57B3E}" sibTransId="{376C5EAB-4214-4CC6-BBA4-BA41B842539A}"/>
    <dgm:cxn modelId="{140058E5-B27C-44BC-9E0F-6EA66AA695CD}" type="presOf" srcId="{333BCC93-41C5-4D2F-B43C-06A21A76703B}" destId="{82CC1E30-1F10-49CF-A5A4-150E658ACA1A}" srcOrd="0" destOrd="0" presId="urn:microsoft.com/office/officeart/2005/8/layout/list1"/>
    <dgm:cxn modelId="{E4E0ED44-C4A1-466A-9A14-F0A07696FC48}" type="presOf" srcId="{6240AD6A-B537-452B-BA67-3FF2819B05FA}" destId="{5B7FBEDB-726D-4FAD-B641-6604B6CDABB5}" srcOrd="0" destOrd="0" presId="urn:microsoft.com/office/officeart/2005/8/layout/list1"/>
    <dgm:cxn modelId="{CF4ABB43-C282-4390-B441-C212DE62E8A4}" srcId="{CC27D457-E0D5-40BF-80FF-4FA875E8058D}" destId="{333BCC93-41C5-4D2F-B43C-06A21A76703B}" srcOrd="0" destOrd="0" parTransId="{FCFC72FC-EB8D-47E7-AB14-FFA3FFE77F51}" sibTransId="{F2EA596C-94DE-4F95-BD5C-D640109D7E0D}"/>
    <dgm:cxn modelId="{287899E1-9C93-4940-A298-663D0405E1C3}" srcId="{465F1CD8-FD33-47D8-867B-9E4D57BB1A77}" destId="{6240AD6A-B537-452B-BA67-3FF2819B05FA}" srcOrd="0" destOrd="0" parTransId="{3E9F1683-6330-4FEC-997D-967685B99286}" sibTransId="{44C7562C-39EE-4DDE-B068-AD09DF063304}"/>
    <dgm:cxn modelId="{B10CC402-64CA-425E-A51A-58799730A397}" srcId="{C9F84F9F-E60E-4C94-925B-C7FF4428C1BA}" destId="{2B30AD22-BE83-4B35-AAA1-775EAF413647}" srcOrd="0" destOrd="0" parTransId="{CADA7274-643E-43D5-BCA8-1851CE63944C}" sibTransId="{184D96CD-E708-4BB8-8E03-690FFA491FE0}"/>
    <dgm:cxn modelId="{BF692B85-1B13-4531-A573-4490E78FE213}" srcId="{465F1CD8-FD33-47D8-867B-9E4D57BB1A77}" destId="{DCFD2852-9F7A-42E9-8141-6067653977FC}" srcOrd="1" destOrd="0" parTransId="{61CFDCDD-C79D-4BA5-B265-67C62ABC419E}" sibTransId="{F410C9E3-F99E-4676-928D-90EF5303D2E2}"/>
    <dgm:cxn modelId="{94443A74-7755-47E5-9BA0-F91E6D994776}" type="presOf" srcId="{465F1CD8-FD33-47D8-867B-9E4D57BB1A77}" destId="{C5BBA559-D72F-4A8C-A5A7-92C398BA1F2E}" srcOrd="0" destOrd="0" presId="urn:microsoft.com/office/officeart/2005/8/layout/list1"/>
    <dgm:cxn modelId="{F121B55E-DDC6-42F7-AB3C-35712EF278B0}" type="presOf" srcId="{C9F84F9F-E60E-4C94-925B-C7FF4428C1BA}" destId="{C754C1AB-6210-465D-8549-EC3DB0532B38}" srcOrd="1" destOrd="0" presId="urn:microsoft.com/office/officeart/2005/8/layout/list1"/>
    <dgm:cxn modelId="{1C7123D6-3032-480F-89CD-029FC814D663}" type="presOf" srcId="{CC27D457-E0D5-40BF-80FF-4FA875E8058D}" destId="{17553AAC-8AF6-4C7A-98CD-3C7E5901612A}" srcOrd="0" destOrd="0" presId="urn:microsoft.com/office/officeart/2005/8/layout/list1"/>
    <dgm:cxn modelId="{65C3DDE9-9355-41A5-A953-22C85F9EE0F3}" type="presOf" srcId="{465F1CD8-FD33-47D8-867B-9E4D57BB1A77}" destId="{B7467572-2971-48F5-803A-0143851ABCCD}" srcOrd="1" destOrd="0" presId="urn:microsoft.com/office/officeart/2005/8/layout/list1"/>
    <dgm:cxn modelId="{6C48EA9C-9971-457F-A177-C96B8B1D81CA}" type="presOf" srcId="{DCFD2852-9F7A-42E9-8141-6067653977FC}" destId="{5B7FBEDB-726D-4FAD-B641-6604B6CDABB5}" srcOrd="0" destOrd="1" presId="urn:microsoft.com/office/officeart/2005/8/layout/list1"/>
    <dgm:cxn modelId="{A2F0301A-767B-4B36-BCEC-1C228E41E86B}" type="presOf" srcId="{E9D84418-28C6-41C9-8739-03AD58398FC4}" destId="{06E2A7FF-F4FB-43CC-B476-4286630EB47D}" srcOrd="0" destOrd="0" presId="urn:microsoft.com/office/officeart/2005/8/layout/list1"/>
    <dgm:cxn modelId="{80C3F07B-9095-48D2-BCCF-74AEA507DD6C}" type="presOf" srcId="{C9F84F9F-E60E-4C94-925B-C7FF4428C1BA}" destId="{00D7D061-D33E-4474-A0B5-FC0CC2331374}" srcOrd="0" destOrd="0" presId="urn:microsoft.com/office/officeart/2005/8/layout/list1"/>
    <dgm:cxn modelId="{A34CCADC-BE54-4A87-8196-A801DE696016}" srcId="{E9D84418-28C6-41C9-8739-03AD58398FC4}" destId="{465F1CD8-FD33-47D8-867B-9E4D57BB1A77}" srcOrd="0" destOrd="0" parTransId="{5046A59F-808A-4711-9C19-9F2CB3334BC3}" sibTransId="{B40BDF91-1279-4577-9857-B54759F67A6D}"/>
    <dgm:cxn modelId="{E4E19827-1825-4839-A6D1-0FF2B086C9A6}" type="presParOf" srcId="{06E2A7FF-F4FB-43CC-B476-4286630EB47D}" destId="{D0913D3D-05E4-4AA8-BAD9-2AE304D12691}" srcOrd="0" destOrd="0" presId="urn:microsoft.com/office/officeart/2005/8/layout/list1"/>
    <dgm:cxn modelId="{E1386D40-69E7-494D-94C1-692ED7F241AA}" type="presParOf" srcId="{D0913D3D-05E4-4AA8-BAD9-2AE304D12691}" destId="{C5BBA559-D72F-4A8C-A5A7-92C398BA1F2E}" srcOrd="0" destOrd="0" presId="urn:microsoft.com/office/officeart/2005/8/layout/list1"/>
    <dgm:cxn modelId="{EB71B8B1-3A49-4E5B-AF7F-2CC91EE49231}" type="presParOf" srcId="{D0913D3D-05E4-4AA8-BAD9-2AE304D12691}" destId="{B7467572-2971-48F5-803A-0143851ABCCD}" srcOrd="1" destOrd="0" presId="urn:microsoft.com/office/officeart/2005/8/layout/list1"/>
    <dgm:cxn modelId="{E5B26ACD-E66E-4442-A1C7-2D26D50543C8}" type="presParOf" srcId="{06E2A7FF-F4FB-43CC-B476-4286630EB47D}" destId="{63150F2E-C286-44AF-81CE-35F0C7645CE5}" srcOrd="1" destOrd="0" presId="urn:microsoft.com/office/officeart/2005/8/layout/list1"/>
    <dgm:cxn modelId="{9E52C86C-98D6-4696-8C50-B16D71E6AA78}" type="presParOf" srcId="{06E2A7FF-F4FB-43CC-B476-4286630EB47D}" destId="{5B7FBEDB-726D-4FAD-B641-6604B6CDABB5}" srcOrd="2" destOrd="0" presId="urn:microsoft.com/office/officeart/2005/8/layout/list1"/>
    <dgm:cxn modelId="{DBDE3B64-03A1-4A53-9763-0E7D702DA0D9}" type="presParOf" srcId="{06E2A7FF-F4FB-43CC-B476-4286630EB47D}" destId="{63042D88-12C8-471C-8495-422AB216DF5B}" srcOrd="3" destOrd="0" presId="urn:microsoft.com/office/officeart/2005/8/layout/list1"/>
    <dgm:cxn modelId="{40CBED0D-FEAF-4827-AB8E-EBCD0226D4D9}" type="presParOf" srcId="{06E2A7FF-F4FB-43CC-B476-4286630EB47D}" destId="{E4484AA6-9BDE-4760-B505-EBE44D7F64E2}" srcOrd="4" destOrd="0" presId="urn:microsoft.com/office/officeart/2005/8/layout/list1"/>
    <dgm:cxn modelId="{52E4459D-0937-4DCE-9095-6DEB25315A0C}" type="presParOf" srcId="{E4484AA6-9BDE-4760-B505-EBE44D7F64E2}" destId="{17553AAC-8AF6-4C7A-98CD-3C7E5901612A}" srcOrd="0" destOrd="0" presId="urn:microsoft.com/office/officeart/2005/8/layout/list1"/>
    <dgm:cxn modelId="{64C1E51A-ECA3-4B26-ADA5-49CC6937E4C9}" type="presParOf" srcId="{E4484AA6-9BDE-4760-B505-EBE44D7F64E2}" destId="{D82D1845-4FF6-415A-A7CC-0568E9C5ECB8}" srcOrd="1" destOrd="0" presId="urn:microsoft.com/office/officeart/2005/8/layout/list1"/>
    <dgm:cxn modelId="{34957949-4B5C-473B-885D-73EF45046D9B}" type="presParOf" srcId="{06E2A7FF-F4FB-43CC-B476-4286630EB47D}" destId="{AC1D50D0-C4B4-4678-BDF6-818FDAA8601A}" srcOrd="5" destOrd="0" presId="urn:microsoft.com/office/officeart/2005/8/layout/list1"/>
    <dgm:cxn modelId="{FBB01EBA-C247-4EAA-80A0-FB7DDEE01FF3}" type="presParOf" srcId="{06E2A7FF-F4FB-43CC-B476-4286630EB47D}" destId="{82CC1E30-1F10-49CF-A5A4-150E658ACA1A}" srcOrd="6" destOrd="0" presId="urn:microsoft.com/office/officeart/2005/8/layout/list1"/>
    <dgm:cxn modelId="{F74FF4CD-F6C0-486C-8942-CAD91CC7C0CC}" type="presParOf" srcId="{06E2A7FF-F4FB-43CC-B476-4286630EB47D}" destId="{315FE276-1450-40D9-B7B5-601D54B39138}" srcOrd="7" destOrd="0" presId="urn:microsoft.com/office/officeart/2005/8/layout/list1"/>
    <dgm:cxn modelId="{CC573DE9-31C0-421C-86D5-D78C77DA7801}" type="presParOf" srcId="{06E2A7FF-F4FB-43CC-B476-4286630EB47D}" destId="{D870871F-88B9-4262-BE96-5422955515A9}" srcOrd="8" destOrd="0" presId="urn:microsoft.com/office/officeart/2005/8/layout/list1"/>
    <dgm:cxn modelId="{7F76A465-AF5C-4B60-818A-7E3FB9F8F256}" type="presParOf" srcId="{D870871F-88B9-4262-BE96-5422955515A9}" destId="{00D7D061-D33E-4474-A0B5-FC0CC2331374}" srcOrd="0" destOrd="0" presId="urn:microsoft.com/office/officeart/2005/8/layout/list1"/>
    <dgm:cxn modelId="{B48C601D-2F0B-403C-A5C4-7113AB86BE9C}" type="presParOf" srcId="{D870871F-88B9-4262-BE96-5422955515A9}" destId="{C754C1AB-6210-465D-8549-EC3DB0532B38}" srcOrd="1" destOrd="0" presId="urn:microsoft.com/office/officeart/2005/8/layout/list1"/>
    <dgm:cxn modelId="{C76F706D-005E-4056-B3AC-AC98594851DD}" type="presParOf" srcId="{06E2A7FF-F4FB-43CC-B476-4286630EB47D}" destId="{C45E475B-0512-46AB-8120-2B60568B04B8}" srcOrd="9" destOrd="0" presId="urn:microsoft.com/office/officeart/2005/8/layout/list1"/>
    <dgm:cxn modelId="{5C03D95C-7E24-423B-964D-814293D2CB4C}" type="presParOf" srcId="{06E2A7FF-F4FB-43CC-B476-4286630EB47D}" destId="{49C208AB-432A-4977-AADF-17FB85FCDA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B8F27-00CC-4357-A5FE-FBCFAC2C177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4DDF4-B6D2-4644-B533-8D2154E5A72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Единовременные (первоначальные) затраты (капвложения)</a:t>
          </a:r>
        </a:p>
      </dgm:t>
    </dgm:pt>
    <dgm:pt modelId="{B72D71A3-45D6-4986-A4F4-EC836D501EE7}" type="parTrans" cxnId="{878419B5-F7FF-4364-A38F-1B278567786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1D037-6E97-457D-8854-F20E22844846}" type="sibTrans" cxnId="{878419B5-F7FF-4364-A38F-1B278567786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D08D8-E02D-42F2-B266-DF143BF804E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Постоянные затраты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(не зависят от объемов производства)</a:t>
          </a:r>
        </a:p>
      </dgm:t>
    </dgm:pt>
    <dgm:pt modelId="{E9C3472F-6881-4611-895A-21E0AFDA98B4}" type="parTrans" cxnId="{BCDAA16D-E510-4997-9610-DC4F08F464A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92A43-B88D-4872-9F80-01F1A5CB1DB6}" type="sibTrans" cxnId="{BCDAA16D-E510-4997-9610-DC4F08F464A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FBCA0-204D-4D5E-AC99-9896B13853D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Переменные (текущие, прямые) затраты (зависят от объемов производства)</a:t>
          </a:r>
        </a:p>
      </dgm:t>
    </dgm:pt>
    <dgm:pt modelId="{332FC1F5-4666-4DEC-8D44-58A901EBE77E}" type="parTrans" cxnId="{A7D01EBD-94C2-46DD-B3AB-9FB6D943835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D05B8-EA95-429E-9C31-38FB1BF024B4}" type="sibTrans" cxnId="{A7D01EBD-94C2-46DD-B3AB-9FB6D943835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B9905-137E-4142-A03B-66073CBC53A7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закупка оборудования,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A31C3-0A41-44A4-BBA4-F2D0C7FEE5F3}" type="parTrans" cxnId="{DF84800D-FF5C-4449-B17C-B3C0DA5C7E1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226E2-5C83-4E06-8640-7921413775C1}" type="sibTrans" cxnId="{DF84800D-FF5C-4449-B17C-B3C0DA5C7E1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2DF45-64B0-405F-A811-3BC6005AE0FB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аренда,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DC8B5-4E87-4D88-8388-FE9CC79FE5FD}" type="parTrans" cxnId="{160018D2-16A9-46DC-A926-5571C0421D7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E18D9-E296-4E8F-9CE7-889623DBE8B8}" type="sibTrans" cxnId="{160018D2-16A9-46DC-A926-5571C0421D7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5990A-F027-4CA2-81DC-F2CD64FB6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торгового предприятия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затраты на приобретение товаров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99BAC-7CE5-4AD5-A61A-08803482C515}" type="parTrans" cxnId="{CA8BFF0B-6A7E-4963-A1FE-CD67B6B056E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4CD29-1931-4216-865E-501FA6A30630}" type="sibTrans" cxnId="{CA8BFF0B-6A7E-4963-A1FE-CD67B6B056E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B702F-51D7-4F53-9274-F38A4348B605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расходы на регистрацию,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34369-42D1-4972-8C88-F038336609E5}" type="parTrans" cxnId="{51A33895-2F70-490F-B2C8-76B6DFD5AAC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25CD8-8343-4462-9E28-39AA90AD797E}" type="sibTrans" cxnId="{51A33895-2F70-490F-B2C8-76B6DFD5AAC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E159E-442C-4C24-A648-25215A2C9A96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реклама и т.д.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3C943-8A2F-40CC-8382-0D8C2E9F0229}" type="parTrans" cxnId="{98EC2EA9-4EE8-418D-8576-CF9DE784B63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476A7-5046-49CC-9D97-01563F18E007}" type="sibTrans" cxnId="{98EC2EA9-4EE8-418D-8576-CF9DE784B63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F190-BA6C-473D-B7D6-58051C612DAE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платежи по кредиту,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B7A01-4F87-4BCE-AE66-2D359D959D56}" type="parTrans" cxnId="{10022E29-E1CC-40E3-B1B6-A5F038BDF05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E2B93-50B5-4FA4-9A1C-EA01048926B5}" type="sibTrans" cxnId="{10022E29-E1CC-40E3-B1B6-A5F038BDF05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BD19C-72B2-482C-88C1-F441AC1B8DAA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реклама,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7E480-14DD-4777-AB96-0D1B79983DD3}" type="parTrans" cxnId="{327C093B-5B9D-44EA-8223-89791DE3A7A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F570C-4027-4FE3-940B-116762780EA8}" type="sibTrans" cxnId="{327C093B-5B9D-44EA-8223-89791DE3A7A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253B8-4D07-456C-9F95-48D2EAAF8699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содержание офиса,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F0C4C-F56E-4C93-B03D-B8AD8061DE6F}" type="parTrans" cxnId="{6D784C98-D62C-4259-BEB5-A11412B2C8C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AF8BC-64DD-4851-8205-5CEB879F3644}" type="sibTrans" cxnId="{6D784C98-D62C-4259-BEB5-A11412B2C8C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EBC3F-E67E-4857-A8C3-2A6F0CE1B1EA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ФЗП по фиксированным окладам,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CDF9E-22ED-462C-99BF-3DE41A4CB3E1}" type="parTrans" cxnId="{8A2E1D07-821C-44CF-810B-65D027655B7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ACEA4-175E-4D95-95E6-CFA2BC897263}" type="sibTrans" cxnId="{8A2E1D07-821C-44CF-810B-65D027655B7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05459-74DA-48B8-BB87-34C4C976A9DF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сумма ЕНВД,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9CA26-9A25-42E9-B1E0-12BB143ABAAC}" type="parTrans" cxnId="{DB8F48C8-2397-4175-8C9B-5DF19BADB37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4FFED-E4BE-4374-ADFA-6E93C9F841E0}" type="sibTrans" cxnId="{DB8F48C8-2397-4175-8C9B-5DF19BADB37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FDE4B-5F9C-46F8-BA7F-066C7D16D1B0}">
      <dgm:prSet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сумма страховых взносов на ИП и т.д.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3F6D8-59D4-478C-A06C-FDEFB1F62821}" type="parTrans" cxnId="{70D8E958-7186-4D1B-83A5-DCB95F14860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D8DE6-2499-43E2-839C-4958749FDF75}" type="sibTrans" cxnId="{70D8E958-7186-4D1B-83A5-DCB95F14860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74BA4-B221-4522-BFF3-B57F977E4B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производственного предприятия 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сырье, материалы, З/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рабочих-сдельщиков и т.д.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945B6-9C68-40E0-B485-1AAB45A099A3}" type="parTrans" cxnId="{716B4334-898C-42D8-A2A4-446215A73CB3}">
      <dgm:prSet/>
      <dgm:spPr/>
      <dgm:t>
        <a:bodyPr/>
        <a:lstStyle/>
        <a:p>
          <a:endParaRPr lang="ru-RU" sz="1600"/>
        </a:p>
      </dgm:t>
    </dgm:pt>
    <dgm:pt modelId="{B8D5506E-7D3B-4729-A723-BCD15F51BD54}" type="sibTrans" cxnId="{716B4334-898C-42D8-A2A4-446215A73CB3}">
      <dgm:prSet/>
      <dgm:spPr/>
      <dgm:t>
        <a:bodyPr/>
        <a:lstStyle/>
        <a:p>
          <a:endParaRPr lang="ru-RU" sz="1600"/>
        </a:p>
      </dgm:t>
    </dgm:pt>
    <dgm:pt modelId="{FF4C8A4F-A4FC-4E59-A2B1-17EF90CF5A0E}" type="pres">
      <dgm:prSet presAssocID="{E77B8F27-00CC-4357-A5FE-FBCFAC2C1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EAC8A-E57E-4B78-9AF4-ABA06E0C5B27}" type="pres">
      <dgm:prSet presAssocID="{3B84DDF4-B6D2-4644-B533-8D2154E5A727}" presName="composite" presStyleCnt="0"/>
      <dgm:spPr/>
    </dgm:pt>
    <dgm:pt modelId="{F79EBFE4-F444-4CB1-981E-5D12EA8F2FA3}" type="pres">
      <dgm:prSet presAssocID="{3B84DDF4-B6D2-4644-B533-8D2154E5A72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DFC4C-35C2-4E21-B288-AC55B1BE40E8}" type="pres">
      <dgm:prSet presAssocID="{3B84DDF4-B6D2-4644-B533-8D2154E5A72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69792-D10E-47FE-A832-002F0EED4918}" type="pres">
      <dgm:prSet presAssocID="{85C1D037-6E97-457D-8854-F20E22844846}" presName="space" presStyleCnt="0"/>
      <dgm:spPr/>
    </dgm:pt>
    <dgm:pt modelId="{4F350B48-A1BA-4DB3-B261-3D214DF9D8F7}" type="pres">
      <dgm:prSet presAssocID="{385D08D8-E02D-42F2-B266-DF143BF804E6}" presName="composite" presStyleCnt="0"/>
      <dgm:spPr/>
    </dgm:pt>
    <dgm:pt modelId="{B5DB3E47-6537-41EB-B6DE-049FEE212722}" type="pres">
      <dgm:prSet presAssocID="{385D08D8-E02D-42F2-B266-DF143BF804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B33FF-4417-4B12-A807-D6D8E8EACD4A}" type="pres">
      <dgm:prSet presAssocID="{385D08D8-E02D-42F2-B266-DF143BF804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BA416-7E2A-4130-BB6E-237B3BF7F124}" type="pres">
      <dgm:prSet presAssocID="{66B92A43-B88D-4872-9F80-01F1A5CB1DB6}" presName="space" presStyleCnt="0"/>
      <dgm:spPr/>
    </dgm:pt>
    <dgm:pt modelId="{D570B3D7-8B7E-4EC7-9467-9FF8806CFC12}" type="pres">
      <dgm:prSet presAssocID="{A6CFBCA0-204D-4D5E-AC99-9896B13853D0}" presName="composite" presStyleCnt="0"/>
      <dgm:spPr/>
    </dgm:pt>
    <dgm:pt modelId="{055BA353-AF22-46EF-B15C-EB2F64F7DD92}" type="pres">
      <dgm:prSet presAssocID="{A6CFBCA0-204D-4D5E-AC99-9896B13853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B7AD-097C-4D5E-93E8-16B8ED12AFAB}" type="pres">
      <dgm:prSet presAssocID="{A6CFBCA0-204D-4D5E-AC99-9896B13853D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E2D69-6C38-46AC-8AF6-BEA67FE253A8}" type="presOf" srcId="{7DFFDE4B-5F9C-46F8-BA7F-066C7D16D1B0}" destId="{EB8B33FF-4417-4B12-A807-D6D8E8EACD4A}" srcOrd="0" destOrd="6" presId="urn:microsoft.com/office/officeart/2005/8/layout/hList1"/>
    <dgm:cxn modelId="{0DF310F6-8E0E-4A48-AF38-35DE0316E726}" type="presOf" srcId="{30D05459-74DA-48B8-BB87-34C4C976A9DF}" destId="{EB8B33FF-4417-4B12-A807-D6D8E8EACD4A}" srcOrd="0" destOrd="5" presId="urn:microsoft.com/office/officeart/2005/8/layout/hList1"/>
    <dgm:cxn modelId="{A7D01EBD-94C2-46DD-B3AB-9FB6D943835F}" srcId="{E77B8F27-00CC-4357-A5FE-FBCFAC2C1773}" destId="{A6CFBCA0-204D-4D5E-AC99-9896B13853D0}" srcOrd="2" destOrd="0" parTransId="{332FC1F5-4666-4DEC-8D44-58A901EBE77E}" sibTransId="{57FD05B8-EA95-429E-9C31-38FB1BF024B4}"/>
    <dgm:cxn modelId="{51A33895-2F70-490F-B2C8-76B6DFD5AAC0}" srcId="{3B84DDF4-B6D2-4644-B533-8D2154E5A727}" destId="{1D4B702F-51D7-4F53-9274-F38A4348B605}" srcOrd="1" destOrd="0" parTransId="{CFE34369-42D1-4972-8C88-F038336609E5}" sibTransId="{65425CD8-8343-4462-9E28-39AA90AD797E}"/>
    <dgm:cxn modelId="{716B4334-898C-42D8-A2A4-446215A73CB3}" srcId="{A6CFBCA0-204D-4D5E-AC99-9896B13853D0}" destId="{B3C74BA4-B221-4522-BFF3-B57F977E4B00}" srcOrd="0" destOrd="0" parTransId="{C25945B6-9C68-40E0-B485-1AAB45A099A3}" sibTransId="{B8D5506E-7D3B-4729-A723-BCD15F51BD54}"/>
    <dgm:cxn modelId="{6D784C98-D62C-4259-BEB5-A11412B2C8C9}" srcId="{385D08D8-E02D-42F2-B266-DF143BF804E6}" destId="{EA3253B8-4D07-456C-9F95-48D2EAAF8699}" srcOrd="3" destOrd="0" parTransId="{5C2F0C4C-F56E-4C93-B03D-B8AD8061DE6F}" sibTransId="{8C6AF8BC-64DD-4851-8205-5CEB879F3644}"/>
    <dgm:cxn modelId="{8A2E1D07-821C-44CF-810B-65D027655B7E}" srcId="{385D08D8-E02D-42F2-B266-DF143BF804E6}" destId="{3D7EBC3F-E67E-4857-A8C3-2A6F0CE1B1EA}" srcOrd="4" destOrd="0" parTransId="{0B3CDF9E-22ED-462C-99BF-3DE41A4CB3E1}" sibTransId="{29DACEA4-175E-4D95-95E6-CFA2BC897263}"/>
    <dgm:cxn modelId="{AED69DDB-0BD9-41E9-91EA-414159E8B959}" type="presOf" srcId="{E71BD19C-72B2-482C-88C1-F441AC1B8DAA}" destId="{EB8B33FF-4417-4B12-A807-D6D8E8EACD4A}" srcOrd="0" destOrd="2" presId="urn:microsoft.com/office/officeart/2005/8/layout/hList1"/>
    <dgm:cxn modelId="{327C093B-5B9D-44EA-8223-89791DE3A7AD}" srcId="{385D08D8-E02D-42F2-B266-DF143BF804E6}" destId="{E71BD19C-72B2-482C-88C1-F441AC1B8DAA}" srcOrd="2" destOrd="0" parTransId="{2FE7E480-14DD-4777-AB96-0D1B79983DD3}" sibTransId="{C25F570C-4027-4FE3-940B-116762780EA8}"/>
    <dgm:cxn modelId="{DB8F48C8-2397-4175-8C9B-5DF19BADB377}" srcId="{385D08D8-E02D-42F2-B266-DF143BF804E6}" destId="{30D05459-74DA-48B8-BB87-34C4C976A9DF}" srcOrd="5" destOrd="0" parTransId="{A209CA26-9A25-42E9-B1E0-12BB143ABAAC}" sibTransId="{5C84FFED-E4BE-4374-ADFA-6E93C9F841E0}"/>
    <dgm:cxn modelId="{98EC2EA9-4EE8-418D-8576-CF9DE784B63C}" srcId="{3B84DDF4-B6D2-4644-B533-8D2154E5A727}" destId="{BDDE159E-442C-4C24-A648-25215A2C9A96}" srcOrd="2" destOrd="0" parTransId="{1673C943-8A2F-40CC-8382-0D8C2E9F0229}" sibTransId="{3C3476A7-5046-49CC-9D97-01563F18E007}"/>
    <dgm:cxn modelId="{133F482A-79FC-4DD4-8715-14F4917451A5}" type="presOf" srcId="{B3C74BA4-B221-4522-BFF3-B57F977E4B00}" destId="{177BB7AD-097C-4D5E-93E8-16B8ED12AFAB}" srcOrd="0" destOrd="0" presId="urn:microsoft.com/office/officeart/2005/8/layout/hList1"/>
    <dgm:cxn modelId="{DF84800D-FF5C-4449-B17C-B3C0DA5C7E19}" srcId="{3B84DDF4-B6D2-4644-B533-8D2154E5A727}" destId="{207B9905-137E-4142-A03B-66073CBC53A7}" srcOrd="0" destOrd="0" parTransId="{16AA31C3-0A41-44A4-BBA4-F2D0C7FEE5F3}" sibTransId="{28C226E2-5C83-4E06-8640-7921413775C1}"/>
    <dgm:cxn modelId="{241DF3BD-771C-4224-9AA1-0BDEFF04F320}" type="presOf" srcId="{207B9905-137E-4142-A03B-66073CBC53A7}" destId="{960DFC4C-35C2-4E21-B288-AC55B1BE40E8}" srcOrd="0" destOrd="0" presId="urn:microsoft.com/office/officeart/2005/8/layout/hList1"/>
    <dgm:cxn modelId="{160018D2-16A9-46DC-A926-5571C0421D7C}" srcId="{385D08D8-E02D-42F2-B266-DF143BF804E6}" destId="{9FD2DF45-64B0-405F-A811-3BC6005AE0FB}" srcOrd="0" destOrd="0" parTransId="{111DC8B5-4E87-4D88-8388-FE9CC79FE5FD}" sibTransId="{4DDE18D9-E296-4E8F-9CE7-889623DBE8B8}"/>
    <dgm:cxn modelId="{5279C007-3ED4-45ED-A13C-28BC3AB2F747}" type="presOf" srcId="{9FD2DF45-64B0-405F-A811-3BC6005AE0FB}" destId="{EB8B33FF-4417-4B12-A807-D6D8E8EACD4A}" srcOrd="0" destOrd="0" presId="urn:microsoft.com/office/officeart/2005/8/layout/hList1"/>
    <dgm:cxn modelId="{CA8BFF0B-6A7E-4963-A1FE-CD67B6B056E5}" srcId="{A6CFBCA0-204D-4D5E-AC99-9896B13853D0}" destId="{9315990A-F027-4CA2-81DC-F2CD64FB68F2}" srcOrd="1" destOrd="0" parTransId="{C3C99BAC-7CE5-4AD5-A61A-08803482C515}" sibTransId="{B0F4CD29-1931-4216-865E-501FA6A30630}"/>
    <dgm:cxn modelId="{6661BFF0-966A-469E-8D79-0C00029419DD}" type="presOf" srcId="{BDDE159E-442C-4C24-A648-25215A2C9A96}" destId="{960DFC4C-35C2-4E21-B288-AC55B1BE40E8}" srcOrd="0" destOrd="2" presId="urn:microsoft.com/office/officeart/2005/8/layout/hList1"/>
    <dgm:cxn modelId="{330DA6C5-A5CA-44E7-971C-19DE20A9821B}" type="presOf" srcId="{385D08D8-E02D-42F2-B266-DF143BF804E6}" destId="{B5DB3E47-6537-41EB-B6DE-049FEE212722}" srcOrd="0" destOrd="0" presId="urn:microsoft.com/office/officeart/2005/8/layout/hList1"/>
    <dgm:cxn modelId="{19F93215-E013-4BEF-A524-0D97DB72D53E}" type="presOf" srcId="{3B84DDF4-B6D2-4644-B533-8D2154E5A727}" destId="{F79EBFE4-F444-4CB1-981E-5D12EA8F2FA3}" srcOrd="0" destOrd="0" presId="urn:microsoft.com/office/officeart/2005/8/layout/hList1"/>
    <dgm:cxn modelId="{878419B5-F7FF-4364-A38F-1B278567786A}" srcId="{E77B8F27-00CC-4357-A5FE-FBCFAC2C1773}" destId="{3B84DDF4-B6D2-4644-B533-8D2154E5A727}" srcOrd="0" destOrd="0" parTransId="{B72D71A3-45D6-4986-A4F4-EC836D501EE7}" sibTransId="{85C1D037-6E97-457D-8854-F20E22844846}"/>
    <dgm:cxn modelId="{2A08BC4A-0259-48B9-87D6-CED297CED42A}" type="presOf" srcId="{E77B8F27-00CC-4357-A5FE-FBCFAC2C1773}" destId="{FF4C8A4F-A4FC-4E59-A2B1-17EF90CF5A0E}" srcOrd="0" destOrd="0" presId="urn:microsoft.com/office/officeart/2005/8/layout/hList1"/>
    <dgm:cxn modelId="{10022E29-E1CC-40E3-B1B6-A5F038BDF055}" srcId="{385D08D8-E02D-42F2-B266-DF143BF804E6}" destId="{84D3F190-BA6C-473D-B7D6-58051C612DAE}" srcOrd="1" destOrd="0" parTransId="{1DFB7A01-4F87-4BCE-AE66-2D359D959D56}" sibTransId="{CCFE2B93-50B5-4FA4-9A1C-EA01048926B5}"/>
    <dgm:cxn modelId="{D47796FF-002D-4505-B9F3-4A06F81F73DC}" type="presOf" srcId="{A6CFBCA0-204D-4D5E-AC99-9896B13853D0}" destId="{055BA353-AF22-46EF-B15C-EB2F64F7DD92}" srcOrd="0" destOrd="0" presId="urn:microsoft.com/office/officeart/2005/8/layout/hList1"/>
    <dgm:cxn modelId="{2B8BC48D-7E5B-4923-8785-E4C78FAE2CBE}" type="presOf" srcId="{84D3F190-BA6C-473D-B7D6-58051C612DAE}" destId="{EB8B33FF-4417-4B12-A807-D6D8E8EACD4A}" srcOrd="0" destOrd="1" presId="urn:microsoft.com/office/officeart/2005/8/layout/hList1"/>
    <dgm:cxn modelId="{E3CAB860-FD7F-41D3-A224-A7E72BF4AB83}" type="presOf" srcId="{3D7EBC3F-E67E-4857-A8C3-2A6F0CE1B1EA}" destId="{EB8B33FF-4417-4B12-A807-D6D8E8EACD4A}" srcOrd="0" destOrd="4" presId="urn:microsoft.com/office/officeart/2005/8/layout/hList1"/>
    <dgm:cxn modelId="{14873A2D-536C-491D-877D-E4C31CC9BF3E}" type="presOf" srcId="{1D4B702F-51D7-4F53-9274-F38A4348B605}" destId="{960DFC4C-35C2-4E21-B288-AC55B1BE40E8}" srcOrd="0" destOrd="1" presId="urn:microsoft.com/office/officeart/2005/8/layout/hList1"/>
    <dgm:cxn modelId="{BCDAA16D-E510-4997-9610-DC4F08F464A6}" srcId="{E77B8F27-00CC-4357-A5FE-FBCFAC2C1773}" destId="{385D08D8-E02D-42F2-B266-DF143BF804E6}" srcOrd="1" destOrd="0" parTransId="{E9C3472F-6881-4611-895A-21E0AFDA98B4}" sibTransId="{66B92A43-B88D-4872-9F80-01F1A5CB1DB6}"/>
    <dgm:cxn modelId="{94CC2C2F-526C-42E0-90ED-4D3706A5CB99}" type="presOf" srcId="{9315990A-F027-4CA2-81DC-F2CD64FB68F2}" destId="{177BB7AD-097C-4D5E-93E8-16B8ED12AFAB}" srcOrd="0" destOrd="1" presId="urn:microsoft.com/office/officeart/2005/8/layout/hList1"/>
    <dgm:cxn modelId="{CE1F954E-4A73-43C5-991D-D720A9E730D0}" type="presOf" srcId="{EA3253B8-4D07-456C-9F95-48D2EAAF8699}" destId="{EB8B33FF-4417-4B12-A807-D6D8E8EACD4A}" srcOrd="0" destOrd="3" presId="urn:microsoft.com/office/officeart/2005/8/layout/hList1"/>
    <dgm:cxn modelId="{70D8E958-7186-4D1B-83A5-DCB95F148603}" srcId="{385D08D8-E02D-42F2-B266-DF143BF804E6}" destId="{7DFFDE4B-5F9C-46F8-BA7F-066C7D16D1B0}" srcOrd="6" destOrd="0" parTransId="{48A3F6D8-59D4-478C-A06C-FDEFB1F62821}" sibTransId="{C86D8DE6-2499-43E2-839C-4958749FDF75}"/>
    <dgm:cxn modelId="{2A9CE4A3-3706-4A87-961D-EC383E114D48}" type="presParOf" srcId="{FF4C8A4F-A4FC-4E59-A2B1-17EF90CF5A0E}" destId="{9DBEAC8A-E57E-4B78-9AF4-ABA06E0C5B27}" srcOrd="0" destOrd="0" presId="urn:microsoft.com/office/officeart/2005/8/layout/hList1"/>
    <dgm:cxn modelId="{F0AE1853-9E7C-4A2C-AE4F-9A276DAC1CC1}" type="presParOf" srcId="{9DBEAC8A-E57E-4B78-9AF4-ABA06E0C5B27}" destId="{F79EBFE4-F444-4CB1-981E-5D12EA8F2FA3}" srcOrd="0" destOrd="0" presId="urn:microsoft.com/office/officeart/2005/8/layout/hList1"/>
    <dgm:cxn modelId="{48F0FA27-FF2D-4608-9EDD-AC2B6D7159D4}" type="presParOf" srcId="{9DBEAC8A-E57E-4B78-9AF4-ABA06E0C5B27}" destId="{960DFC4C-35C2-4E21-B288-AC55B1BE40E8}" srcOrd="1" destOrd="0" presId="urn:microsoft.com/office/officeart/2005/8/layout/hList1"/>
    <dgm:cxn modelId="{332B148C-0D5B-40D8-8F76-8EA692757991}" type="presParOf" srcId="{FF4C8A4F-A4FC-4E59-A2B1-17EF90CF5A0E}" destId="{FB869792-D10E-47FE-A832-002F0EED4918}" srcOrd="1" destOrd="0" presId="urn:microsoft.com/office/officeart/2005/8/layout/hList1"/>
    <dgm:cxn modelId="{4F4530EE-B082-42DA-BB43-0ADAE5496132}" type="presParOf" srcId="{FF4C8A4F-A4FC-4E59-A2B1-17EF90CF5A0E}" destId="{4F350B48-A1BA-4DB3-B261-3D214DF9D8F7}" srcOrd="2" destOrd="0" presId="urn:microsoft.com/office/officeart/2005/8/layout/hList1"/>
    <dgm:cxn modelId="{431CF3C4-B176-42A8-9685-9978F46135F8}" type="presParOf" srcId="{4F350B48-A1BA-4DB3-B261-3D214DF9D8F7}" destId="{B5DB3E47-6537-41EB-B6DE-049FEE212722}" srcOrd="0" destOrd="0" presId="urn:microsoft.com/office/officeart/2005/8/layout/hList1"/>
    <dgm:cxn modelId="{2FDCD7EB-FB6D-4002-9F08-59C0172A5557}" type="presParOf" srcId="{4F350B48-A1BA-4DB3-B261-3D214DF9D8F7}" destId="{EB8B33FF-4417-4B12-A807-D6D8E8EACD4A}" srcOrd="1" destOrd="0" presId="urn:microsoft.com/office/officeart/2005/8/layout/hList1"/>
    <dgm:cxn modelId="{654C1D2C-3635-421B-9061-BA5FC7C0F345}" type="presParOf" srcId="{FF4C8A4F-A4FC-4E59-A2B1-17EF90CF5A0E}" destId="{5A0BA416-7E2A-4130-BB6E-237B3BF7F124}" srcOrd="3" destOrd="0" presId="urn:microsoft.com/office/officeart/2005/8/layout/hList1"/>
    <dgm:cxn modelId="{270E6E22-783B-4073-BE60-FE1DED043AFE}" type="presParOf" srcId="{FF4C8A4F-A4FC-4E59-A2B1-17EF90CF5A0E}" destId="{D570B3D7-8B7E-4EC7-9467-9FF8806CFC12}" srcOrd="4" destOrd="0" presId="urn:microsoft.com/office/officeart/2005/8/layout/hList1"/>
    <dgm:cxn modelId="{375DA0C2-FF94-4B86-943B-B3A67D9241C7}" type="presParOf" srcId="{D570B3D7-8B7E-4EC7-9467-9FF8806CFC12}" destId="{055BA353-AF22-46EF-B15C-EB2F64F7DD92}" srcOrd="0" destOrd="0" presId="urn:microsoft.com/office/officeart/2005/8/layout/hList1"/>
    <dgm:cxn modelId="{68AFC045-1E2F-400D-9A13-75F62BA900EC}" type="presParOf" srcId="{D570B3D7-8B7E-4EC7-9467-9FF8806CFC12}" destId="{177BB7AD-097C-4D5E-93E8-16B8ED12AF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6E714-45DB-40FB-867D-4B216E00E8E4}">
      <dsp:nvSpPr>
        <dsp:cNvPr id="0" name=""/>
        <dsp:cNvSpPr/>
      </dsp:nvSpPr>
      <dsp:spPr>
        <a:xfrm>
          <a:off x="-182025" y="0"/>
          <a:ext cx="6560869" cy="44167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C8A46-B1BC-408D-8695-3D78B2907462}">
      <dsp:nvSpPr>
        <dsp:cNvPr id="0" name=""/>
        <dsp:cNvSpPr/>
      </dsp:nvSpPr>
      <dsp:spPr>
        <a:xfrm>
          <a:off x="1748281" y="444044"/>
          <a:ext cx="5571127" cy="10455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Международные стандарты</a:t>
          </a:r>
          <a:endParaRPr lang="ru-RU" sz="2000" b="1" kern="1200" dirty="0"/>
        </a:p>
      </dsp:txBody>
      <dsp:txXfrm>
        <a:off x="1799319" y="495082"/>
        <a:ext cx="5469051" cy="943445"/>
      </dsp:txXfrm>
    </dsp:sp>
    <dsp:sp modelId="{BCF8DE04-9A6E-4CB8-A9D2-6336C44EE1AF}">
      <dsp:nvSpPr>
        <dsp:cNvPr id="0" name=""/>
        <dsp:cNvSpPr/>
      </dsp:nvSpPr>
      <dsp:spPr>
        <a:xfrm>
          <a:off x="1696533" y="1620256"/>
          <a:ext cx="5674622" cy="10455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Государственные методики </a:t>
          </a:r>
          <a:br>
            <a:rPr lang="ru-RU" sz="2000" b="1" kern="1200" dirty="0" smtClean="0"/>
          </a:br>
          <a:r>
            <a:rPr lang="ru-RU" sz="2000" b="1" kern="1200" dirty="0" smtClean="0"/>
            <a:t>(форма и макет бизнес-плана)</a:t>
          </a:r>
          <a:endParaRPr lang="ru-RU" sz="2000" b="1" kern="1200" dirty="0"/>
        </a:p>
      </dsp:txBody>
      <dsp:txXfrm>
        <a:off x="1747571" y="1671294"/>
        <a:ext cx="5572546" cy="943445"/>
      </dsp:txXfrm>
    </dsp:sp>
    <dsp:sp modelId="{9641DAB9-12A0-4526-A72C-52FA797B52E1}">
      <dsp:nvSpPr>
        <dsp:cNvPr id="0" name=""/>
        <dsp:cNvSpPr/>
      </dsp:nvSpPr>
      <dsp:spPr>
        <a:xfrm>
          <a:off x="1656729" y="2796469"/>
          <a:ext cx="5754232" cy="10455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Корпоративные методики </a:t>
          </a:r>
          <a:br>
            <a:rPr lang="ru-RU" sz="2000" b="1" kern="1200" dirty="0" smtClean="0"/>
          </a:br>
          <a:r>
            <a:rPr lang="ru-RU" sz="2000" b="1" kern="1200" dirty="0" smtClean="0"/>
            <a:t>(требования банков и инвестиционных фондов)</a:t>
          </a:r>
          <a:endParaRPr lang="ru-RU" sz="2000" b="1" kern="1200" dirty="0"/>
        </a:p>
      </dsp:txBody>
      <dsp:txXfrm>
        <a:off x="1707767" y="2847507"/>
        <a:ext cx="5652156" cy="943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813E2-FBE7-4748-A429-BA43F194B869}">
      <dsp:nvSpPr>
        <dsp:cNvPr id="0" name=""/>
        <dsp:cNvSpPr/>
      </dsp:nvSpPr>
      <dsp:spPr>
        <a:xfrm>
          <a:off x="1578511" y="4213"/>
          <a:ext cx="3136564" cy="3136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Маркетинг-план</a:t>
          </a:r>
          <a:endParaRPr lang="ru-RU" sz="2000" b="1" kern="1200" dirty="0"/>
        </a:p>
      </dsp:txBody>
      <dsp:txXfrm>
        <a:off x="1996720" y="553112"/>
        <a:ext cx="2300147" cy="1411453"/>
      </dsp:txXfrm>
    </dsp:sp>
    <dsp:sp modelId="{17C98F13-E2F1-4587-B9D1-597605FA3731}">
      <dsp:nvSpPr>
        <dsp:cNvPr id="0" name=""/>
        <dsp:cNvSpPr/>
      </dsp:nvSpPr>
      <dsp:spPr>
        <a:xfrm>
          <a:off x="2710288" y="2025697"/>
          <a:ext cx="3136564" cy="3136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Система производства</a:t>
          </a:r>
          <a:endParaRPr lang="ru-RU" sz="2000" b="1" kern="1200"/>
        </a:p>
      </dsp:txBody>
      <dsp:txXfrm>
        <a:off x="3669554" y="2835976"/>
        <a:ext cx="1881938" cy="1725110"/>
      </dsp:txXfrm>
    </dsp:sp>
    <dsp:sp modelId="{3C2283C8-5321-48FC-AC18-8DBB0E850609}">
      <dsp:nvSpPr>
        <dsp:cNvPr id="0" name=""/>
        <dsp:cNvSpPr/>
      </dsp:nvSpPr>
      <dsp:spPr>
        <a:xfrm>
          <a:off x="446734" y="2025697"/>
          <a:ext cx="3136564" cy="3136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Финансовый план</a:t>
          </a:r>
          <a:endParaRPr lang="ru-RU" sz="2000" b="1" kern="1200" dirty="0"/>
        </a:p>
      </dsp:txBody>
      <dsp:txXfrm>
        <a:off x="742094" y="2835976"/>
        <a:ext cx="1881938" cy="1725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53E5F-B980-4E1D-99EA-CF5B5AB95C19}">
      <dsp:nvSpPr>
        <dsp:cNvPr id="0" name=""/>
        <dsp:cNvSpPr/>
      </dsp:nvSpPr>
      <dsp:spPr>
        <a:xfrm>
          <a:off x="435803" y="1460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1. Титульный лист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71087" y="36744"/>
        <a:ext cx="1937220" cy="1134105"/>
      </dsp:txXfrm>
    </dsp:sp>
    <dsp:sp modelId="{D5FCA953-8359-4260-BE30-FB21393D6C9A}">
      <dsp:nvSpPr>
        <dsp:cNvPr id="0" name=""/>
        <dsp:cNvSpPr/>
      </dsp:nvSpPr>
      <dsp:spPr>
        <a:xfrm>
          <a:off x="2620277" y="354830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>
        <a:off x="2620277" y="454416"/>
        <a:ext cx="297956" cy="298759"/>
      </dsp:txXfrm>
    </dsp:sp>
    <dsp:sp modelId="{B381627D-08F3-4E9F-B608-A6D079CC976B}">
      <dsp:nvSpPr>
        <dsp:cNvPr id="0" name=""/>
        <dsp:cNvSpPr/>
      </dsp:nvSpPr>
      <dsp:spPr>
        <a:xfrm>
          <a:off x="3246706" y="1460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2. Резюме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281990" y="36744"/>
        <a:ext cx="1937220" cy="1134105"/>
      </dsp:txXfrm>
    </dsp:sp>
    <dsp:sp modelId="{C4781389-3A69-49F8-8333-651397DD6BF0}">
      <dsp:nvSpPr>
        <dsp:cNvPr id="0" name=""/>
        <dsp:cNvSpPr/>
      </dsp:nvSpPr>
      <dsp:spPr>
        <a:xfrm>
          <a:off x="5431180" y="354830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>
        <a:off x="5431180" y="454416"/>
        <a:ext cx="297956" cy="298759"/>
      </dsp:txXfrm>
    </dsp:sp>
    <dsp:sp modelId="{D6D0A685-F603-45D2-A374-EBEEBB3A7C99}">
      <dsp:nvSpPr>
        <dsp:cNvPr id="0" name=""/>
        <dsp:cNvSpPr/>
      </dsp:nvSpPr>
      <dsp:spPr>
        <a:xfrm>
          <a:off x="6057610" y="1460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3. Описание бизнеса (продукта)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092894" y="36744"/>
        <a:ext cx="1937220" cy="1134105"/>
      </dsp:txXfrm>
    </dsp:sp>
    <dsp:sp modelId="{EC98D8AE-F560-400F-9D5E-82426771C2F7}">
      <dsp:nvSpPr>
        <dsp:cNvPr id="0" name=""/>
        <dsp:cNvSpPr/>
      </dsp:nvSpPr>
      <dsp:spPr>
        <a:xfrm>
          <a:off x="8242084" y="354830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>
        <a:off x="8242084" y="454416"/>
        <a:ext cx="297956" cy="298759"/>
      </dsp:txXfrm>
    </dsp:sp>
    <dsp:sp modelId="{AD752066-5BAB-43F9-9496-AB669C7140CA}">
      <dsp:nvSpPr>
        <dsp:cNvPr id="0" name=""/>
        <dsp:cNvSpPr/>
      </dsp:nvSpPr>
      <dsp:spPr>
        <a:xfrm>
          <a:off x="8868514" y="1460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4. Оценка рынка сбыта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903798" y="36744"/>
        <a:ext cx="1937220" cy="1134105"/>
      </dsp:txXfrm>
    </dsp:sp>
    <dsp:sp modelId="{07D7E5F5-75CB-46F6-8158-5177E74086B9}">
      <dsp:nvSpPr>
        <dsp:cNvPr id="0" name=""/>
        <dsp:cNvSpPr/>
      </dsp:nvSpPr>
      <dsp:spPr>
        <a:xfrm rot="5400000">
          <a:off x="9659582" y="1346678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 rot="-5400000">
        <a:off x="9723029" y="1382818"/>
        <a:ext cx="298759" cy="297956"/>
      </dsp:txXfrm>
    </dsp:sp>
    <dsp:sp modelId="{2B90C1C4-708E-49B1-8DCB-145ECB445760}">
      <dsp:nvSpPr>
        <dsp:cNvPr id="0" name=""/>
        <dsp:cNvSpPr/>
      </dsp:nvSpPr>
      <dsp:spPr>
        <a:xfrm>
          <a:off x="8868514" y="2009248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5. План маркетинга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903798" y="2044532"/>
        <a:ext cx="1937220" cy="1134105"/>
      </dsp:txXfrm>
    </dsp:sp>
    <dsp:sp modelId="{6DFD21A8-C0D3-439C-ADCC-376284318FBD}">
      <dsp:nvSpPr>
        <dsp:cNvPr id="0" name=""/>
        <dsp:cNvSpPr/>
      </dsp:nvSpPr>
      <dsp:spPr>
        <a:xfrm rot="10800000">
          <a:off x="8266177" y="2362619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 rot="10800000">
        <a:off x="8393872" y="2462205"/>
        <a:ext cx="297956" cy="298759"/>
      </dsp:txXfrm>
    </dsp:sp>
    <dsp:sp modelId="{41DD549A-AFED-47E6-B04F-F9AAA7B4522B}">
      <dsp:nvSpPr>
        <dsp:cNvPr id="0" name=""/>
        <dsp:cNvSpPr/>
      </dsp:nvSpPr>
      <dsp:spPr>
        <a:xfrm>
          <a:off x="6057610" y="2009248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6. План производства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092894" y="2044532"/>
        <a:ext cx="1937220" cy="1134105"/>
      </dsp:txXfrm>
    </dsp:sp>
    <dsp:sp modelId="{9E99C424-EFA9-4E39-AAD4-562C7DBA54E9}">
      <dsp:nvSpPr>
        <dsp:cNvPr id="0" name=""/>
        <dsp:cNvSpPr/>
      </dsp:nvSpPr>
      <dsp:spPr>
        <a:xfrm rot="10800000">
          <a:off x="5455274" y="2362619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 rot="10800000">
        <a:off x="5582969" y="2462205"/>
        <a:ext cx="297956" cy="298759"/>
      </dsp:txXfrm>
    </dsp:sp>
    <dsp:sp modelId="{991FB988-68CE-490C-9D0A-DC477C0486B7}">
      <dsp:nvSpPr>
        <dsp:cNvPr id="0" name=""/>
        <dsp:cNvSpPr/>
      </dsp:nvSpPr>
      <dsp:spPr>
        <a:xfrm>
          <a:off x="3246706" y="2009248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7. </a:t>
          </a:r>
          <a:r>
            <a:rPr lang="ru-RU" sz="2000" b="1" kern="1200" dirty="0" err="1" smtClean="0">
              <a:solidFill>
                <a:schemeClr val="bg1"/>
              </a:solidFill>
            </a:rPr>
            <a:t>Организаци-онный</a:t>
          </a:r>
          <a:r>
            <a:rPr lang="ru-RU" sz="2000" b="1" kern="1200" dirty="0" smtClean="0">
              <a:solidFill>
                <a:schemeClr val="bg1"/>
              </a:solidFill>
            </a:rPr>
            <a:t> план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281990" y="2044532"/>
        <a:ext cx="1937220" cy="1134105"/>
      </dsp:txXfrm>
    </dsp:sp>
    <dsp:sp modelId="{75703A16-4059-48F4-B06F-5B979DC0B122}">
      <dsp:nvSpPr>
        <dsp:cNvPr id="0" name=""/>
        <dsp:cNvSpPr/>
      </dsp:nvSpPr>
      <dsp:spPr>
        <a:xfrm rot="10800000">
          <a:off x="2644370" y="2362619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 rot="10800000">
        <a:off x="2772065" y="2462205"/>
        <a:ext cx="297956" cy="298759"/>
      </dsp:txXfrm>
    </dsp:sp>
    <dsp:sp modelId="{6A35DA1F-3E0A-4906-A16C-5600995CB932}">
      <dsp:nvSpPr>
        <dsp:cNvPr id="0" name=""/>
        <dsp:cNvSpPr/>
      </dsp:nvSpPr>
      <dsp:spPr>
        <a:xfrm>
          <a:off x="435803" y="2009248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8. Финансовый план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71087" y="2044532"/>
        <a:ext cx="1937220" cy="1134105"/>
      </dsp:txXfrm>
    </dsp:sp>
    <dsp:sp modelId="{6F608C84-D587-4869-AF6D-BD43F5C5BBBF}">
      <dsp:nvSpPr>
        <dsp:cNvPr id="0" name=""/>
        <dsp:cNvSpPr/>
      </dsp:nvSpPr>
      <dsp:spPr>
        <a:xfrm rot="5400000">
          <a:off x="1226871" y="3354466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 rot="-5400000">
        <a:off x="1290318" y="3390606"/>
        <a:ext cx="298759" cy="297956"/>
      </dsp:txXfrm>
    </dsp:sp>
    <dsp:sp modelId="{F926DFEF-EA4F-4312-B32A-310952AA751B}">
      <dsp:nvSpPr>
        <dsp:cNvPr id="0" name=""/>
        <dsp:cNvSpPr/>
      </dsp:nvSpPr>
      <dsp:spPr>
        <a:xfrm>
          <a:off x="435803" y="4017036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9. Анализ и оценка рисков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71087" y="4052320"/>
        <a:ext cx="1937220" cy="1134105"/>
      </dsp:txXfrm>
    </dsp:sp>
    <dsp:sp modelId="{F8C58F35-C263-4221-A1BE-4BF69DFA7D98}">
      <dsp:nvSpPr>
        <dsp:cNvPr id="0" name=""/>
        <dsp:cNvSpPr/>
      </dsp:nvSpPr>
      <dsp:spPr>
        <a:xfrm>
          <a:off x="2620277" y="4370407"/>
          <a:ext cx="425651" cy="4979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bg1"/>
            </a:solidFill>
          </a:endParaRPr>
        </a:p>
      </dsp:txBody>
      <dsp:txXfrm>
        <a:off x="2620277" y="4469993"/>
        <a:ext cx="297956" cy="298759"/>
      </dsp:txXfrm>
    </dsp:sp>
    <dsp:sp modelId="{72B801A8-0893-4C4D-92F2-D4981324381E}">
      <dsp:nvSpPr>
        <dsp:cNvPr id="0" name=""/>
        <dsp:cNvSpPr/>
      </dsp:nvSpPr>
      <dsp:spPr>
        <a:xfrm>
          <a:off x="3246706" y="4017036"/>
          <a:ext cx="2007788" cy="1204673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10. Приложения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281990" y="4052320"/>
        <a:ext cx="1937220" cy="1134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FBEDB-726D-4FAD-B641-6604B6CDABB5}">
      <dsp:nvSpPr>
        <dsp:cNvPr id="0" name=""/>
        <dsp:cNvSpPr/>
      </dsp:nvSpPr>
      <dsp:spPr>
        <a:xfrm>
          <a:off x="0" y="315104"/>
          <a:ext cx="109728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74904" rIns="8516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Количественные характеристики: емкость рынка, степень насыщения, прогнозы развития</a:t>
          </a:r>
          <a:endParaRPr lang="ru-RU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 характеристики: структура потребителей, мотивы совершения покупок, конкуренция, специфические особенности рынка</a:t>
          </a:r>
          <a:endParaRPr lang="ru-RU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5104"/>
        <a:ext cx="10972800" cy="1275750"/>
      </dsp:txXfrm>
    </dsp:sp>
    <dsp:sp modelId="{B7467572-2971-48F5-803A-0143851ABCCD}">
      <dsp:nvSpPr>
        <dsp:cNvPr id="0" name=""/>
        <dsp:cNvSpPr/>
      </dsp:nvSpPr>
      <dsp:spPr>
        <a:xfrm>
          <a:off x="548640" y="49424"/>
          <a:ext cx="76809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Описание рынка</a:t>
          </a:r>
          <a:endParaRPr lang="ru-RU" sz="2000" b="1" kern="1200" dirty="0"/>
        </a:p>
      </dsp:txBody>
      <dsp:txXfrm>
        <a:off x="574579" y="75363"/>
        <a:ext cx="7629082" cy="479482"/>
      </dsp:txXfrm>
    </dsp:sp>
    <dsp:sp modelId="{82CC1E30-1F10-49CF-A5A4-150E658ACA1A}">
      <dsp:nvSpPr>
        <dsp:cNvPr id="0" name=""/>
        <dsp:cNvSpPr/>
      </dsp:nvSpPr>
      <dsp:spPr>
        <a:xfrm>
          <a:off x="0" y="1953734"/>
          <a:ext cx="1097280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74904" rIns="8516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 они? Где они? Почему они покупают ? Когда они покупают? Они покупают по заказу или на тендерах? Кто принимает решение о покупке? Каков обычный размер заказа? Кто является окончательными клиентами, и какое влияние на покупательские привычки находятся за пределами Вашего контроля?</a:t>
          </a:r>
          <a:endParaRPr lang="ru-RU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53734"/>
        <a:ext cx="10972800" cy="1474200"/>
      </dsp:txXfrm>
    </dsp:sp>
    <dsp:sp modelId="{D82D1845-4FF6-415A-A7CC-0568E9C5ECB8}">
      <dsp:nvSpPr>
        <dsp:cNvPr id="0" name=""/>
        <dsp:cNvSpPr/>
      </dsp:nvSpPr>
      <dsp:spPr>
        <a:xfrm>
          <a:off x="548640" y="1688054"/>
          <a:ext cx="76809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Характеристика потенциальных потребителей</a:t>
          </a:r>
          <a:endParaRPr lang="ru-RU" sz="2000" b="1" kern="1200" dirty="0"/>
        </a:p>
      </dsp:txBody>
      <dsp:txXfrm>
        <a:off x="574579" y="1713993"/>
        <a:ext cx="7629082" cy="479482"/>
      </dsp:txXfrm>
    </dsp:sp>
    <dsp:sp modelId="{49C208AB-432A-4977-AADF-17FB85FCDAE9}">
      <dsp:nvSpPr>
        <dsp:cNvPr id="0" name=""/>
        <dsp:cNvSpPr/>
      </dsp:nvSpPr>
      <dsp:spPr>
        <a:xfrm>
          <a:off x="0" y="3790815"/>
          <a:ext cx="1097280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74904" rIns="8516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 Ваши конкуренты? Где они находятся? Каков их размер и потенциал? Какую долю рынка они контролируют? Каковы их сильные и слабые стороны? Почему Вы считаете, что будете успешно конкурировать с ними? Каков будет вероятный ответ конкурентов на Ваши планы?</a:t>
          </a:r>
          <a:endParaRPr lang="ru-RU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90815"/>
        <a:ext cx="10972800" cy="1474200"/>
      </dsp:txXfrm>
    </dsp:sp>
    <dsp:sp modelId="{C754C1AB-6210-465D-8549-EC3DB0532B38}">
      <dsp:nvSpPr>
        <dsp:cNvPr id="0" name=""/>
        <dsp:cNvSpPr/>
      </dsp:nvSpPr>
      <dsp:spPr>
        <a:xfrm>
          <a:off x="548640" y="3525135"/>
          <a:ext cx="76809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Описание конкурентов</a:t>
          </a:r>
          <a:endParaRPr lang="ru-RU" sz="2000" b="1" kern="1200" dirty="0"/>
        </a:p>
      </dsp:txBody>
      <dsp:txXfrm>
        <a:off x="574579" y="3551074"/>
        <a:ext cx="762908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EBFE4-F444-4CB1-981E-5D12EA8F2FA3}">
      <dsp:nvSpPr>
        <dsp:cNvPr id="0" name=""/>
        <dsp:cNvSpPr/>
      </dsp:nvSpPr>
      <dsp:spPr>
        <a:xfrm>
          <a:off x="3429" y="2893"/>
          <a:ext cx="3343274" cy="13373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Единовременные (первоначальные) затраты (капвложения)</a:t>
          </a:r>
        </a:p>
      </dsp:txBody>
      <dsp:txXfrm>
        <a:off x="3429" y="2893"/>
        <a:ext cx="3343274" cy="1337309"/>
      </dsp:txXfrm>
    </dsp:sp>
    <dsp:sp modelId="{960DFC4C-35C2-4E21-B288-AC55B1BE40E8}">
      <dsp:nvSpPr>
        <dsp:cNvPr id="0" name=""/>
        <dsp:cNvSpPr/>
      </dsp:nvSpPr>
      <dsp:spPr>
        <a:xfrm>
          <a:off x="3429" y="1340203"/>
          <a:ext cx="3343274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закупка оборудования,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расходы на регистрацию,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реклама и т.д.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9" y="1340203"/>
        <a:ext cx="3343274" cy="3211649"/>
      </dsp:txXfrm>
    </dsp:sp>
    <dsp:sp modelId="{B5DB3E47-6537-41EB-B6DE-049FEE212722}">
      <dsp:nvSpPr>
        <dsp:cNvPr id="0" name=""/>
        <dsp:cNvSpPr/>
      </dsp:nvSpPr>
      <dsp:spPr>
        <a:xfrm>
          <a:off x="3814762" y="2893"/>
          <a:ext cx="3343274" cy="13373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Постоянные затраты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(не зависят от объемов производства)</a:t>
          </a:r>
        </a:p>
      </dsp:txBody>
      <dsp:txXfrm>
        <a:off x="3814762" y="2893"/>
        <a:ext cx="3343274" cy="1337309"/>
      </dsp:txXfrm>
    </dsp:sp>
    <dsp:sp modelId="{EB8B33FF-4417-4B12-A807-D6D8E8EACD4A}">
      <dsp:nvSpPr>
        <dsp:cNvPr id="0" name=""/>
        <dsp:cNvSpPr/>
      </dsp:nvSpPr>
      <dsp:spPr>
        <a:xfrm>
          <a:off x="3814762" y="1340203"/>
          <a:ext cx="3343274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аренда,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платежи по кредиту,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реклама,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содержание офиса,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ФЗП по фиксированным окладам,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сумма ЕНВД,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сумма страховых взносов на ИП и т.д.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762" y="1340203"/>
        <a:ext cx="3343274" cy="3211649"/>
      </dsp:txXfrm>
    </dsp:sp>
    <dsp:sp modelId="{055BA353-AF22-46EF-B15C-EB2F64F7DD92}">
      <dsp:nvSpPr>
        <dsp:cNvPr id="0" name=""/>
        <dsp:cNvSpPr/>
      </dsp:nvSpPr>
      <dsp:spPr>
        <a:xfrm>
          <a:off x="7626096" y="2893"/>
          <a:ext cx="3343274" cy="13373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Переменные (текущие, прямые) затраты (зависят от объемов производства)</a:t>
          </a:r>
        </a:p>
      </dsp:txBody>
      <dsp:txXfrm>
        <a:off x="7626096" y="2893"/>
        <a:ext cx="3343274" cy="1337309"/>
      </dsp:txXfrm>
    </dsp:sp>
    <dsp:sp modelId="{177BB7AD-097C-4D5E-93E8-16B8ED12AFAB}">
      <dsp:nvSpPr>
        <dsp:cNvPr id="0" name=""/>
        <dsp:cNvSpPr/>
      </dsp:nvSpPr>
      <dsp:spPr>
        <a:xfrm>
          <a:off x="7626096" y="1340203"/>
          <a:ext cx="3343274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производственного предприятия 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сырье, материалы, З/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рабочих-сдельщиков и т.д.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торгового предприятия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затраты на приобретение товаров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6096" y="1340203"/>
        <a:ext cx="3343274" cy="321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20A65-6505-4B3F-A729-38DDF5799AE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A39B-63AE-4618-AFF5-DFC7FD96F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C9EF170-7983-418B-A27E-E194F432D076}" type="slidenum">
              <a:rPr lang="ru-RU"/>
              <a:pPr algn="r"/>
              <a:t>2</a:t>
            </a:fld>
            <a:endParaRPr 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612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99A9738-25ED-4132-9D63-266132B123D0}" type="slidenum">
              <a:rPr lang="ru-RU"/>
              <a:pPr algn="r"/>
              <a:t>3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0131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2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74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1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1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1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6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4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7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1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6D7B25-7CF1-45A0-B756-F630A9D0CD06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673B-118E-4248-8063-409EBB04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8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770074"/>
            <a:ext cx="9404723" cy="140053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бизнес-плана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получении финансирования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90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200827" cy="679269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chemeClr val="accent1"/>
                </a:solidFill>
              </a:rPr>
              <a:t>Пример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smtClean="0">
                <a:solidFill>
                  <a:schemeClr val="accent1"/>
                </a:solidFill>
              </a:rPr>
              <a:t/>
            </a:r>
            <a:br>
              <a:rPr lang="ru-RU" sz="2800" b="1" i="1" dirty="0" smtClean="0">
                <a:solidFill>
                  <a:schemeClr val="accent1"/>
                </a:solidFill>
              </a:rPr>
            </a:br>
            <a:r>
              <a:rPr lang="ru-RU" sz="2800" b="1" i="1" dirty="0" smtClean="0">
                <a:solidFill>
                  <a:schemeClr val="accent1"/>
                </a:solidFill>
              </a:rPr>
              <a:t>расчета </a:t>
            </a:r>
            <a:r>
              <a:rPr lang="ru-RU" sz="2800" b="1" i="1" dirty="0">
                <a:solidFill>
                  <a:schemeClr val="accent1"/>
                </a:solidFill>
              </a:rPr>
              <a:t>емкости рынка автомоек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8354" y="1952785"/>
            <a:ext cx="7645546" cy="444845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Кол-во автомоек -15 </a:t>
            </a:r>
            <a:r>
              <a:rPr lang="ru-RU" sz="2400" i="1" dirty="0"/>
              <a:t>автомоек </a:t>
            </a:r>
            <a:r>
              <a:rPr lang="ru-RU" sz="2400" i="1" dirty="0" smtClean="0"/>
              <a:t>(45 постов)</a:t>
            </a:r>
          </a:p>
          <a:p>
            <a:pPr marL="0" indent="0">
              <a:buNone/>
            </a:pPr>
            <a:r>
              <a:rPr lang="ru-RU" sz="2400" i="1" dirty="0" smtClean="0"/>
              <a:t>Мощность 1 поста </a:t>
            </a:r>
            <a:r>
              <a:rPr lang="ru-RU" sz="2400" i="1" dirty="0"/>
              <a:t>- 20 </a:t>
            </a:r>
            <a:r>
              <a:rPr lang="ru-RU" sz="2400" i="1" dirty="0" smtClean="0"/>
              <a:t>машин в сутки. </a:t>
            </a:r>
          </a:p>
          <a:p>
            <a:pPr marL="0" indent="0">
              <a:buNone/>
            </a:pPr>
            <a:r>
              <a:rPr lang="ru-RU" sz="2400" i="1" dirty="0" smtClean="0"/>
              <a:t>Зарегистрировано 42 000 автомобилей</a:t>
            </a:r>
          </a:p>
          <a:p>
            <a:pPr marL="0" indent="0">
              <a:buNone/>
            </a:pPr>
            <a:r>
              <a:rPr lang="ru-RU" sz="2400" i="1" dirty="0" smtClean="0"/>
              <a:t>Частота мытья авто – 1 раз в месяц</a:t>
            </a:r>
          </a:p>
          <a:p>
            <a:pPr marL="0" indent="0">
              <a:buNone/>
            </a:pPr>
            <a:r>
              <a:rPr lang="ru-RU" sz="2400" i="1" dirty="0" smtClean="0"/>
              <a:t>Цена услуги – 300 руб.</a:t>
            </a:r>
          </a:p>
          <a:p>
            <a:pPr marL="0" indent="0">
              <a:buNone/>
            </a:pPr>
            <a:r>
              <a:rPr lang="ru-RU" sz="2400" i="1" dirty="0" err="1" smtClean="0"/>
              <a:t>Коэфф</a:t>
            </a:r>
            <a:r>
              <a:rPr lang="ru-RU" sz="2400" i="1" dirty="0" smtClean="0"/>
              <a:t>. загрузки (план) – 0,8</a:t>
            </a:r>
          </a:p>
          <a:p>
            <a:pPr marL="0" indent="0">
              <a:buNone/>
            </a:pPr>
            <a:r>
              <a:rPr lang="ru-RU" sz="2400" i="1" dirty="0" smtClean="0"/>
              <a:t>Определим объем неудовлетворенного спроса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57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>
                <a:solidFill>
                  <a:schemeClr val="accent1"/>
                </a:solidFill>
              </a:rPr>
              <a:t>Пример</a:t>
            </a:r>
            <a:r>
              <a:rPr lang="ru-RU" sz="3600" b="1" i="1" dirty="0">
                <a:solidFill>
                  <a:schemeClr val="accent1"/>
                </a:solidFill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</a:rPr>
            </a:br>
            <a:r>
              <a:rPr lang="ru-RU" sz="3600" b="1" i="1" dirty="0" smtClean="0">
                <a:solidFill>
                  <a:schemeClr val="accent1"/>
                </a:solidFill>
              </a:rPr>
              <a:t>расчета </a:t>
            </a:r>
            <a:r>
              <a:rPr lang="ru-RU" sz="3600" b="1" i="1" dirty="0">
                <a:solidFill>
                  <a:schemeClr val="accent1"/>
                </a:solidFill>
              </a:rPr>
              <a:t>емкости рынка автомоек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4326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i="1" dirty="0"/>
              <a:t>Существующие мойки обслуживают в месяц: 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i="1" dirty="0"/>
              <a:t>20 машин × 30 дней × 45 постов = 27 тыс. автомашин.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С учетом зарегистрированного числа авто и частоты мытья 1 раз в месяц необходимо: 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i="1" dirty="0"/>
              <a:t>42 000 авто / 20 авто / 30 дней = 70 постов.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Минимальная нехватка автомоек в городе – около 8 шт. (25 постов). 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Годовая емкость рынка составляет: 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i="1" dirty="0"/>
              <a:t>70 постов × 20 авто × 0,8 × 300 руб. × 30 дней × 12 мес. = =121 млн. руб. 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Фактическая емкость рынка равна: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i="1" dirty="0"/>
              <a:t>45 постов × 20 авто × 0,8 × 300 руб. × 30 дней × 12 мес. = =77,8 </a:t>
            </a:r>
            <a:r>
              <a:rPr lang="ru-RU" sz="2400" i="1" dirty="0" err="1"/>
              <a:t>млн.руб</a:t>
            </a:r>
            <a:r>
              <a:rPr lang="ru-RU" sz="2400" i="1" dirty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Неудовлетворенный спрос оценивается в 43,2 млн. руб.: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i="1" dirty="0"/>
              <a:t>121 – 77,8 = 43,2 млн. руб.</a:t>
            </a:r>
            <a:endParaRPr lang="ru-RU" sz="2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99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750658" cy="875211"/>
          </a:xfrm>
        </p:spPr>
        <p:txBody>
          <a:bodyPr/>
          <a:lstStyle/>
          <a:p>
            <a:pPr algn="ctr"/>
            <a:r>
              <a:rPr lang="ru-RU" sz="2400" b="1" cap="all" dirty="0" smtClean="0">
                <a:solidFill>
                  <a:schemeClr val="accent1"/>
                </a:solidFill>
              </a:rPr>
              <a:t>Пример</a:t>
            </a:r>
            <a:r>
              <a:rPr lang="ru-RU" sz="2400" b="1" i="1" dirty="0" smtClean="0">
                <a:solidFill>
                  <a:schemeClr val="accent1"/>
                </a:solidFill>
              </a:rPr>
              <a:t> сравнительной характеристики конкурентов 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на рынке маникюрных услуг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62610"/>
              </p:ext>
            </p:extLst>
          </p:nvPr>
        </p:nvGraphicFramePr>
        <p:xfrm>
          <a:off x="232476" y="1527790"/>
          <a:ext cx="11778709" cy="5050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18763"/>
                <a:gridCol w="2331470"/>
                <a:gridCol w="2039866"/>
                <a:gridCol w="2372759"/>
                <a:gridCol w="1815851"/>
              </a:tblGrid>
              <a:tr h="2768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Критерии сравнения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Открываемое предприятие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Конкуренты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Салон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красоты «Визит»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Салон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красоты «Зазеркалье»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Салон </a:t>
                      </a:r>
                      <a:br>
                        <a:rPr lang="ru-RU" sz="1600"/>
                      </a:br>
                      <a:r>
                        <a:rPr lang="ru-RU" sz="1600"/>
                        <a:t>красоты «Юлия»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355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Месторасположение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Удобное (в</a:t>
                      </a:r>
                      <a:r>
                        <a:rPr lang="ru-RU" sz="1600" baseline="0" dirty="0" smtClean="0"/>
                        <a:t> центре жилого микрорайона</a:t>
                      </a:r>
                      <a:r>
                        <a:rPr lang="ru-RU" sz="1600" dirty="0" smtClean="0"/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Удобное</a:t>
                      </a:r>
                      <a:r>
                        <a:rPr lang="ru-RU" sz="1600" baseline="0" dirty="0" smtClean="0"/>
                        <a:t> (р</a:t>
                      </a:r>
                      <a:r>
                        <a:rPr lang="ru-RU" sz="1600" dirty="0" smtClean="0"/>
                        <a:t>ядом с остановкой общественного транспорта)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Выгодное (</a:t>
                      </a:r>
                      <a:r>
                        <a:rPr lang="ru-RU" sz="1600" baseline="0" dirty="0" smtClean="0"/>
                        <a:t>центральной улице, рядом с администрацией)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Неудобное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Время работы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Вт.-Пт. 08:00-19:00; Сб.-Вс. 09:00-13:00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08:00-17:00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08:00-18:00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08:00-19:00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Уровень цен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Ниже среднего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Средний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Высокий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Высокий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Ассортимент оказываемых услуг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Широкий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Средний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Узкий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Своевременность оказания услуг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Выезд специалиста на дом заказчика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Понедельник, среда, пятница 15:00-19:00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Продажа сопутствующих товаров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  <a:tr h="276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Скидки постоянным клиентам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Скидка 10%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Скидка 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15" marR="2291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377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План маркетинга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37288"/>
            <a:ext cx="10972800" cy="3930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Ценообразование</a:t>
            </a:r>
          </a:p>
          <a:p>
            <a:r>
              <a:rPr lang="ru-RU" sz="2800" dirty="0" smtClean="0"/>
              <a:t>Схема распространения товаров (услуг)</a:t>
            </a:r>
          </a:p>
          <a:p>
            <a:r>
              <a:rPr lang="ru-RU" sz="2800" dirty="0" smtClean="0"/>
              <a:t>Методы стимулирования продаж (сбыта)</a:t>
            </a:r>
          </a:p>
          <a:p>
            <a:r>
              <a:rPr lang="ru-RU" sz="2800" dirty="0" smtClean="0"/>
              <a:t>Реклама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9177"/>
            <a:ext cx="10972800" cy="629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Пример написания плана маркетинга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48905"/>
            <a:ext cx="11277600" cy="4918495"/>
          </a:xfrm>
        </p:spPr>
        <p:txBody>
          <a:bodyPr/>
          <a:lstStyle/>
          <a:p>
            <a:pPr marL="0" indent="361950">
              <a:spcBef>
                <a:spcPts val="0"/>
              </a:spcBef>
              <a:buNone/>
            </a:pPr>
            <a:r>
              <a:rPr lang="ru-RU" sz="1800" i="1" dirty="0"/>
              <a:t>Ценообразование. </a:t>
            </a:r>
            <a:r>
              <a:rPr lang="ru-RU" sz="1800" dirty="0"/>
              <a:t>Стратегия ценообразования ателье будет направлена на привлечение клиентов и формирование постоянной клиентской базы.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1800" dirty="0" smtClean="0"/>
              <a:t>При </a:t>
            </a:r>
            <a:r>
              <a:rPr lang="ru-RU" sz="1800" dirty="0"/>
              <a:t>определении цены на услуги планируется на первоначальном этапе не дифференцировать цены по видам услуг (художественное творчество, актерское мастерство, вокал и др.), а установить единую цену в размере 150 рублей на одно посещение ребенком «Ателье детского творчества». При этом время посещения не ограничивать. В последствии возможна дифференциация цен по времени и видам услуг.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1800" i="1" dirty="0"/>
              <a:t>Стимулирование продаж. </a:t>
            </a:r>
            <a:r>
              <a:rPr lang="ru-RU" sz="1800" dirty="0"/>
              <a:t>С целью привлечения потребителей и стимулирования продаж планируется введение системы клубных карт, по которым будут предоставляться скидки постоянным клиентам. 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1800" dirty="0"/>
              <a:t>В целях осуществления продвижения продукции и услуг будут использоваться различные виды рекламы (</a:t>
            </a:r>
            <a:r>
              <a:rPr lang="ru-RU" sz="1800" dirty="0" smtClean="0"/>
              <a:t>табл.).</a:t>
            </a:r>
            <a:endParaRPr lang="ru-RU" sz="1800" dirty="0"/>
          </a:p>
          <a:p>
            <a:pPr marL="0" indent="361950">
              <a:spcBef>
                <a:spcPts val="0"/>
              </a:spcBef>
              <a:buNone/>
            </a:pPr>
            <a:r>
              <a:rPr lang="ru-RU" sz="1800" b="1" dirty="0"/>
              <a:t>Таблица </a:t>
            </a:r>
            <a:r>
              <a:rPr lang="ru-RU" sz="1800" b="1" dirty="0" smtClean="0"/>
              <a:t>– </a:t>
            </a:r>
            <a:r>
              <a:rPr lang="ru-RU" sz="1800" b="1" dirty="0"/>
              <a:t>Виды рекламы «Ателье детского творчества»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10009"/>
              </p:ext>
            </p:extLst>
          </p:nvPr>
        </p:nvGraphicFramePr>
        <p:xfrm>
          <a:off x="747622" y="4566536"/>
          <a:ext cx="109728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6395049"/>
                <a:gridCol w="2242868"/>
                <a:gridCol w="233488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рекламы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Стоимость, руб. мес.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Рекламный щит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17 000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Реклама на </a:t>
                      </a:r>
                      <a:r>
                        <a:rPr lang="ru-RU" sz="1600" dirty="0" err="1">
                          <a:effectLst/>
                        </a:rPr>
                        <a:t>стикерах</a:t>
                      </a:r>
                      <a:r>
                        <a:rPr lang="ru-RU" sz="1600" dirty="0">
                          <a:effectLst/>
                        </a:rPr>
                        <a:t> в вагонах скоростного трамвая Волгограда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Интернет-реклама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1 700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Реклама на радио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30 сек. 5 раз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23 400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 за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280 800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0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Производственный план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dirty="0" smtClean="0"/>
              <a:t>(разрабатывается только для производственного предприятия)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39590"/>
            <a:ext cx="10972800" cy="47727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I.</a:t>
            </a:r>
            <a:r>
              <a:rPr lang="ru-RU" sz="2000" dirty="0" smtClean="0"/>
              <a:t> Общие технические и организационные требования к производству:</a:t>
            </a:r>
          </a:p>
          <a:p>
            <a:r>
              <a:rPr lang="ru-RU" sz="2000" dirty="0" smtClean="0"/>
              <a:t>общая площадь, зонирование и технические характеристики производственной площадки:</a:t>
            </a:r>
          </a:p>
          <a:p>
            <a:r>
              <a:rPr lang="ru-RU" sz="2000" dirty="0" smtClean="0"/>
              <a:t>перечень необходимого к приобретению оборудования с указанием его наименования, серии и марки, количества, цены, поставщика и его контактных данных, общей суммы затрат на приобретение оборудования;</a:t>
            </a:r>
          </a:p>
          <a:p>
            <a:r>
              <a:rPr lang="ru-RU" sz="2000" dirty="0" smtClean="0"/>
              <a:t>используемые производственные технологии (их доступность, защищенность патентами, надежность, производительность и т.д.).</a:t>
            </a:r>
          </a:p>
          <a:p>
            <a:pPr>
              <a:buNone/>
            </a:pPr>
            <a:r>
              <a:rPr lang="en-US" sz="2000" b="1" dirty="0" smtClean="0"/>
              <a:t>II</a:t>
            </a:r>
            <a:r>
              <a:rPr lang="ru-RU" sz="2000" b="1" dirty="0" smtClean="0"/>
              <a:t>.</a:t>
            </a:r>
            <a:r>
              <a:rPr lang="ru-RU" sz="2000" dirty="0" smtClean="0"/>
              <a:t> Описание производственного процесса и затрат:</a:t>
            </a:r>
          </a:p>
          <a:p>
            <a:pPr lvl="0"/>
            <a:r>
              <a:rPr lang="ru-RU" sz="2000" dirty="0" smtClean="0"/>
              <a:t>потребность и условия поставок сырья, материалов, комплектующих;</a:t>
            </a:r>
          </a:p>
          <a:p>
            <a:pPr lvl="0"/>
            <a:r>
              <a:rPr lang="ru-RU" sz="2000" dirty="0" smtClean="0"/>
              <a:t>калькуляция затрат на производство продукции (расчет себестоимости);</a:t>
            </a:r>
          </a:p>
          <a:p>
            <a:pPr lvl="0"/>
            <a:r>
              <a:rPr lang="ru-RU" sz="2000" dirty="0" smtClean="0"/>
              <a:t>объем производства и реализации продукции с указанием цены сбыта и поступлений от продаж.</a:t>
            </a:r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cap="all" dirty="0" smtClean="0">
                <a:solidFill>
                  <a:schemeClr val="accent1"/>
                </a:solidFill>
              </a:rPr>
              <a:t>Пример</a:t>
            </a:r>
            <a:r>
              <a:rPr lang="ru-RU" sz="2400" b="1" i="1" dirty="0" smtClean="0">
                <a:solidFill>
                  <a:schemeClr val="accent1"/>
                </a:solidFill>
              </a:rPr>
              <a:t> таблицы перечня технологического оборудования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52826"/>
              </p:ext>
            </p:extLst>
          </p:nvPr>
        </p:nvGraphicFramePr>
        <p:xfrm>
          <a:off x="914402" y="1806499"/>
          <a:ext cx="10169910" cy="41705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8151"/>
                <a:gridCol w="2854026"/>
                <a:gridCol w="1366660"/>
                <a:gridCol w="1626944"/>
                <a:gridCol w="1611824"/>
                <a:gridCol w="2002305"/>
              </a:tblGrid>
              <a:tr h="1390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Название и марка оборудования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Цена за ед-цу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Количество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Стоимость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Поставщик и контакты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5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Оборудование 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Оборудование 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Оборудование 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ИТОГО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650278" cy="657922"/>
          </a:xfrm>
        </p:spPr>
        <p:txBody>
          <a:bodyPr/>
          <a:lstStyle/>
          <a:p>
            <a:pPr algn="ctr"/>
            <a:r>
              <a:rPr lang="ru-RU" sz="2400" b="1" cap="all" dirty="0" smtClean="0">
                <a:solidFill>
                  <a:schemeClr val="accent1"/>
                </a:solidFill>
              </a:rPr>
              <a:t>Пример</a:t>
            </a:r>
            <a:r>
              <a:rPr lang="ru-RU" sz="2400" b="1" i="1" dirty="0" smtClean="0">
                <a:solidFill>
                  <a:schemeClr val="accent1"/>
                </a:solidFill>
              </a:rPr>
              <a:t> калькуляции затрат и расчета себестоимости продукции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1451" y="1673817"/>
            <a:ext cx="6927742" cy="48384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b="1" i="1" dirty="0" smtClean="0"/>
              <a:t>Для определения полной себестоимость 1 ед. продукции необходимо:</a:t>
            </a:r>
            <a:endParaRPr lang="ru-RU" sz="1600" b="1" dirty="0" smtClean="0"/>
          </a:p>
          <a:p>
            <a:pPr>
              <a:buNone/>
            </a:pPr>
            <a:r>
              <a:rPr lang="ru-RU" sz="1600" b="1" i="1" dirty="0" smtClean="0"/>
              <a:t>1) Рассчитать в абсолютном выражении косвенные расходы, которые даны в процентах к оплате труда основных производственных рабочих, на 1 000 продукции:</a:t>
            </a:r>
            <a:endParaRPr lang="ru-RU" sz="1600" b="1" dirty="0" smtClean="0"/>
          </a:p>
          <a:p>
            <a:pPr marL="620713"/>
            <a:r>
              <a:rPr lang="ru-RU" sz="1600" b="1" i="1" dirty="0" smtClean="0"/>
              <a:t>начисления на ФЗП  составят:</a:t>
            </a:r>
          </a:p>
          <a:p>
            <a:pPr algn="ctr">
              <a:buNone/>
            </a:pPr>
            <a:r>
              <a:rPr lang="ru-RU" sz="1600" b="1" i="1" dirty="0" smtClean="0"/>
              <a:t>18 000 руб. × 30%  = 5 400 руб.;</a:t>
            </a:r>
            <a:endParaRPr lang="ru-RU" sz="1600" b="1" dirty="0" smtClean="0"/>
          </a:p>
          <a:p>
            <a:pPr marL="620713"/>
            <a:r>
              <a:rPr lang="ru-RU" sz="1600" b="1" i="1" dirty="0" smtClean="0"/>
              <a:t>общепроизводственные и </a:t>
            </a:r>
            <a:r>
              <a:rPr lang="ru-RU" sz="1600" b="1" i="1" dirty="0" err="1" smtClean="0"/>
              <a:t>общехоз</a:t>
            </a:r>
            <a:r>
              <a:rPr lang="ru-RU" sz="1600" b="1" i="1" dirty="0" smtClean="0"/>
              <a:t>. расходы равны: </a:t>
            </a:r>
          </a:p>
          <a:p>
            <a:pPr algn="ctr">
              <a:buNone/>
            </a:pPr>
            <a:r>
              <a:rPr lang="ru-RU" sz="1600" b="1" i="1" dirty="0" smtClean="0"/>
              <a:t>18 000 руб. × 25% = 4 500 руб.;</a:t>
            </a:r>
            <a:endParaRPr lang="ru-RU" sz="1600" b="1" dirty="0" smtClean="0"/>
          </a:p>
          <a:p>
            <a:pPr>
              <a:buNone/>
            </a:pPr>
            <a:r>
              <a:rPr lang="ru-RU" sz="1600" b="1" i="1" dirty="0" smtClean="0"/>
              <a:t>2) Определить </a:t>
            </a:r>
            <a:r>
              <a:rPr lang="ru-RU" sz="1600" b="1" i="1" dirty="0" err="1" smtClean="0"/>
              <a:t>С</a:t>
            </a:r>
            <a:r>
              <a:rPr lang="ru-RU" sz="1600" b="1" i="1" baseline="-25000" dirty="0" err="1" smtClean="0"/>
              <a:t>произв</a:t>
            </a:r>
            <a:r>
              <a:rPr lang="ru-RU" sz="1600" b="1" i="1" dirty="0" smtClean="0"/>
              <a:t> как сумму расходов по всем статьям  калькуляции.</a:t>
            </a:r>
            <a:endParaRPr lang="ru-RU" sz="1600" b="1" dirty="0" smtClean="0"/>
          </a:p>
          <a:p>
            <a:pPr algn="ctr">
              <a:buNone/>
            </a:pPr>
            <a:r>
              <a:rPr lang="ru-RU" sz="1600" b="1" i="1" dirty="0" err="1" smtClean="0"/>
              <a:t>С</a:t>
            </a:r>
            <a:r>
              <a:rPr lang="ru-RU" sz="1600" b="1" i="1" baseline="-25000" dirty="0" err="1" smtClean="0"/>
              <a:t>произв</a:t>
            </a:r>
            <a:r>
              <a:rPr lang="ru-RU" sz="1600" b="1" i="1" dirty="0" smtClean="0"/>
              <a:t> </a:t>
            </a:r>
            <a:r>
              <a:rPr lang="ru-RU" sz="1100" b="1" i="1" dirty="0" smtClean="0"/>
              <a:t>1 000 ед. </a:t>
            </a:r>
            <a:r>
              <a:rPr lang="ru-RU" sz="1600" b="1" i="1" dirty="0" smtClean="0"/>
              <a:t>= 20 000 + 12 000 + 18 000 + 5 400 + 4 500 = 59 900 руб.</a:t>
            </a: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3) Транспортные расходы и расходы на упаковку составят:</a:t>
            </a:r>
            <a:endParaRPr lang="ru-RU" sz="1600" b="1" dirty="0" smtClean="0"/>
          </a:p>
          <a:p>
            <a:pPr algn="ctr">
              <a:buNone/>
            </a:pPr>
            <a:r>
              <a:rPr lang="ru-RU" sz="1600" b="1" i="1" dirty="0" smtClean="0"/>
              <a:t>59 900 руб. × 5% / 100% = 2 995 руб.</a:t>
            </a:r>
            <a:endParaRPr lang="ru-RU" sz="1600" b="1" dirty="0" smtClean="0"/>
          </a:p>
          <a:p>
            <a:pPr>
              <a:buNone/>
            </a:pPr>
            <a:r>
              <a:rPr lang="ru-RU" sz="1600" b="1" i="1" dirty="0" smtClean="0"/>
              <a:t>Таким образом, полная себестоимость (С) будет равна:</a:t>
            </a:r>
            <a:endParaRPr lang="ru-RU" sz="1600" b="1" dirty="0" smtClean="0"/>
          </a:p>
          <a:p>
            <a:pPr algn="ctr">
              <a:buNone/>
            </a:pPr>
            <a:r>
              <a:rPr lang="ru-RU" sz="1600" b="1" i="1" dirty="0" smtClean="0"/>
              <a:t>С</a:t>
            </a:r>
            <a:r>
              <a:rPr lang="ru-RU" sz="1600" b="1" i="1" baseline="-25000" dirty="0" smtClean="0"/>
              <a:t>1000 ед.</a:t>
            </a:r>
            <a:r>
              <a:rPr lang="ru-RU" sz="1600" b="1" i="1" dirty="0" smtClean="0"/>
              <a:t> = 59 900 руб. + 2 995 руб. = 62 895 руб.</a:t>
            </a:r>
            <a:endParaRPr lang="ru-RU" sz="1600" b="1" dirty="0" smtClean="0"/>
          </a:p>
          <a:p>
            <a:pPr algn="ctr">
              <a:buNone/>
            </a:pPr>
            <a:r>
              <a:rPr lang="ru-RU" sz="1600" b="1" i="1" dirty="0" smtClean="0"/>
              <a:t>С</a:t>
            </a:r>
            <a:r>
              <a:rPr lang="ru-RU" sz="1600" b="1" i="1" baseline="-25000" dirty="0" smtClean="0"/>
              <a:t>1 ед. </a:t>
            </a:r>
            <a:r>
              <a:rPr lang="ru-RU" sz="1600" b="1" i="1" dirty="0" smtClean="0"/>
              <a:t>= 62,9 руб.</a:t>
            </a:r>
            <a:endParaRPr lang="ru-RU" sz="1600" b="1" dirty="0" smtClean="0"/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52836"/>
              </p:ext>
            </p:extLst>
          </p:nvPr>
        </p:nvGraphicFramePr>
        <p:xfrm>
          <a:off x="0" y="1548623"/>
          <a:ext cx="4881966" cy="53093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36348"/>
                <a:gridCol w="1845618"/>
              </a:tblGrid>
              <a:tr h="7454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Себестоимость по статьям калькуляции в расчете на 1000 ед. продукции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Сырье и основные материалы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20 000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5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Топливо и электроэнергия на технологические цели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12 000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3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Фонд заработной платы (ФЗП) основных производственных рабочих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18 000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Начисления на оплату труда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30% ФЗП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3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Общепроизводственные и общехозяйственные расходы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25% к ФЗП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5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Транспортные расходы и расходы на упаковку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5% к </a:t>
                      </a:r>
                      <a:r>
                        <a:rPr lang="ru-RU" sz="1600" dirty="0" err="1" smtClean="0"/>
                        <a:t>С</a:t>
                      </a:r>
                      <a:r>
                        <a:rPr lang="ru-RU" sz="1600" baseline="-25000" dirty="0" err="1" smtClean="0"/>
                        <a:t>произв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681275" cy="973015"/>
          </a:xfrm>
        </p:spPr>
        <p:txBody>
          <a:bodyPr/>
          <a:lstStyle/>
          <a:p>
            <a:pPr algn="ctr"/>
            <a:r>
              <a:rPr lang="ru-RU" sz="2800" b="1" cap="all" dirty="0" smtClean="0">
                <a:solidFill>
                  <a:schemeClr val="accent1"/>
                </a:solidFill>
              </a:rPr>
              <a:t>Пример</a:t>
            </a:r>
            <a:r>
              <a:rPr lang="ru-RU" sz="2800" b="1" i="1" dirty="0" smtClean="0">
                <a:solidFill>
                  <a:schemeClr val="accent1"/>
                </a:solidFill>
              </a:rPr>
              <a:t> определения плановых объемов производства и реализации продукции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64678"/>
            <a:ext cx="10972800" cy="3376246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/>
              <a:t>Необходимо рассчитать годовой объем производства и реализации продукции открываемого пчеловодческого хозяйства с учетом следующих условий:</a:t>
            </a:r>
            <a:endParaRPr lang="ru-RU" sz="2000" dirty="0" smtClean="0"/>
          </a:p>
          <a:p>
            <a:r>
              <a:rPr lang="ru-RU" sz="2000" i="1" dirty="0" smtClean="0"/>
              <a:t>открыть предприятие планируется в апреле (начало сезона сбора меда);</a:t>
            </a:r>
            <a:endParaRPr lang="ru-RU" sz="2000" dirty="0" smtClean="0"/>
          </a:p>
          <a:p>
            <a:r>
              <a:rPr lang="ru-RU" sz="2000" i="1" dirty="0" smtClean="0"/>
              <a:t>сезон сбора меда длится с апреля по август, только после этого начинается реализация продукции;</a:t>
            </a:r>
            <a:endParaRPr lang="ru-RU" sz="2000" dirty="0" smtClean="0"/>
          </a:p>
          <a:p>
            <a:r>
              <a:rPr lang="ru-RU" sz="2000" i="1" dirty="0" smtClean="0"/>
              <a:t>в хозяйстве планируется содержать 20 пчелосемей, каждая из которых в год (за сезон) производит до 40 кг товарного меда, т.е. суммарный объем производства составит 800 кг. в год;</a:t>
            </a:r>
            <a:endParaRPr lang="ru-RU" sz="2000" dirty="0" smtClean="0"/>
          </a:p>
          <a:p>
            <a:r>
              <a:rPr lang="ru-RU" sz="2000" i="1" dirty="0" smtClean="0"/>
              <a:t>цена за 1 кг меда не постоянна, для расчета запланировано ее снижение.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24042"/>
              </p:ext>
            </p:extLst>
          </p:nvPr>
        </p:nvGraphicFramePr>
        <p:xfrm>
          <a:off x="888608" y="5247084"/>
          <a:ext cx="10693791" cy="134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65636"/>
                <a:gridCol w="3088293"/>
                <a:gridCol w="2419931"/>
                <a:gridCol w="2419931"/>
              </a:tblGrid>
              <a:tr h="33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Месяц 1-го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Объем продаж (кг)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Цена за кг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Выручка, руб.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Май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Июнь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…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851756" cy="9964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Годовой объем производства и реализации продукции составит: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87904"/>
              </p:ext>
            </p:extLst>
          </p:nvPr>
        </p:nvGraphicFramePr>
        <p:xfrm>
          <a:off x="679938" y="1547448"/>
          <a:ext cx="10925907" cy="48064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5666"/>
                <a:gridCol w="3155327"/>
                <a:gridCol w="2472457"/>
                <a:gridCol w="2472457"/>
              </a:tblGrid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Месяц 1-го года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Объем продаж (кг)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Цена за кг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Выручка, руб.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Май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Июнь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Июль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Август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Сентябрь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400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80 000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Октябрь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400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40 000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Ноябрь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350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35 000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Декабрь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350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35 000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Январь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350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35 000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Февраль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100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300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30 000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Март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300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30 000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Апрель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-</a:t>
                      </a:r>
                      <a:endParaRPr lang="ru-RU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-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Итого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800 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285 000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831852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Роль и назначение бизнес-плана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741872" y="1412876"/>
            <a:ext cx="11041811" cy="5184775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ru-RU" sz="2400" b="1" dirty="0"/>
              <a:t>Бизнес-план</a:t>
            </a:r>
            <a:r>
              <a:rPr lang="ru-RU" sz="2400" dirty="0"/>
              <a:t> – это </a:t>
            </a:r>
            <a:r>
              <a:rPr lang="ru-RU" sz="2400" i="1" u="sng" dirty="0"/>
              <a:t>форма представления</a:t>
            </a:r>
            <a:r>
              <a:rPr lang="ru-RU" sz="2400" dirty="0"/>
              <a:t> проекта в виде </a:t>
            </a:r>
            <a:r>
              <a:rPr lang="ru-RU" sz="2400" i="1" u="sng" dirty="0"/>
              <a:t>компактного</a:t>
            </a:r>
            <a:r>
              <a:rPr lang="ru-RU" sz="2400" dirty="0"/>
              <a:t> документа, содержащего основные сведения об </a:t>
            </a:r>
            <a:r>
              <a:rPr lang="ru-RU" sz="2400" i="1" u="sng" dirty="0"/>
              <a:t>условиях инвестирования</a:t>
            </a:r>
            <a:r>
              <a:rPr lang="ru-RU" sz="2400" dirty="0"/>
              <a:t>, </a:t>
            </a:r>
            <a:r>
              <a:rPr lang="ru-RU" sz="2400" i="1" u="sng" dirty="0"/>
              <a:t>целях</a:t>
            </a:r>
            <a:r>
              <a:rPr lang="ru-RU" sz="2400" dirty="0"/>
              <a:t> и масштабах проекта, объеме и номенклатуре намечаемой к производству </a:t>
            </a:r>
            <a:r>
              <a:rPr lang="ru-RU" sz="2400" i="1" u="sng" dirty="0"/>
              <a:t>продукции</a:t>
            </a:r>
            <a:r>
              <a:rPr lang="ru-RU" sz="2400" dirty="0"/>
              <a:t>, потребных </a:t>
            </a:r>
            <a:r>
              <a:rPr lang="ru-RU" sz="2400" i="1" u="sng" dirty="0"/>
              <a:t>ресурсах</a:t>
            </a:r>
            <a:r>
              <a:rPr lang="ru-RU" sz="2400" dirty="0"/>
              <a:t>, конкретную </a:t>
            </a:r>
            <a:r>
              <a:rPr lang="ru-RU" sz="2400" i="1" u="sng" dirty="0"/>
              <a:t>программу действий</a:t>
            </a:r>
            <a:r>
              <a:rPr lang="ru-RU" sz="2400" dirty="0"/>
              <a:t> по его осуществлению, возможные экономические и финансовые </a:t>
            </a:r>
            <a:r>
              <a:rPr lang="ru-RU" sz="2400" i="1" u="sng" dirty="0"/>
              <a:t>результаты</a:t>
            </a:r>
            <a:r>
              <a:rPr lang="ru-RU" sz="2400" dirty="0"/>
              <a:t>.</a:t>
            </a:r>
          </a:p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ru-RU" sz="2400" dirty="0"/>
              <a:t>Это детальное изложение целей, условий, путей и эффективности осуществления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8983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9727769" cy="110812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Структура организационного раздела бизнес-плана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102" y="1910266"/>
            <a:ext cx="10972800" cy="450603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 smtClean="0"/>
              <a:t>Правовое обеспечение деятельности, в том числе организационно-правовая форма предприятия.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/>
              <a:t>Организационная структура предприятия.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/>
              <a:t>Ключевой управленческий персонал с указанием фамилии, имени, отчества, возраста, образования, опыта работы.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/>
              <a:t>Календарный план реализации проекта.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/>
              <a:t>План по персоналу с указанием должностей, численности работников по каждой должности, описанием системы оплаты труда.</a:t>
            </a:r>
          </a:p>
          <a:p>
            <a:pPr marL="514350" indent="-514350">
              <a:buFont typeface="+mj-lt"/>
              <a:buAutoNum type="arabicPeriod"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681275" cy="80889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Способы определения плановой численности основного персонала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20227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/>
              <a:t>для производственного предприятия – с учетом запланированного объема работ: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для торгового предприятия – по количеству рабочих мест: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3493477" y="1676399"/>
          <a:ext cx="4548554" cy="77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Формула" r:id="rId3" imgW="2286000" imgH="431800" progId="Equation.3">
                  <p:embed/>
                </p:oleObj>
              </mc:Choice>
              <mc:Fallback>
                <p:oleObj name="Формула" r:id="rId3" imgW="22860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477" y="1676399"/>
                        <a:ext cx="4548554" cy="775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84371"/>
              </p:ext>
            </p:extLst>
          </p:nvPr>
        </p:nvGraphicFramePr>
        <p:xfrm>
          <a:off x="748507" y="3249755"/>
          <a:ext cx="3892062" cy="9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Формула" r:id="rId5" imgW="1587500" imgH="457200" progId="Equation.3">
                  <p:embed/>
                </p:oleObj>
              </mc:Choice>
              <mc:Fallback>
                <p:oleObj name="Формула" r:id="rId5" imgW="1587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7" y="3249755"/>
                        <a:ext cx="3892062" cy="996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1562" y="3072348"/>
            <a:ext cx="6880220" cy="37856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err="1" smtClean="0"/>
              <a:t>ФРВ</a:t>
            </a:r>
            <a:r>
              <a:rPr lang="ru-RU" sz="1600" b="1" i="1" baseline="-25000" dirty="0" err="1" smtClean="0"/>
              <a:t>нормативный</a:t>
            </a:r>
            <a:r>
              <a:rPr lang="ru-RU" sz="1600" b="1" dirty="0" smtClean="0"/>
              <a:t> – нормативный фонд рабочего времени – полное число рабочих дней одного работника в год = число дней в году – число выходных – число праздников </a:t>
            </a:r>
          </a:p>
          <a:p>
            <a:pPr algn="ctr"/>
            <a:r>
              <a:rPr lang="ru-RU" sz="1600" b="1" dirty="0" smtClean="0"/>
              <a:t>[</a:t>
            </a:r>
            <a:r>
              <a:rPr lang="ru-RU" sz="1600" b="1" i="1" dirty="0" err="1" smtClean="0"/>
              <a:t>ФРВ</a:t>
            </a:r>
            <a:r>
              <a:rPr lang="ru-RU" sz="1600" b="1" i="1" baseline="-25000" dirty="0" err="1" smtClean="0"/>
              <a:t>норм</a:t>
            </a:r>
            <a:r>
              <a:rPr lang="ru-RU" sz="1600" b="1" i="1" baseline="-25000" dirty="0" smtClean="0"/>
              <a:t>.</a:t>
            </a:r>
            <a:r>
              <a:rPr lang="ru-RU" sz="1600" b="1" i="1" dirty="0" smtClean="0"/>
              <a:t> = 365 – 104 – 12 = 249 дней</a:t>
            </a:r>
            <a:r>
              <a:rPr lang="ru-RU" sz="1600" b="1" dirty="0" smtClean="0"/>
              <a:t>];</a:t>
            </a:r>
          </a:p>
          <a:p>
            <a:r>
              <a:rPr lang="ru-RU" sz="1600" b="1" i="1" dirty="0" err="1" smtClean="0"/>
              <a:t>ФРВ</a:t>
            </a:r>
            <a:r>
              <a:rPr lang="ru-RU" sz="1600" b="1" i="1" baseline="-25000" dirty="0" err="1" smtClean="0"/>
              <a:t>полезн</a:t>
            </a:r>
            <a:r>
              <a:rPr lang="ru-RU" sz="1600" b="1" dirty="0" smtClean="0"/>
              <a:t> – полезный фонд рабочего времени – нормативный фонд за исключением отпусков (28 дней согласно законодательству) и дней возможной неявки работника по другим уважительным причинам;</a:t>
            </a:r>
          </a:p>
          <a:p>
            <a:pPr algn="ctr"/>
            <a:r>
              <a:rPr lang="ru-RU" sz="1600" b="1" dirty="0"/>
              <a:t>[</a:t>
            </a:r>
            <a:r>
              <a:rPr lang="ru-RU" sz="1600" b="1" i="1" dirty="0" err="1"/>
              <a:t>ФРВ</a:t>
            </a:r>
            <a:r>
              <a:rPr lang="ru-RU" sz="1600" b="1" i="1" baseline="-25000" dirty="0" err="1"/>
              <a:t>полезн</a:t>
            </a:r>
            <a:r>
              <a:rPr lang="ru-RU" sz="1600" b="1" i="1" dirty="0"/>
              <a:t> = 365 – 104 – </a:t>
            </a:r>
            <a:r>
              <a:rPr lang="ru-RU" sz="1600" b="1" i="1" dirty="0" smtClean="0"/>
              <a:t>12 – 28 = 221 день</a:t>
            </a:r>
            <a:r>
              <a:rPr lang="ru-RU" sz="1600" b="1" dirty="0" smtClean="0"/>
              <a:t>]</a:t>
            </a:r>
          </a:p>
          <a:p>
            <a:r>
              <a:rPr lang="ru-RU" sz="1600" b="1" i="1" dirty="0" smtClean="0"/>
              <a:t>Ч</a:t>
            </a:r>
            <a:r>
              <a:rPr lang="ru-RU" sz="1600" b="1" i="1" baseline="-25000" dirty="0" smtClean="0"/>
              <a:t>Я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– явочная численность работников</a:t>
            </a:r>
          </a:p>
          <a:p>
            <a:r>
              <a:rPr lang="ru-RU" sz="1600" b="1" i="1" dirty="0" err="1" smtClean="0"/>
              <a:t>Р</a:t>
            </a:r>
            <a:r>
              <a:rPr lang="ru-RU" sz="1600" b="1" i="1" baseline="-25000" dirty="0" err="1" smtClean="0"/>
              <a:t>м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– условное количество рабочих мест, ед.; </a:t>
            </a:r>
          </a:p>
          <a:p>
            <a:r>
              <a:rPr lang="ru-RU" sz="1600" b="1" i="1" dirty="0" err="1" smtClean="0"/>
              <a:t>Т</a:t>
            </a:r>
            <a:r>
              <a:rPr lang="ru-RU" sz="1600" b="1" i="1" baseline="-25000" dirty="0" err="1" smtClean="0"/>
              <a:t>работы_магазина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– время работы магазина в период, ч.; </a:t>
            </a:r>
          </a:p>
          <a:p>
            <a:r>
              <a:rPr lang="ru-RU" sz="1600" b="1" i="1" dirty="0" err="1" smtClean="0"/>
              <a:t>Т</a:t>
            </a:r>
            <a:r>
              <a:rPr lang="ru-RU" sz="1600" b="1" i="1" baseline="-25000" dirty="0" err="1" smtClean="0"/>
              <a:t>пз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– время на подготовительно-заключительные операции, ч.; </a:t>
            </a:r>
          </a:p>
          <a:p>
            <a:r>
              <a:rPr lang="en-US" sz="1600" b="1" i="1" dirty="0" err="1" smtClean="0"/>
              <a:t>N</a:t>
            </a:r>
            <a:r>
              <a:rPr lang="en-US" sz="1600" b="1" i="1" baseline="-25000" dirty="0" err="1" smtClean="0"/>
              <a:t>t</a:t>
            </a:r>
            <a:r>
              <a:rPr lang="en-US" sz="1600" b="1" i="1" dirty="0" smtClean="0"/>
              <a:t> </a:t>
            </a:r>
            <a:r>
              <a:rPr lang="ru-RU" sz="1600" b="1" dirty="0" smtClean="0"/>
              <a:t>– плановая продолжительность рабочего периода одного работника, ч. (40 час. в неделю в соответствии с ТК РФ)</a:t>
            </a:r>
            <a:endParaRPr lang="ru-RU" sz="1600" b="1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14430"/>
              </p:ext>
            </p:extLst>
          </p:nvPr>
        </p:nvGraphicFramePr>
        <p:xfrm>
          <a:off x="748507" y="4607833"/>
          <a:ext cx="3845172" cy="79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Формула" r:id="rId7" imgW="2044700" imgH="419100" progId="Equation.3">
                  <p:embed/>
                </p:oleObj>
              </mc:Choice>
              <mc:Fallback>
                <p:oleObj name="Формула" r:id="rId7" imgW="20447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7" y="4607833"/>
                        <a:ext cx="3845172" cy="797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26211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chemeClr val="accent1"/>
                </a:solidFill>
              </a:rPr>
              <a:t>Пример</a:t>
            </a:r>
            <a:r>
              <a:rPr lang="ru-RU" sz="2800" b="1" dirty="0">
                <a:solidFill>
                  <a:schemeClr val="accent1"/>
                </a:solidFill>
              </a:rPr>
              <a:t> составления плана персонала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73191"/>
            <a:ext cx="10972800" cy="5244861"/>
          </a:xfrm>
        </p:spPr>
        <p:txBody>
          <a:bodyPr/>
          <a:lstStyle/>
          <a:p>
            <a:pPr marL="0" indent="534988">
              <a:buNone/>
            </a:pPr>
            <a:r>
              <a:rPr lang="ru-RU" sz="2000" dirty="0"/>
              <a:t>Планируется открытие магазина самообслуживания. </a:t>
            </a:r>
            <a:endParaRPr lang="ru-RU" sz="2000" dirty="0" smtClean="0"/>
          </a:p>
          <a:p>
            <a:pPr marL="0" indent="534988">
              <a:buNone/>
            </a:pPr>
            <a:r>
              <a:rPr lang="ru-RU" sz="2000" dirty="0" smtClean="0"/>
              <a:t>Магазин </a:t>
            </a:r>
            <a:r>
              <a:rPr lang="ru-RU" sz="2000" dirty="0"/>
              <a:t>будет работать с 8.00 до 23.00 без перерыва на обед и выходных дней. </a:t>
            </a:r>
            <a:endParaRPr lang="ru-RU" sz="2000" dirty="0" smtClean="0"/>
          </a:p>
          <a:p>
            <a:pPr marL="0" indent="534988">
              <a:buNone/>
            </a:pPr>
            <a:r>
              <a:rPr lang="ru-RU" sz="2000" dirty="0" smtClean="0"/>
              <a:t>Требуется </a:t>
            </a:r>
            <a:r>
              <a:rPr lang="ru-RU" sz="2000" dirty="0"/>
              <a:t>определить сколько человек нанять на должности:</a:t>
            </a:r>
          </a:p>
          <a:p>
            <a:pPr marL="0" lvl="0" indent="534988">
              <a:buNone/>
            </a:pPr>
            <a:r>
              <a:rPr lang="ru-RU" sz="2000" dirty="0" smtClean="0"/>
              <a:t>- продавцов-кассиров </a:t>
            </a:r>
            <a:r>
              <a:rPr lang="ru-RU" sz="2000" dirty="0"/>
              <a:t>из расчета одновременной работы 3-х касс</a:t>
            </a:r>
          </a:p>
          <a:p>
            <a:pPr marL="0" lvl="0" indent="534988">
              <a:buNone/>
            </a:pPr>
            <a:r>
              <a:rPr lang="ru-RU" sz="2000" dirty="0" smtClean="0"/>
              <a:t>- работников </a:t>
            </a:r>
            <a:r>
              <a:rPr lang="ru-RU" sz="2000" dirty="0"/>
              <a:t>торгового зала, которые будут отвечать за выкладку товаров, если постоянно в зале должно находится 4 человека</a:t>
            </a:r>
          </a:p>
          <a:p>
            <a:pPr marL="0" lvl="0" indent="534988">
              <a:buNone/>
            </a:pPr>
            <a:r>
              <a:rPr lang="ru-RU" sz="2000" dirty="0" smtClean="0"/>
              <a:t>- работников </a:t>
            </a:r>
            <a:r>
              <a:rPr lang="ru-RU" sz="2000" dirty="0"/>
              <a:t>кондитерского и рыбного отделов, в которых будет </a:t>
            </a:r>
            <a:r>
              <a:rPr lang="ru-RU" sz="2000" dirty="0" smtClean="0"/>
              <a:t>осуществляться </a:t>
            </a:r>
            <a:r>
              <a:rPr lang="ru-RU" sz="2000" dirty="0"/>
              <a:t>продажа через прилавок, – по 1 человеку в каждом отделе должно постоянно находится на рабочем месте.</a:t>
            </a:r>
          </a:p>
          <a:p>
            <a:pPr marL="0" indent="534988">
              <a:buNone/>
            </a:pPr>
            <a:r>
              <a:rPr lang="ru-RU" sz="2000" dirty="0"/>
              <a:t>Предусмотрено время на выполнение подготовительно-заключительных операций по 30 минут в день на каждого сотрудника. Следует также запланировать возможные потери времени на случай возможных неявок работников по уважительным причинам в размере 5% от полезного фонда рабочего времени.</a:t>
            </a:r>
          </a:p>
          <a:p>
            <a:pPr marL="0" indent="0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77970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chemeClr val="accent1"/>
                </a:solidFill>
              </a:rPr>
              <a:t>Пример</a:t>
            </a:r>
            <a:r>
              <a:rPr lang="ru-RU" sz="2800" b="1" dirty="0">
                <a:solidFill>
                  <a:schemeClr val="accent1"/>
                </a:solidFill>
              </a:rPr>
              <a:t> составления плана персонала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702" y="1173191"/>
            <a:ext cx="11551998" cy="5503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1. Определим нормативный </a:t>
            </a:r>
            <a:r>
              <a:rPr lang="ru-RU" sz="2000" dirty="0"/>
              <a:t>и полезный </a:t>
            </a:r>
            <a:r>
              <a:rPr lang="ru-RU" sz="2000" dirty="0" smtClean="0"/>
              <a:t>фонды </a:t>
            </a:r>
            <a:r>
              <a:rPr lang="ru-RU" sz="2000" dirty="0"/>
              <a:t>рабочего времени:</a:t>
            </a:r>
          </a:p>
          <a:p>
            <a:pPr marL="0" indent="0" algn="ctr">
              <a:buNone/>
            </a:pPr>
            <a:r>
              <a:rPr lang="ru-RU" sz="2000" i="1" dirty="0" err="1"/>
              <a:t>ФРВ</a:t>
            </a:r>
            <a:r>
              <a:rPr lang="ru-RU" sz="2000" i="1" baseline="-25000" dirty="0" err="1"/>
              <a:t>нормативный</a:t>
            </a:r>
            <a:r>
              <a:rPr lang="ru-RU" sz="2000" i="1" dirty="0"/>
              <a:t> = 365 – 104 – 12 = 249 дней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i="1" dirty="0" err="1"/>
              <a:t>ФРВ</a:t>
            </a:r>
            <a:r>
              <a:rPr lang="ru-RU" sz="2000" i="1" baseline="-25000" dirty="0" err="1"/>
              <a:t>полезн</a:t>
            </a:r>
            <a:r>
              <a:rPr lang="ru-RU" sz="2000" i="1" dirty="0"/>
              <a:t> = 249 – 28 – 5% = 209,95 ≈ 210 дней</a:t>
            </a:r>
            <a:r>
              <a:rPr lang="ru-RU" sz="2000" i="1" dirty="0" smtClean="0"/>
              <a:t>.</a:t>
            </a:r>
          </a:p>
          <a:p>
            <a:pPr marL="276225" indent="-276225">
              <a:buNone/>
            </a:pPr>
            <a:r>
              <a:rPr lang="ru-RU" sz="2000" dirty="0" smtClean="0"/>
              <a:t>2. Определим</a:t>
            </a:r>
            <a:r>
              <a:rPr lang="ru-RU" sz="2000" i="1" dirty="0" smtClean="0"/>
              <a:t> </a:t>
            </a:r>
            <a:r>
              <a:rPr lang="ru-RU" sz="2000" dirty="0"/>
              <a:t>явочную численность работников из расчета 15 часов работы магазина в день и 40-часовой нормы рабочего времени на 1 работника в неделю. </a:t>
            </a:r>
            <a:endParaRPr lang="ru-RU" sz="2000" dirty="0" smtClean="0"/>
          </a:p>
          <a:p>
            <a:pPr marL="361950">
              <a:buFont typeface="Wingdings" panose="05000000000000000000" pitchFamily="2" charset="2"/>
              <a:buChar char="Ø"/>
            </a:pPr>
            <a:r>
              <a:rPr lang="ru-RU" sz="2000" dirty="0" smtClean="0"/>
              <a:t>по </a:t>
            </a:r>
            <a:r>
              <a:rPr lang="ru-RU" sz="2000" dirty="0"/>
              <a:t>продавцам кассирам </a:t>
            </a:r>
            <a:r>
              <a:rPr lang="ru-RU" sz="2000" dirty="0" smtClean="0"/>
              <a:t>:</a:t>
            </a:r>
          </a:p>
          <a:p>
            <a:pPr marL="457200" indent="-457200">
              <a:buFont typeface="+mj-lt"/>
              <a:buAutoNum type="arabicPeriod" startAt="2"/>
            </a:pP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по работникам торг. зала:</a:t>
            </a:r>
            <a:endParaRPr lang="ru-RU" sz="2000" dirty="0"/>
          </a:p>
          <a:p>
            <a:pPr marL="514350" indent="-514350">
              <a:buFont typeface="+mj-lt"/>
              <a:buAutoNum type="arabicPeriod" startAt="2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по работникам рыб. и </a:t>
            </a:r>
            <a:r>
              <a:rPr lang="ru-RU" sz="2000" dirty="0" err="1" smtClean="0"/>
              <a:t>кондит</a:t>
            </a:r>
            <a:r>
              <a:rPr lang="ru-RU" sz="2000" dirty="0" smtClean="0"/>
              <a:t>. цехов: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3. Рассчитаем необходимую численность персонала:</a:t>
            </a:r>
          </a:p>
          <a:p>
            <a:pPr marL="1173163"/>
            <a:r>
              <a:rPr lang="ru-RU" sz="2000" i="1" dirty="0" smtClean="0"/>
              <a:t>продавцов-кассиров </a:t>
            </a:r>
            <a:r>
              <a:rPr lang="ru-RU" sz="2000" i="1" dirty="0"/>
              <a:t>= 8 × 249 / 210 = 9,48 ≈ 10 человек</a:t>
            </a:r>
            <a:endParaRPr lang="ru-RU" sz="2000" dirty="0"/>
          </a:p>
          <a:p>
            <a:pPr marL="1173163"/>
            <a:r>
              <a:rPr lang="ru-RU" sz="2000" i="1" dirty="0" smtClean="0"/>
              <a:t>работников </a:t>
            </a:r>
            <a:r>
              <a:rPr lang="ru-RU" sz="2000" i="1" dirty="0"/>
              <a:t>зала = 11 × 249 / 210 = 13,04 ≈ 13 человек</a:t>
            </a:r>
            <a:endParaRPr lang="ru-RU" sz="2000" dirty="0"/>
          </a:p>
          <a:p>
            <a:pPr marL="1173163"/>
            <a:r>
              <a:rPr lang="ru-RU" sz="2000" i="1" dirty="0" smtClean="0"/>
              <a:t>работников </a:t>
            </a:r>
            <a:r>
              <a:rPr lang="ru-RU" sz="2000" i="1" dirty="0"/>
              <a:t>отделов = 6 × 249 / 210 = 7,11 ≈ 7 человек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7049" y="29674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55585"/>
              </p:ext>
            </p:extLst>
          </p:nvPr>
        </p:nvGraphicFramePr>
        <p:xfrm>
          <a:off x="4085057" y="2967487"/>
          <a:ext cx="77676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Уравнение" r:id="rId3" imgW="4114800" imgH="393480" progId="Equation.3">
                  <p:embed/>
                </p:oleObj>
              </mc:Choice>
              <mc:Fallback>
                <p:oleObj name="Уравнение" r:id="rId3" imgW="41148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057" y="2967487"/>
                        <a:ext cx="7767637" cy="627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21443" y="3610034"/>
            <a:ext cx="16572597" cy="48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769482"/>
              </p:ext>
            </p:extLst>
          </p:nvPr>
        </p:nvGraphicFramePr>
        <p:xfrm>
          <a:off x="4209691" y="3683760"/>
          <a:ext cx="7643003" cy="70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Уравнение" r:id="rId5" imgW="4101840" imgH="393480" progId="Equation.3">
                  <p:embed/>
                </p:oleObj>
              </mc:Choice>
              <mc:Fallback>
                <p:oleObj name="Уравнение" r:id="rId5" imgW="4101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691" y="3683760"/>
                        <a:ext cx="7643003" cy="704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50149" y="3931332"/>
            <a:ext cx="16940905" cy="6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2100"/>
              </p:ext>
            </p:extLst>
          </p:nvPr>
        </p:nvGraphicFramePr>
        <p:xfrm>
          <a:off x="5147163" y="4387850"/>
          <a:ext cx="6803537" cy="68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Уравнение" r:id="rId7" imgW="4063680" imgH="393480" progId="Equation.3">
                  <p:embed/>
                </p:oleObj>
              </mc:Choice>
              <mc:Fallback>
                <p:oleObj name="Уравнение" r:id="rId7" imgW="40636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163" y="4387850"/>
                        <a:ext cx="6803537" cy="684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4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0895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ПРИМЕР составления плана по персоналу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752061"/>
            <a:ext cx="10972800" cy="1708030"/>
          </a:xfrm>
        </p:spPr>
        <p:txBody>
          <a:bodyPr/>
          <a:lstStyle/>
          <a:p>
            <a:pPr marL="811213" indent="-811213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dirty="0" smtClean="0"/>
              <a:t> - </a:t>
            </a:r>
            <a:r>
              <a:rPr lang="ru-RU" sz="2400" dirty="0" smtClean="0"/>
              <a:t>З/плата работника должна быть не ниже установленного минимума (в Волгоградской обл. с 18.02.2015 г. – 10 237,2 руб.)</a:t>
            </a:r>
          </a:p>
          <a:p>
            <a:pPr marL="620713" indent="0">
              <a:buNone/>
            </a:pPr>
            <a:r>
              <a:rPr lang="ru-RU" sz="2400" dirty="0" smtClean="0"/>
              <a:t>- При расчете ФОТ не забывать о страховых взносах (30% от ФОТ)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61784"/>
              </p:ext>
            </p:extLst>
          </p:nvPr>
        </p:nvGraphicFramePr>
        <p:xfrm>
          <a:off x="609599" y="1075162"/>
          <a:ext cx="10811775" cy="381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631"/>
                <a:gridCol w="1404287"/>
                <a:gridCol w="1745504"/>
                <a:gridCol w="2087952"/>
                <a:gridCol w="2786401"/>
              </a:tblGrid>
              <a:tr h="776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единиц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Оклад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Фонд заработной платы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Фонд оплаты труда со страховыми взносами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</a:t>
                      </a:r>
                      <a:r>
                        <a:rPr lang="ru-RU" sz="1800" dirty="0" smtClean="0">
                          <a:effectLst/>
                        </a:rPr>
                        <a:t>Администратор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Товаровед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Продавец-кассир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250 000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2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 Работник торгового зала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338 000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 Продавец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161 000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209 300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6. Грузчик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93 600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 Уборщик помещения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46 800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ИТОГО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849 000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1 103 700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850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Структура финансового плана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537306"/>
              </p:ext>
            </p:extLst>
          </p:nvPr>
        </p:nvGraphicFramePr>
        <p:xfrm>
          <a:off x="456040" y="3191774"/>
          <a:ext cx="10971084" cy="35880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24343"/>
                <a:gridCol w="7683806"/>
                <a:gridCol w="2262935"/>
              </a:tblGrid>
              <a:tr h="45914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cap="all" dirty="0" smtClean="0">
                          <a:effectLst/>
                        </a:rPr>
                        <a:t>Пример</a:t>
                      </a:r>
                      <a:r>
                        <a:rPr lang="ru-RU" sz="2000" kern="1200" dirty="0" smtClean="0">
                          <a:effectLst/>
                        </a:rPr>
                        <a:t> таблицы для оформления информации об источниках финансирования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  <a:tc hMerge="1"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  <a:tc hMerge="1">
                  <a:txBody>
                    <a:bodyPr/>
                    <a:lstStyle/>
                    <a:p>
                      <a:pPr marL="100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45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источника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Сумма, руб.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Собственные средства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250 000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Привлеченные средства: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заемные беспроцентные средства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120 000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заемные процентные средства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880 000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Субсидия на организацию предпринимательской деятельности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  <a:tr h="339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1 250 000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6" marR="27236" marT="0" marB="0" anchor="ctr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66850"/>
            <a:ext cx="10972800" cy="1725613"/>
          </a:xfrm>
        </p:spPr>
        <p:txBody>
          <a:bodyPr/>
          <a:lstStyle/>
          <a:p>
            <a:r>
              <a:rPr lang="ru-RU" sz="2400" dirty="0"/>
              <a:t>Источники финансирования</a:t>
            </a:r>
          </a:p>
          <a:p>
            <a:r>
              <a:rPr lang="ru-RU" sz="2400" dirty="0"/>
              <a:t>Планируемые доходы, расходы и прибыль</a:t>
            </a:r>
          </a:p>
          <a:p>
            <a:r>
              <a:rPr lang="ru-RU" sz="2400" dirty="0"/>
              <a:t>Оценка эффективности бизнес-проекта (инвестиций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5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87126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Методы прогнозирования объемов производства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и реализации продукции (оказания услуг)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00996"/>
                <a:ext cx="10972800" cy="4986067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ru-RU" sz="2000" dirty="0" smtClean="0"/>
                  <a:t>С учетом производственной мощности предприятия</a:t>
                </a:r>
              </a:p>
              <a:p>
                <a:pPr lvl="0"/>
                <a:r>
                  <a:rPr lang="ru-RU" sz="2000" dirty="0" smtClean="0"/>
                  <a:t>Метод </a:t>
                </a:r>
                <a:r>
                  <a:rPr lang="ru-RU" sz="2000" dirty="0"/>
                  <a:t>экспертных </a:t>
                </a:r>
                <a:r>
                  <a:rPr lang="ru-RU" sz="2000" dirty="0" smtClean="0"/>
                  <a:t>оценок</a:t>
                </a:r>
                <a:endParaRPr lang="ru-RU" sz="2000" dirty="0"/>
              </a:p>
              <a:p>
                <a:pPr lvl="0"/>
                <a:r>
                  <a:rPr lang="ru-RU" sz="2000" dirty="0"/>
                  <a:t>Метод </a:t>
                </a:r>
                <a:r>
                  <a:rPr lang="ru-RU" sz="2000" dirty="0" smtClean="0"/>
                  <a:t>экстраполяции</a:t>
                </a:r>
                <a:endParaRPr lang="ru-RU" sz="2000" dirty="0"/>
              </a:p>
              <a:p>
                <a:pPr lvl="0"/>
                <a:r>
                  <a:rPr lang="ru-RU" sz="2000" dirty="0"/>
                  <a:t>Метод доли рынка </a:t>
                </a:r>
                <a:r>
                  <a:rPr lang="ru-RU" sz="2000" dirty="0" smtClean="0"/>
                  <a:t>предприятия</a:t>
                </a:r>
                <a:endParaRPr lang="ru-RU" sz="2000" dirty="0"/>
              </a:p>
              <a:p>
                <a:pPr lvl="0"/>
                <a:r>
                  <a:rPr lang="ru-RU" sz="2000" dirty="0"/>
                  <a:t>На основе показателей прибыли и рентабельности, необходимых </a:t>
                </a:r>
                <a:r>
                  <a:rPr lang="ru-RU" sz="2000" dirty="0" smtClean="0"/>
                  <a:t>фирме (по точке безубыточности). </a:t>
                </a:r>
              </a:p>
              <a:p>
                <a:pPr marL="0" indent="0">
                  <a:buNone/>
                </a:pPr>
                <a:r>
                  <a:rPr lang="ru-RU" sz="2000" dirty="0"/>
                  <a:t>- в денежном исчислении</a:t>
                </a:r>
                <a:r>
                  <a:rPr lang="ru-RU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безубыточности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Выручка×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Затраты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постоянные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Выручка− 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Затраты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переменные</m:t>
                            </m:r>
                          </m:sub>
                        </m:sSub>
                      </m:den>
                    </m:f>
                  </m:oMath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 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- </a:t>
                </a:r>
                <a:r>
                  <a:rPr lang="ru-RU" sz="2000" dirty="0"/>
                  <a:t>в натуральном исчислении</a:t>
                </a:r>
                <a:r>
                  <a:rPr lang="ru-RU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безубыточности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Затраты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постоянные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Цена− 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Затраты на 1 ед.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переменные</m:t>
                            </m:r>
                          </m:sub>
                        </m:sSub>
                      </m:den>
                    </m:f>
                  </m:oMath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 </a:t>
                </a:r>
                <a:endParaRPr lang="ru-RU" sz="11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- </a:t>
                </a:r>
                <a:r>
                  <a:rPr lang="ru-RU" sz="2000" dirty="0"/>
                  <a:t>для торговых </a:t>
                </a:r>
                <a:r>
                  <a:rPr lang="ru-RU" sz="2000" dirty="0" smtClean="0"/>
                  <a:t>предприятий: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безубыточности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Постоянные расходы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Средняя наценка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×(100+Средняя наценка)</m:t>
                    </m:r>
                  </m:oMath>
                </a14:m>
                <a:endParaRPr lang="ru-RU" sz="2000" dirty="0"/>
              </a:p>
              <a:p>
                <a:pPr marL="0" lvl="0" indent="0">
                  <a:buNone/>
                </a:pPr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00996"/>
                <a:ext cx="10972800" cy="4986067"/>
              </a:xfrm>
              <a:blipFill rotWithShape="0">
                <a:blip r:embed="rId2"/>
                <a:stretch>
                  <a:fillRect l="-556" t="-1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14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Планирование затрат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72271"/>
              </p:ext>
            </p:extLst>
          </p:nvPr>
        </p:nvGraphicFramePr>
        <p:xfrm>
          <a:off x="609600" y="1259457"/>
          <a:ext cx="10972800" cy="455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53088" y="5984176"/>
                <a:ext cx="9529312" cy="720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еременные затраты</m:t>
                      </m:r>
                      <m:r>
                        <a:rPr lang="ru-RU" sz="2000" b="1" i="0" smtClean="0">
                          <a:latin typeface="Cambria Math" panose="02040503050406030204" pitchFamily="18" charset="0"/>
                        </a:rPr>
                        <m:t> (для торг. предпр.)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Выручка магазина в месяц</m:t>
                          </m:r>
                        </m:num>
                        <m:den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+% торговой наценки</m:t>
                          </m:r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88" y="5984176"/>
                <a:ext cx="9529312" cy="7203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758766" cy="92302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ПРИМЕР представления информации  о планируемых расходах торгового </a:t>
            </a:r>
            <a:r>
              <a:rPr lang="ru-RU" sz="2400" b="1" dirty="0">
                <a:solidFill>
                  <a:schemeClr val="accent1"/>
                </a:solidFill>
              </a:rPr>
              <a:t>предприятия в месяц и за год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07598"/>
              </p:ext>
            </p:extLst>
          </p:nvPr>
        </p:nvGraphicFramePr>
        <p:xfrm>
          <a:off x="609600" y="1380227"/>
          <a:ext cx="10972800" cy="546411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985284"/>
                <a:gridCol w="1997050"/>
                <a:gridCol w="1990466"/>
              </a:tblGrid>
              <a:tr h="452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Статьи затрат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Затраты в месяц (руб.)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Затраты за год (руб.)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I. </a:t>
                      </a:r>
                      <a:r>
                        <a:rPr lang="ru-RU" sz="2000" dirty="0" smtClean="0">
                          <a:effectLst/>
                        </a:rPr>
                        <a:t>Постоянные </a:t>
                      </a:r>
                      <a:r>
                        <a:rPr lang="ru-RU" sz="2000" dirty="0">
                          <a:effectLst/>
                        </a:rPr>
                        <a:t>затраты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Арендная плата и коммунальные услуги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52 000,00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624 000,00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Платежи по кредиту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25 939,08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311 268,96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Заработная плата работникам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82 000,00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984 000,00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Начисления на заработную плату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24 600,00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295 200,00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Расходы на содержание офиса (канцтовары, связь и т.д.)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10 000,00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120 000,00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Расходы на рекламу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5 000,00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60 000,00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 условно-постоянные затраты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199 539,08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2 394 468,96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II. Первоначальные единовременные </a:t>
                      </a:r>
                      <a:r>
                        <a:rPr lang="ru-RU" sz="2000" dirty="0" smtClean="0">
                          <a:effectLst/>
                        </a:rPr>
                        <a:t>расходы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Проведение ремонтных работ в помещении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185 000,00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Закупка оборудования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166 400,00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Создание товарного запаса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150 000,00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197">
                <a:tc>
                  <a:txBody>
                    <a:bodyPr/>
                    <a:lstStyle/>
                    <a:p>
                      <a:pPr marL="3784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Изготовление вывески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5 000,00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 первоначальные единовременные затраты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506 400,00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3357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ПРИМЕР представления информации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о сумме планируемых расходов </a:t>
            </a:r>
            <a:r>
              <a:rPr lang="ru-RU" sz="2400" b="1" dirty="0">
                <a:solidFill>
                  <a:schemeClr val="accent1"/>
                </a:solidFill>
              </a:rPr>
              <a:t>торгового </a:t>
            </a:r>
            <a:r>
              <a:rPr lang="ru-RU" sz="2400" b="1" dirty="0" smtClean="0">
                <a:solidFill>
                  <a:schemeClr val="accent1"/>
                </a:solidFill>
              </a:rPr>
              <a:t>предприятия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в первый год функционирования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71166"/>
              </p:ext>
            </p:extLst>
          </p:nvPr>
        </p:nvGraphicFramePr>
        <p:xfrm>
          <a:off x="609599" y="1828799"/>
          <a:ext cx="11122327" cy="47676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17552"/>
                <a:gridCol w="1409007"/>
                <a:gridCol w="1779573"/>
                <a:gridCol w="1353745"/>
                <a:gridCol w="1754150"/>
                <a:gridCol w="1754150"/>
                <a:gridCol w="1754150"/>
              </a:tblGrid>
              <a:tr h="68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Месяц </a:t>
                      </a:r>
                      <a:r>
                        <a:rPr lang="ru-RU" sz="1800" u="none" strike="noStrike" dirty="0" smtClean="0">
                          <a:effectLst/>
                        </a:rPr>
                        <a:t>1-го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Выручка в месяц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effectLst/>
                        </a:rPr>
                        <a:t>Единовремен-ные</a:t>
                      </a:r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затраты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Постоянные затраты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Переменные затраты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Суммарные затраты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Прибыль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356 400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356 400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-356 400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375 000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          150 000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277 777,78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627 317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-252 317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450 000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333 333,33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532 872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-82 872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540 000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400 000,00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599 539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-59 539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710 000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525 925,93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725 465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-15 465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820 000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607 407,41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806 946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13 054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950 000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703 703,70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903 243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46 757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1 125 000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833 333,33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1 032 872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92 128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1 250 000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925 925,93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1 125 465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124 535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1 250 000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925 925,93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1 125 465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124 535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1 450 000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1 074 074,07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1 273 613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176 387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1 550 000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199 539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1 148 148,15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1 347 687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202 313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ИТОГО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10 470 000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506 400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2 194 929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7 755 556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10 456 885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effectLst/>
                        </a:rPr>
                        <a:t>13 115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6226"/>
            <a:ext cx="10023894" cy="1141413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Роль и назначение бизнес-плана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14399" y="1341438"/>
            <a:ext cx="10023895" cy="482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/>
              <a:t>   В </a:t>
            </a:r>
            <a:r>
              <a:rPr lang="ru-RU" sz="2400" i="1" dirty="0"/>
              <a:t>качестве внешнего документа</a:t>
            </a:r>
            <a:r>
              <a:rPr lang="ru-RU" sz="2400" dirty="0"/>
              <a:t> он выступает при установлении или расширении контактов с контрагентами и потенциальными финансовыми партнерами</a:t>
            </a:r>
            <a:r>
              <a:rPr lang="ru-RU" sz="2400" dirty="0" smtClean="0"/>
              <a:t>:</a:t>
            </a:r>
          </a:p>
          <a:p>
            <a:pPr marL="1257300" lvl="2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►"/>
            </a:pPr>
            <a:r>
              <a:rPr lang="ru-RU" sz="2400" dirty="0"/>
              <a:t> </a:t>
            </a:r>
            <a:r>
              <a:rPr lang="ru-RU" sz="2400" i="1" dirty="0"/>
              <a:t>инвесторами</a:t>
            </a:r>
            <a:r>
              <a:rPr lang="ru-RU" sz="2400" dirty="0"/>
              <a:t>;</a:t>
            </a:r>
          </a:p>
          <a:p>
            <a:pPr marL="1257300" lvl="2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►"/>
            </a:pPr>
            <a:r>
              <a:rPr lang="ru-RU" sz="2400" dirty="0"/>
              <a:t>  </a:t>
            </a:r>
            <a:r>
              <a:rPr lang="ru-RU" sz="2400" i="1" dirty="0"/>
              <a:t>поставщиками</a:t>
            </a:r>
            <a:r>
              <a:rPr lang="ru-RU" sz="2400" dirty="0"/>
              <a:t> сырья, материалов, оборудования;</a:t>
            </a:r>
          </a:p>
          <a:p>
            <a:pPr marL="1257300" lvl="2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►"/>
            </a:pPr>
            <a:r>
              <a:rPr lang="ru-RU" sz="2400" dirty="0" smtClean="0"/>
              <a:t>  </a:t>
            </a:r>
            <a:r>
              <a:rPr lang="ru-RU" sz="2400" i="1" dirty="0" smtClean="0"/>
              <a:t>посредниками</a:t>
            </a:r>
            <a:r>
              <a:rPr lang="ru-RU" sz="2400" dirty="0" smtClean="0"/>
              <a:t> в реализации продукции предприятия;</a:t>
            </a:r>
          </a:p>
          <a:p>
            <a:pPr marL="1257300" lvl="2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►"/>
            </a:pPr>
            <a:r>
              <a:rPr lang="ru-RU" sz="2400" dirty="0" smtClean="0"/>
              <a:t>  </a:t>
            </a:r>
            <a:r>
              <a:rPr lang="ru-RU" sz="2400" i="1" dirty="0"/>
              <a:t>предприятиями и организациями</a:t>
            </a:r>
            <a:r>
              <a:rPr lang="ru-RU" sz="2400" dirty="0"/>
              <a:t>, с которыми предполагается осуществлять кооперирование научно-технической, производственной, инвестиционной и иной деятельностью;</a:t>
            </a:r>
          </a:p>
          <a:p>
            <a:pPr marL="1257300" lvl="2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►"/>
            </a:pPr>
            <a:r>
              <a:rPr lang="ru-RU" sz="2400" dirty="0"/>
              <a:t>  </a:t>
            </a:r>
            <a:r>
              <a:rPr lang="ru-RU" sz="2400" i="1" dirty="0"/>
              <a:t>возможными спонсорами</a:t>
            </a:r>
            <a:r>
              <a:rPr lang="ru-RU" sz="2400" dirty="0"/>
              <a:t> предприятия и др.</a:t>
            </a:r>
          </a:p>
        </p:txBody>
      </p:sp>
    </p:spTree>
    <p:extLst>
      <p:ext uri="{BB962C8B-B14F-4D97-AF65-F5344CB8AC3E}">
        <p14:creationId xmlns:p14="http://schemas.microsoft.com/office/powerpoint/2010/main" val="35421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9727769" cy="66423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Оценка экономической эффективности инвестиций (бизнес-проекта)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0329"/>
            <a:ext cx="10972800" cy="460794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Учет фактора времени при проведении финансовых расчетов</a:t>
            </a:r>
          </a:p>
          <a:p>
            <a:r>
              <a:rPr lang="ru-RU" sz="2400" dirty="0" smtClean="0"/>
              <a:t>Показатели оценки эффективности инвестиций</a:t>
            </a:r>
          </a:p>
          <a:p>
            <a:pPr marL="5554663" indent="0">
              <a:buNone/>
            </a:pPr>
            <a:endParaRPr lang="ru-RU" sz="2400" dirty="0" smtClean="0"/>
          </a:p>
          <a:p>
            <a:pPr marL="5383213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дисконтирования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равна:</a:t>
            </a:r>
          </a:p>
          <a:p>
            <a:pPr marL="5295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Проценту по банковским депозитам</a:t>
            </a:r>
          </a:p>
          <a:p>
            <a:pPr marL="5295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Проценту по долгосрочным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безрисковым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государственным облигациям</a:t>
            </a:r>
          </a:p>
          <a:p>
            <a:pPr marL="5295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Ставке рефинансирования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РФ = 8,25%, в США = 0,25%, в Японии = 0,1%, в ЕС = 1%)</a:t>
            </a:r>
          </a:p>
          <a:p>
            <a:pPr marL="5554663" indent="0">
              <a:buNone/>
            </a:pP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4"/>
              <p:cNvSpPr txBox="1">
                <a:spLocks/>
              </p:cNvSpPr>
              <p:nvPr/>
            </p:nvSpPr>
            <p:spPr>
              <a:xfrm>
                <a:off x="609599" y="2658106"/>
                <a:ext cx="4738777" cy="38646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84137" lvl="2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𝐹𝑉</m:t>
                        </m:r>
                      </m:num>
                      <m:den>
                        <m:sSup>
                          <m:sSupPr>
                            <m:ctrlPr>
                              <a:rPr lang="en-US" i="1" kern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kern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kern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i="1" kern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kern="0" dirty="0" smtClean="0">
                    <a:latin typeface="+mj-lt"/>
                  </a:rPr>
                  <a:t> - </a:t>
                </a:r>
                <a:r>
                  <a:rPr lang="ru-RU" sz="1800" kern="0" dirty="0" smtClean="0">
                    <a:latin typeface="+mj-lt"/>
                  </a:rPr>
                  <a:t>стоимость будущей суммы в сегодняшних деньгах</a:t>
                </a: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:endParaRPr lang="en-US" b="0" i="1" kern="0" dirty="0" smtClean="0">
                  <a:latin typeface="Cambria Math" panose="02040503050406030204" pitchFamily="18" charset="0"/>
                </a:endParaRP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kern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1800" kern="0" dirty="0" smtClean="0">
                    <a:latin typeface="+mj-lt"/>
                  </a:rPr>
                  <a:t> - стоимость сегодняшней суммы в будущем</a:t>
                </a:r>
                <a:endParaRPr lang="en-US" sz="1800" kern="0" dirty="0" smtClean="0">
                  <a:latin typeface="+mj-lt"/>
                </a:endParaRP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:endParaRPr lang="en-US" sz="1800" kern="0" dirty="0" smtClean="0">
                  <a:latin typeface="+mj-lt"/>
                </a:endParaRP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:r>
                  <a:rPr lang="ru-RU" sz="1800" kern="0" dirty="0" smtClean="0">
                    <a:latin typeface="+mj-lt"/>
                  </a:rPr>
                  <a:t>FV </a:t>
                </a:r>
                <a:r>
                  <a:rPr lang="ru-RU" sz="1800" kern="0" dirty="0">
                    <a:latin typeface="+mj-lt"/>
                  </a:rPr>
                  <a:t>— будущая стоимость денег </a:t>
                </a: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:r>
                  <a:rPr lang="ru-RU" sz="1800" kern="0" dirty="0">
                    <a:latin typeface="+mj-lt"/>
                  </a:rPr>
                  <a:t>PV — сегодняшняя стоимость </a:t>
                </a:r>
                <a:r>
                  <a:rPr lang="ru-RU" sz="1800" kern="0" dirty="0"/>
                  <a:t>денег </a:t>
                </a: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:r>
                  <a:rPr lang="ru-RU" sz="1800" kern="0" dirty="0">
                    <a:latin typeface="+mj-lt"/>
                  </a:rPr>
                  <a:t>r — процентная ставка</a:t>
                </a:r>
              </a:p>
              <a:p>
                <a:pPr marL="84137" lvl="2" indent="0">
                  <a:buFont typeface="Wingdings" panose="05000000000000000000" pitchFamily="2" charset="2"/>
                  <a:buNone/>
                </a:pPr>
                <a:r>
                  <a:rPr lang="ru-RU" sz="1800" kern="0" dirty="0">
                    <a:latin typeface="+mj-lt"/>
                  </a:rPr>
                  <a:t>n — число периодов (в годах)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ru-RU" kern="0" dirty="0"/>
              </a:p>
            </p:txBody>
          </p:sp>
        </mc:Choice>
        <mc:Fallback>
          <p:sp>
            <p:nvSpPr>
              <p:cNvPr id="4" name="Объек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658106"/>
                <a:ext cx="4738777" cy="38646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3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11215" y="810884"/>
            <a:ext cx="10593237" cy="2743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Пример 1.</a:t>
            </a:r>
          </a:p>
          <a:p>
            <a:pPr marL="271463" indent="-271463">
              <a:buAutoNum type="arabicPeriod"/>
            </a:pPr>
            <a:r>
              <a:rPr lang="ru-RU" sz="2400" dirty="0"/>
              <a:t>Сумма аренды имущества – 100 тыс. руб. в год.</a:t>
            </a:r>
          </a:p>
          <a:p>
            <a:pPr marL="271463" indent="-271463">
              <a:buAutoNum type="arabicPeriod"/>
            </a:pPr>
            <a:r>
              <a:rPr lang="ru-RU" sz="2400" dirty="0"/>
              <a:t>Условия аренды – на 3 года – предоплата на год вперед</a:t>
            </a:r>
          </a:p>
          <a:p>
            <a:pPr marL="0" indent="0">
              <a:buNone/>
            </a:pPr>
            <a:r>
              <a:rPr lang="ru-RU" sz="2400" dirty="0"/>
              <a:t>Сумма аренда = </a:t>
            </a:r>
            <a:r>
              <a:rPr lang="ru-RU" sz="2400" b="1" dirty="0"/>
              <a:t>300</a:t>
            </a:r>
            <a:r>
              <a:rPr lang="ru-RU" sz="2400" dirty="0"/>
              <a:t> тыс. руб.</a:t>
            </a:r>
          </a:p>
          <a:p>
            <a:pPr marL="0" indent="0">
              <a:buNone/>
            </a:pPr>
            <a:r>
              <a:rPr lang="ru-RU" sz="2400" dirty="0"/>
              <a:t>Предложение арендатора – заплатить сразу за 3 года </a:t>
            </a:r>
            <a:r>
              <a:rPr lang="ru-RU" sz="2400" b="1" dirty="0" smtClean="0"/>
              <a:t>270</a:t>
            </a:r>
            <a:r>
              <a:rPr lang="ru-RU" sz="2400" dirty="0" smtClean="0"/>
              <a:t> </a:t>
            </a:r>
            <a:r>
              <a:rPr lang="ru-RU" sz="2400" dirty="0"/>
              <a:t>тыс. руб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Ставка дисконтирования = 9%</a:t>
            </a:r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957330" y="1131195"/>
                <a:ext cx="10002592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b="1" dirty="0"/>
                  <a:t>Пример 1.</a:t>
                </a:r>
              </a:p>
              <a:p>
                <a:pPr marL="271463" indent="-271463">
                  <a:buAutoNum type="arabicPeriod"/>
                </a:pPr>
                <a:r>
                  <a:rPr lang="ru-RU" dirty="0"/>
                  <a:t>Сумма аренды имущества – 100 тыс. руб. в год.</a:t>
                </a:r>
              </a:p>
              <a:p>
                <a:pPr marL="271463" indent="-271463">
                  <a:buAutoNum type="arabicPeriod"/>
                </a:pPr>
                <a:r>
                  <a:rPr lang="ru-RU" dirty="0"/>
                  <a:t>Условия аренды – на 3 года – предоплата на год вперед</a:t>
                </a:r>
              </a:p>
              <a:p>
                <a:pPr marL="0" indent="0">
                  <a:buNone/>
                </a:pPr>
                <a:r>
                  <a:rPr lang="ru-RU" dirty="0"/>
                  <a:t>Сумма аренда = </a:t>
                </a:r>
                <a:r>
                  <a:rPr lang="ru-RU" b="1" dirty="0"/>
                  <a:t>300</a:t>
                </a:r>
                <a:r>
                  <a:rPr lang="ru-RU" dirty="0"/>
                  <a:t> тыс. руб.</a:t>
                </a:r>
              </a:p>
              <a:p>
                <a:pPr marL="0" indent="0">
                  <a:buNone/>
                </a:pPr>
                <a:r>
                  <a:rPr lang="ru-RU" dirty="0"/>
                  <a:t>Предложение арендатора – заплатить сразу за 3 года </a:t>
                </a:r>
                <a:r>
                  <a:rPr lang="ru-RU" b="1" dirty="0"/>
                  <a:t>270</a:t>
                </a:r>
                <a:r>
                  <a:rPr lang="ru-RU" dirty="0"/>
                  <a:t> тыс. руб.</a:t>
                </a:r>
              </a:p>
              <a:p>
                <a:pPr marL="0" indent="0">
                  <a:buNone/>
                </a:pPr>
                <a:r>
                  <a:rPr lang="ru-RU" dirty="0"/>
                  <a:t>Ставка дисконтирования = 9%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=100+</m:t>
                      </m:r>
                      <m:f>
                        <m:fPr>
                          <m:ctrlPr>
                            <a:rPr lang="en-US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1+0,09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1+0,09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𝟐𝟕𝟓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тыс. руб.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FontTx/>
                  <a:buNone/>
                </a:pPr>
                <a:endParaRPr lang="ru-RU" b="0" kern="0" dirty="0"/>
              </a:p>
            </p:txBody>
          </p:sp>
        </mc:Choice>
        <mc:Fallback xmlns="">
          <p:sp>
            <p:nvSpPr>
              <p:cNvPr id="5" name="Объект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957330" y="1131195"/>
                <a:ext cx="10002592" cy="3886200"/>
              </a:xfrm>
              <a:prstGeom prst="rect">
                <a:avLst/>
              </a:prstGeom>
              <a:blipFill rotWithShape="0">
                <a:blip r:embed="rId2"/>
                <a:stretch>
                  <a:fillRect l="-1097" t="-2512" r="-4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7478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Таблица с формулами для планирования движения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денежных средств предприятия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6302"/>
          <a:stretch/>
        </p:blipFill>
        <p:spPr>
          <a:xfrm>
            <a:off x="1127125" y="1431985"/>
            <a:ext cx="9937750" cy="51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9774264" cy="8367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Показатели оценки эффективности инвестиций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1293962"/>
            <a:ext cx="10972800" cy="5227607"/>
          </a:xfrm>
        </p:spPr>
        <p:txBody>
          <a:bodyPr>
            <a:normAutofit lnSpcReduction="10000"/>
          </a:bodyPr>
          <a:lstStyle/>
          <a:p>
            <a:pPr marL="361950" indent="-361950">
              <a:buNone/>
            </a:pPr>
            <a:r>
              <a:rPr lang="ru-RU" sz="2400" dirty="0" smtClean="0"/>
              <a:t>1. Чистая </a:t>
            </a:r>
            <a:r>
              <a:rPr lang="ru-RU" sz="2400" dirty="0"/>
              <a:t>приведенная стоимость (ЧПС); другие названия: чистый дисконтированный доход, чистый приведенный доход, </a:t>
            </a:r>
            <a:r>
              <a:rPr lang="ru-RU" sz="2400" dirty="0" err="1"/>
              <a:t>Net</a:t>
            </a:r>
            <a:r>
              <a:rPr lang="ru-RU" sz="2400" dirty="0"/>
              <a:t> </a:t>
            </a:r>
            <a:r>
              <a:rPr lang="ru-RU" sz="2400" dirty="0" err="1"/>
              <a:t>Present</a:t>
            </a:r>
            <a:r>
              <a:rPr lang="ru-RU" sz="2400" dirty="0"/>
              <a:t> </a:t>
            </a:r>
            <a:r>
              <a:rPr lang="ru-RU" sz="2400" dirty="0" err="1"/>
              <a:t>Value</a:t>
            </a:r>
            <a:r>
              <a:rPr lang="ru-RU" sz="2400" dirty="0"/>
              <a:t> (NPV</a:t>
            </a:r>
            <a:r>
              <a:rPr lang="ru-RU" sz="2400" dirty="0" smtClean="0"/>
              <a:t>).</a:t>
            </a:r>
          </a:p>
          <a:p>
            <a:pPr marL="361950" indent="-361950">
              <a:buNone/>
            </a:pPr>
            <a:endParaRPr lang="ru-RU" sz="800" dirty="0" smtClean="0"/>
          </a:p>
          <a:p>
            <a:pPr marL="361950" indent="-36195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NPV = Дисконтированный доход – Первоначальные инвестиции</a:t>
            </a:r>
          </a:p>
          <a:p>
            <a:pPr marL="361950" indent="-361950">
              <a:buNone/>
            </a:pPr>
            <a:r>
              <a:rPr lang="ru-RU" sz="2400" dirty="0" smtClean="0"/>
              <a:t>Если NPV </a:t>
            </a:r>
            <a:r>
              <a:rPr lang="en-US" sz="2400" dirty="0" smtClean="0"/>
              <a:t>&gt;</a:t>
            </a:r>
            <a:r>
              <a:rPr lang="ru-RU" sz="2400" dirty="0" smtClean="0"/>
              <a:t> 0 – проект считается эффективным</a:t>
            </a:r>
            <a:endParaRPr lang="ru-RU" sz="2400" dirty="0"/>
          </a:p>
          <a:p>
            <a:pPr marL="361950" indent="-36195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400" dirty="0" smtClean="0"/>
              <a:t>Пример: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 (инвестиции) составили 100 000 руб. Планируемый доход от реализации проекта составит 130 000 руб. за 2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сначала текущую стоимость будущих доходов с применением ставки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дисконтирования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8,25%.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130 000 / (1 + 0,0825)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110 939,84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NPV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110 939,84 – 100 000 = 10 939,84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9789763" cy="5779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Показатели оценки эффективности инвестиций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9457"/>
                <a:ext cx="10972800" cy="3347050"/>
              </a:xfrm>
            </p:spPr>
            <p:txBody>
              <a:bodyPr>
                <a:normAutofit lnSpcReduction="10000"/>
              </a:bodyPr>
              <a:lstStyle/>
              <a:p>
                <a:pPr marL="361950" indent="-361950">
                  <a:buNone/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2. Внутренняя </a:t>
                </a:r>
                <a:r>
                  <a:rPr lang="ru-RU" sz="2400" dirty="0">
                    <a:solidFill>
                      <a:schemeClr val="tx1"/>
                    </a:solidFill>
                  </a:rPr>
                  <a:t>норма рентабельности (ВНР); другие названия: внутренняя норма доходности, норма возврата инвестиций,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Internal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Rate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of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Return</a:t>
                </a:r>
                <a:r>
                  <a:rPr lang="ru-RU" sz="2400" dirty="0">
                    <a:solidFill>
                      <a:schemeClr val="tx1"/>
                    </a:solidFill>
                  </a:rPr>
                  <a:t> (IRR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361950" indent="-361950">
                  <a:buNone/>
                </a:pPr>
                <a:r>
                  <a:rPr lang="ru-RU" sz="2400" dirty="0">
                    <a:solidFill>
                      <a:schemeClr val="tx1"/>
                    </a:solidFill>
                  </a:rPr>
                  <a:t>3. Срок окупаемости (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Payback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err="1">
                    <a:solidFill>
                      <a:schemeClr val="tx1"/>
                    </a:solidFill>
                  </a:rPr>
                  <a:t>period</a:t>
                </a:r>
                <a:r>
                  <a:rPr lang="ru-RU" sz="2400" dirty="0">
                    <a:solidFill>
                      <a:schemeClr val="tx1"/>
                    </a:solidFill>
                  </a:rPr>
                  <a:t> (PBP))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ок</m:t>
                        </m:r>
                      </m:sub>
                    </m:sSub>
                    <m:r>
                      <a:rPr lang="ru-R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№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г.о.</m:t>
                        </m:r>
                      </m:sub>
                    </m:sSub>
                    <m:r>
                      <a:rPr lang="ru-R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ДДП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г.о.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где </a:t>
                </a:r>
                <a:r>
                  <a:rPr lang="ru-RU" sz="2000" i="1" dirty="0">
                    <a:solidFill>
                      <a:schemeClr val="tx1"/>
                    </a:solidFill>
                  </a:rPr>
                  <a:t>№</a:t>
                </a:r>
                <a:r>
                  <a:rPr lang="ru-RU" sz="2000" i="1" baseline="-25000" dirty="0" err="1">
                    <a:solidFill>
                      <a:schemeClr val="tx1"/>
                    </a:solidFill>
                  </a:rPr>
                  <a:t>г.о</a:t>
                </a:r>
                <a:r>
                  <a:rPr lang="ru-RU" sz="2000" i="1" baseline="-25000" dirty="0">
                    <a:solidFill>
                      <a:schemeClr val="tx1"/>
                    </a:solidFill>
                  </a:rPr>
                  <a:t>.</a:t>
                </a:r>
                <a:r>
                  <a:rPr lang="ru-RU" sz="2000" dirty="0">
                    <a:solidFill>
                      <a:schemeClr val="tx1"/>
                    </a:solidFill>
                  </a:rPr>
                  <a:t> – число лет, предшествующих году окупаемости; </a:t>
                </a:r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sz="2000" i="1" dirty="0" smtClean="0">
                    <a:solidFill>
                      <a:schemeClr val="tx1"/>
                    </a:solidFill>
                  </a:rPr>
                  <a:t>			</a:t>
                </a:r>
                <a:r>
                  <a:rPr lang="ru-RU" sz="2000" i="1" dirty="0" err="1" smtClean="0">
                    <a:solidFill>
                      <a:schemeClr val="tx1"/>
                    </a:solidFill>
                  </a:rPr>
                  <a:t>С</a:t>
                </a:r>
                <a:r>
                  <a:rPr lang="ru-RU" sz="2000" i="1" baseline="-25000" dirty="0" err="1" smtClean="0">
                    <a:solidFill>
                      <a:schemeClr val="tx1"/>
                    </a:solidFill>
                  </a:rPr>
                  <a:t>н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– невозмещенная стоимость на начало года окупаемости; </a:t>
                </a:r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sz="2000" i="1" dirty="0" smtClean="0">
                    <a:solidFill>
                      <a:schemeClr val="tx1"/>
                    </a:solidFill>
                  </a:rPr>
                  <a:t>			</a:t>
                </a:r>
                <a:r>
                  <a:rPr lang="ru-RU" sz="2000" i="1" dirty="0" err="1" smtClean="0">
                    <a:solidFill>
                      <a:schemeClr val="tx1"/>
                    </a:solidFill>
                  </a:rPr>
                  <a:t>ДДП</a:t>
                </a:r>
                <a:r>
                  <a:rPr lang="ru-RU" sz="2000" i="1" baseline="-25000" dirty="0" err="1" smtClean="0">
                    <a:solidFill>
                      <a:schemeClr val="tx1"/>
                    </a:solidFill>
                  </a:rPr>
                  <a:t>г.о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– дисконтированный денежный поток в год окупаемости</a:t>
                </a:r>
                <a:r>
                  <a:rPr lang="ru-RU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1950" indent="-361950">
                  <a:buNone/>
                </a:pPr>
                <a:endParaRPr lang="ru-RU" sz="2400" dirty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9457"/>
                <a:ext cx="10972800" cy="3347050"/>
              </a:xfrm>
              <a:blipFill rotWithShape="0">
                <a:blip r:embed="rId2"/>
                <a:stretch>
                  <a:fillRect l="-833" t="-2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56810"/>
              </p:ext>
            </p:extLst>
          </p:nvPr>
        </p:nvGraphicFramePr>
        <p:xfrm>
          <a:off x="883752" y="4606507"/>
          <a:ext cx="10089047" cy="223583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28039"/>
                <a:gridCol w="2072460"/>
                <a:gridCol w="1328039"/>
                <a:gridCol w="1329163"/>
                <a:gridCol w="1329163"/>
                <a:gridCol w="2702183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Примеры окупаемости проектов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Первоначальные инвестиции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Суммарные годовые денежные потоки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Окупаемость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Год 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 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Год 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Два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Два с половиной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Около полутора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Более трех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7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6423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Содержание РЕЗЮМЕ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21434"/>
            <a:ext cx="10972800" cy="529805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краткая </a:t>
            </a:r>
            <a:r>
              <a:rPr lang="ru-RU" sz="2000" dirty="0"/>
              <a:t>характеристика </a:t>
            </a:r>
            <a:r>
              <a:rPr lang="ru-RU" sz="2000" dirty="0" smtClean="0"/>
              <a:t>предприятия (не относится к вновь создаваемым фирмам);</a:t>
            </a:r>
            <a:endParaRPr lang="ru-RU" sz="2000" dirty="0"/>
          </a:p>
          <a:p>
            <a:r>
              <a:rPr lang="ru-RU" sz="2000" dirty="0" smtClean="0"/>
              <a:t>цель бизнес-проекта</a:t>
            </a:r>
            <a:r>
              <a:rPr lang="ru-RU" sz="2000" dirty="0"/>
              <a:t>: основные моменты будущего производства; характеристика услуг по выпуску продукции, качественные отличия продукции предприятия от продукции-аналога;</a:t>
            </a:r>
          </a:p>
          <a:p>
            <a:r>
              <a:rPr lang="ru-RU" sz="2000" dirty="0" smtClean="0"/>
              <a:t>предполагаемый </a:t>
            </a:r>
            <a:r>
              <a:rPr lang="ru-RU" sz="2000" dirty="0"/>
              <a:t>объем производства в натуральных единицах и объем реализации в денежном выражении;</a:t>
            </a:r>
          </a:p>
          <a:p>
            <a:r>
              <a:rPr lang="ru-RU" sz="2000" dirty="0" smtClean="0"/>
              <a:t>возможности </a:t>
            </a:r>
            <a:r>
              <a:rPr lang="ru-RU" sz="2000" dirty="0"/>
              <a:t>и способы реализации проекта (основные потребители, потенциальные клиенты);</a:t>
            </a:r>
          </a:p>
          <a:p>
            <a:r>
              <a:rPr lang="ru-RU" sz="2000" dirty="0"/>
              <a:t>себестоимость единицы </a:t>
            </a:r>
            <a:r>
              <a:rPr lang="ru-RU" sz="2000" dirty="0" smtClean="0"/>
              <a:t>продукции и объемы </a:t>
            </a:r>
            <a:r>
              <a:rPr lang="ru-RU" sz="2000" dirty="0"/>
              <a:t>затрат на производство;</a:t>
            </a:r>
          </a:p>
          <a:p>
            <a:r>
              <a:rPr lang="ru-RU" sz="2000" dirty="0" smtClean="0"/>
              <a:t>цена </a:t>
            </a:r>
            <a:r>
              <a:rPr lang="ru-RU" sz="2000" dirty="0"/>
              <a:t>единицы продукции;</a:t>
            </a:r>
          </a:p>
          <a:p>
            <a:r>
              <a:rPr lang="ru-RU" sz="2000" dirty="0" smtClean="0"/>
              <a:t>источники </a:t>
            </a:r>
            <a:r>
              <a:rPr lang="ru-RU" sz="2000" dirty="0"/>
              <a:t>финансирования денежных средств: кредиты, вклады учредителей, инвестиции;</a:t>
            </a:r>
          </a:p>
          <a:p>
            <a:r>
              <a:rPr lang="ru-RU" sz="2000" dirty="0" smtClean="0"/>
              <a:t>предполагаемые </a:t>
            </a:r>
            <a:r>
              <a:rPr lang="ru-RU" sz="2000" dirty="0"/>
              <a:t>объемы финансирования (сроки получения, суммы, сроки погашения обязательств);</a:t>
            </a:r>
          </a:p>
          <a:p>
            <a:r>
              <a:rPr lang="ru-RU" sz="2000" dirty="0" smtClean="0"/>
              <a:t>предполагаемая </a:t>
            </a:r>
            <a:r>
              <a:rPr lang="ru-RU" sz="2000" dirty="0"/>
              <a:t>эффективность </a:t>
            </a:r>
            <a:r>
              <a:rPr lang="ru-RU" sz="2000" dirty="0" smtClean="0"/>
              <a:t>проекта.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86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259019" cy="78500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Основные выводы: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54" y="1242204"/>
            <a:ext cx="8648054" cy="4625196"/>
          </a:xfrm>
        </p:spPr>
        <p:txBody>
          <a:bodyPr>
            <a:normAutofit fontScale="92500"/>
          </a:bodyPr>
          <a:lstStyle/>
          <a:p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Структура бизнес-плана ≠ этапы разработки</a:t>
            </a:r>
          </a:p>
          <a:p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Цель бизнес-плана определяет его структуру</a:t>
            </a:r>
          </a:p>
          <a:p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В расчетах всех финансовых операций необходимо применять метод дисконтирования для учета фактора времени</a:t>
            </a:r>
          </a:p>
          <a:p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Инвестора необходимо заинтересовать </a:t>
            </a:r>
            <a:br>
              <a:rPr lang="ru-RU" sz="2800" i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на этапе прочтения РЕЗЮМЕ</a:t>
            </a:r>
          </a:p>
          <a:p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Необходимо подготовить качественную </a:t>
            </a:r>
            <a:br>
              <a:rPr lang="ru-RU" sz="2800" i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презентацию бизнес-проекта</a:t>
            </a:r>
            <a:endParaRPr lang="ru-RU" sz="2800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://www.probp.ru/img/stru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82" y="3367250"/>
            <a:ext cx="3444818" cy="34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63" y="619932"/>
            <a:ext cx="9709871" cy="123331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Что должен показать бизнес-план 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>
          <a:xfrm>
            <a:off x="845389" y="2035834"/>
            <a:ext cx="10737011" cy="3623093"/>
            <a:chOff x="0" y="0"/>
            <a:chExt cx="5180638" cy="1487502"/>
          </a:xfrm>
        </p:grpSpPr>
        <p:sp>
          <p:nvSpPr>
            <p:cNvPr id="5" name="Надпись 1"/>
            <p:cNvSpPr txBox="1"/>
            <p:nvPr/>
          </p:nvSpPr>
          <p:spPr>
            <a:xfrm>
              <a:off x="18107" y="4527"/>
              <a:ext cx="1541145" cy="461176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Идея </a:t>
              </a:r>
              <a:b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предпринимателя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Надпись 2"/>
            <p:cNvSpPr txBox="1"/>
            <p:nvPr/>
          </p:nvSpPr>
          <p:spPr>
            <a:xfrm>
              <a:off x="0" y="1027568"/>
              <a:ext cx="1541145" cy="459161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Деньги инвестора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Надпись 4"/>
            <p:cNvSpPr txBox="1"/>
            <p:nvPr/>
          </p:nvSpPr>
          <p:spPr>
            <a:xfrm>
              <a:off x="3616859" y="0"/>
              <a:ext cx="1541145" cy="46863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Деньги </a:t>
              </a:r>
              <a:b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предпринимателя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5"/>
            <p:cNvSpPr txBox="1"/>
            <p:nvPr/>
          </p:nvSpPr>
          <p:spPr>
            <a:xfrm>
              <a:off x="3639493" y="1027568"/>
              <a:ext cx="1541145" cy="459934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Деньги инвестора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6"/>
            <p:cNvSpPr txBox="1"/>
            <p:nvPr/>
          </p:nvSpPr>
          <p:spPr>
            <a:xfrm>
              <a:off x="1448554" y="547734"/>
              <a:ext cx="1138423" cy="421419"/>
            </a:xfrm>
            <a:prstGeom prst="ellipse">
              <a:avLst/>
            </a:prstGeom>
            <a:solidFill>
              <a:schemeClr val="lt1"/>
            </a:solidFill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ПРОДУКТ</a:t>
              </a:r>
              <a:endPara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7"/>
            <p:cNvSpPr txBox="1"/>
            <p:nvPr/>
          </p:nvSpPr>
          <p:spPr>
            <a:xfrm>
              <a:off x="2584764" y="547734"/>
              <a:ext cx="1065474" cy="421419"/>
            </a:xfrm>
            <a:prstGeom prst="ellipse">
              <a:avLst/>
            </a:prstGeom>
            <a:solidFill>
              <a:schemeClr val="lt1"/>
            </a:solidFill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</a:t>
              </a:r>
              <a:endPara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2024397" y="424259"/>
              <a:ext cx="977900" cy="540385"/>
            </a:xfrm>
            <a:prstGeom prst="circularArrow">
              <a:avLst>
                <a:gd name="adj1" fmla="val 2202"/>
                <a:gd name="adj2" fmla="val 523529"/>
                <a:gd name="adj3" fmla="val 20046348"/>
                <a:gd name="adj4" fmla="val 12141752"/>
                <a:gd name="adj5" fmla="val 103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600"/>
            </a:p>
          </p:txBody>
        </p:sp>
        <p:sp>
          <p:nvSpPr>
            <p:cNvPr id="12" name="Круговая стрелка 11"/>
            <p:cNvSpPr/>
            <p:nvPr/>
          </p:nvSpPr>
          <p:spPr>
            <a:xfrm rot="10800000">
              <a:off x="2077770" y="561315"/>
              <a:ext cx="977900" cy="540385"/>
            </a:xfrm>
            <a:prstGeom prst="circularArrow">
              <a:avLst>
                <a:gd name="adj1" fmla="val 2202"/>
                <a:gd name="adj2" fmla="val 523529"/>
                <a:gd name="adj3" fmla="val 20046348"/>
                <a:gd name="adj4" fmla="val 12138798"/>
                <a:gd name="adj5" fmla="val 103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60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575303" y="226336"/>
              <a:ext cx="221810" cy="3485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1539089" y="964194"/>
              <a:ext cx="269548" cy="3032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3336202" y="226336"/>
              <a:ext cx="271604" cy="325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3367889" y="950614"/>
              <a:ext cx="267077" cy="3061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95" y="486615"/>
            <a:ext cx="7103839" cy="16509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n-lt"/>
              </a:rPr>
              <a:t>Стандарты (методики) </a:t>
            </a:r>
            <a:r>
              <a:rPr lang="ru-RU" sz="2800" b="1" dirty="0" err="1" smtClean="0">
                <a:solidFill>
                  <a:schemeClr val="accent1"/>
                </a:solidFill>
                <a:latin typeface="+mn-lt"/>
              </a:rPr>
              <a:t>бизнес-планирования</a:t>
            </a: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102293"/>
              </p:ext>
            </p:extLst>
          </p:nvPr>
        </p:nvGraphicFramePr>
        <p:xfrm>
          <a:off x="274320" y="1966822"/>
          <a:ext cx="7228936" cy="441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06504617"/>
              </p:ext>
            </p:extLst>
          </p:nvPr>
        </p:nvGraphicFramePr>
        <p:xfrm>
          <a:off x="5898412" y="1086929"/>
          <a:ext cx="6293588" cy="522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488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977"/>
            <a:ext cx="9712271" cy="95621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Типовая структура </a:t>
            </a:r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(</a:t>
            </a:r>
            <a:r>
              <a:rPr lang="ru-RU" sz="2800" b="1" dirty="0">
                <a:solidFill>
                  <a:schemeClr val="accent1"/>
                </a:solidFill>
              </a:rPr>
              <a:t>основные разделы) бизнес-плана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79486"/>
              </p:ext>
            </p:extLst>
          </p:nvPr>
        </p:nvGraphicFramePr>
        <p:xfrm>
          <a:off x="609600" y="1384664"/>
          <a:ext cx="11312106" cy="522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5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6071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Этапы разработки бизнес-плана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9837" y="1205091"/>
            <a:ext cx="4659522" cy="5040434"/>
            <a:chOff x="0" y="0"/>
            <a:chExt cx="3257550" cy="389572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3238500" cy="1981200"/>
              <a:chOff x="0" y="0"/>
              <a:chExt cx="3238500" cy="1981200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0" y="0"/>
                <a:ext cx="3228975" cy="1200150"/>
                <a:chOff x="0" y="0"/>
                <a:chExt cx="3228975" cy="1200150"/>
              </a:xfrm>
            </p:grpSpPr>
            <p:sp>
              <p:nvSpPr>
                <p:cNvPr id="20" name="Надпись 3"/>
                <p:cNvSpPr txBox="1"/>
                <p:nvPr/>
              </p:nvSpPr>
              <p:spPr>
                <a:xfrm>
                  <a:off x="0" y="0"/>
                  <a:ext cx="3228975" cy="5334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>
                      <a:effectLst/>
                      <a:latin typeface="Times New Roman" panose="02020603050405020304" pitchFamily="18" charset="0"/>
                      <a:ea typeface="TimesNewRoman"/>
                      <a:cs typeface="Times New Roman" panose="02020603050405020304" pitchFamily="18" charset="0"/>
                    </a:rPr>
                    <a:t>Сбор и анализ информации о продукте, услуге. Описание продукции, услуги</a:t>
                  </a:r>
                  <a:endParaRPr lang="ru-RU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1" name="Группа 20"/>
                <p:cNvGrpSpPr/>
                <p:nvPr/>
              </p:nvGrpSpPr>
              <p:grpSpPr>
                <a:xfrm>
                  <a:off x="0" y="542925"/>
                  <a:ext cx="3228975" cy="657225"/>
                  <a:chOff x="0" y="0"/>
                  <a:chExt cx="3228975" cy="781049"/>
                </a:xfrm>
              </p:grpSpPr>
              <p:sp>
                <p:nvSpPr>
                  <p:cNvPr id="22" name="Надпись 8"/>
                  <p:cNvSpPr txBox="1"/>
                  <p:nvPr/>
                </p:nvSpPr>
                <p:spPr>
                  <a:xfrm>
                    <a:off x="0" y="257174"/>
                    <a:ext cx="3228975" cy="52387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36000" tIns="36000" rIns="36000" bIns="36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ru-RU">
                        <a:effectLst/>
                        <a:latin typeface="Times New Roman" panose="02020603050405020304" pitchFamily="18" charset="0"/>
                        <a:ea typeface="TimesNewRoman"/>
                        <a:cs typeface="Times New Roman" panose="02020603050405020304" pitchFamily="18" charset="0"/>
                      </a:rPr>
                      <a:t>Сбор и анализ информации о рынке сбыта</a:t>
                    </a:r>
                    <a:endParaRPr lang="ru-RU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Стрелка вниз 22"/>
                  <p:cNvSpPr/>
                  <p:nvPr/>
                </p:nvSpPr>
                <p:spPr>
                  <a:xfrm>
                    <a:off x="1457325" y="0"/>
                    <a:ext cx="304800" cy="247650"/>
                  </a:xfrm>
                  <a:prstGeom prst="downArrow">
                    <a:avLst>
                      <a:gd name="adj1" fmla="val 36046"/>
                      <a:gd name="adj2" fmla="val 53846"/>
                    </a:avLst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9525" y="1200150"/>
                <a:ext cx="3228975" cy="781050"/>
                <a:chOff x="9525" y="-133350"/>
                <a:chExt cx="3228975" cy="781050"/>
              </a:xfrm>
            </p:grpSpPr>
            <p:sp>
              <p:nvSpPr>
                <p:cNvPr id="18" name="Надпись 19"/>
                <p:cNvSpPr txBox="1"/>
                <p:nvPr/>
              </p:nvSpPr>
              <p:spPr>
                <a:xfrm>
                  <a:off x="9525" y="123825"/>
                  <a:ext cx="3228975" cy="52387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>
                      <a:effectLst/>
                      <a:latin typeface="Times New Roman" panose="02020603050405020304" pitchFamily="18" charset="0"/>
                      <a:ea typeface="TimesNewRoman"/>
                      <a:cs typeface="Times New Roman" panose="02020603050405020304" pitchFamily="18" charset="0"/>
                    </a:rPr>
                    <a:t>Анализ состояния и возможностей предприятия и перспективности отрасли</a:t>
                  </a:r>
                  <a:endParaRPr lang="ru-RU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Стрелка вниз 18"/>
                <p:cNvSpPr/>
                <p:nvPr/>
              </p:nvSpPr>
              <p:spPr>
                <a:xfrm>
                  <a:off x="1447800" y="-133350"/>
                  <a:ext cx="304800" cy="247650"/>
                </a:xfrm>
                <a:prstGeom prst="downArrow">
                  <a:avLst>
                    <a:gd name="adj1" fmla="val 36046"/>
                    <a:gd name="adj2" fmla="val 53846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Группа 6"/>
            <p:cNvGrpSpPr/>
            <p:nvPr/>
          </p:nvGrpSpPr>
          <p:grpSpPr>
            <a:xfrm>
              <a:off x="28575" y="1981200"/>
              <a:ext cx="3228975" cy="609258"/>
              <a:chOff x="28575" y="-45944"/>
              <a:chExt cx="3228975" cy="587756"/>
            </a:xfrm>
          </p:grpSpPr>
          <p:sp>
            <p:nvSpPr>
              <p:cNvPr id="14" name="Надпись 22"/>
              <p:cNvSpPr txBox="1"/>
              <p:nvPr/>
            </p:nvSpPr>
            <p:spPr>
              <a:xfrm>
                <a:off x="28575" y="201715"/>
                <a:ext cx="3228975" cy="34009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Составление производственного плана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>
                <a:off x="1457325" y="-45944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0" y="3295650"/>
              <a:ext cx="3228975" cy="600076"/>
              <a:chOff x="0" y="0"/>
              <a:chExt cx="3228975" cy="600076"/>
            </a:xfrm>
          </p:grpSpPr>
          <p:sp>
            <p:nvSpPr>
              <p:cNvPr id="12" name="Надпись 28"/>
              <p:cNvSpPr txBox="1"/>
              <p:nvPr/>
            </p:nvSpPr>
            <p:spPr>
              <a:xfrm>
                <a:off x="0" y="257176"/>
                <a:ext cx="3228975" cy="3429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Расчет эффективности проекта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0" y="2600325"/>
              <a:ext cx="3228975" cy="695325"/>
              <a:chOff x="0" y="0"/>
              <a:chExt cx="3228975" cy="613082"/>
            </a:xfrm>
          </p:grpSpPr>
          <p:sp>
            <p:nvSpPr>
              <p:cNvPr id="10" name="Надпись 37"/>
              <p:cNvSpPr txBox="1"/>
              <p:nvPr/>
            </p:nvSpPr>
            <p:spPr>
              <a:xfrm>
                <a:off x="0" y="257175"/>
                <a:ext cx="3228975" cy="35590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Составление финансового плана 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Стрелка вниз 10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6337539" y="1017917"/>
            <a:ext cx="4704272" cy="5227608"/>
            <a:chOff x="0" y="0"/>
            <a:chExt cx="3248025" cy="38481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9525" y="0"/>
              <a:ext cx="3228975" cy="600076"/>
              <a:chOff x="0" y="0"/>
              <a:chExt cx="3228975" cy="600076"/>
            </a:xfrm>
          </p:grpSpPr>
          <p:sp>
            <p:nvSpPr>
              <p:cNvPr id="41" name="Надпись 40"/>
              <p:cNvSpPr txBox="1"/>
              <p:nvPr/>
            </p:nvSpPr>
            <p:spPr>
              <a:xfrm>
                <a:off x="0" y="257176"/>
                <a:ext cx="3228975" cy="3429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Составление организационного плана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Стрелка вниз 41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0" y="600075"/>
              <a:ext cx="3228975" cy="581026"/>
              <a:chOff x="0" y="0"/>
              <a:chExt cx="3228975" cy="581026"/>
            </a:xfrm>
          </p:grpSpPr>
          <p:sp>
            <p:nvSpPr>
              <p:cNvPr id="39" name="Надпись 43"/>
              <p:cNvSpPr txBox="1"/>
              <p:nvPr/>
            </p:nvSpPr>
            <p:spPr>
              <a:xfrm>
                <a:off x="0" y="257176"/>
                <a:ext cx="3228975" cy="32385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Решение вопроса рисков и гарантий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9050" y="1181100"/>
              <a:ext cx="3228975" cy="781050"/>
              <a:chOff x="0" y="0"/>
              <a:chExt cx="3228975" cy="781050"/>
            </a:xfrm>
          </p:grpSpPr>
          <p:sp>
            <p:nvSpPr>
              <p:cNvPr id="37" name="Надпись 46"/>
              <p:cNvSpPr txBox="1"/>
              <p:nvPr/>
            </p:nvSpPr>
            <p:spPr>
              <a:xfrm>
                <a:off x="0" y="257175"/>
                <a:ext cx="3228975" cy="5238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Подбор материалов бизнес-плана </a:t>
                </a:r>
                <a:b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</a:b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и составление приложений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19050" y="1971675"/>
              <a:ext cx="3228975" cy="600076"/>
              <a:chOff x="0" y="0"/>
              <a:chExt cx="3228975" cy="600076"/>
            </a:xfrm>
          </p:grpSpPr>
          <p:sp>
            <p:nvSpPr>
              <p:cNvPr id="35" name="Надпись 49"/>
              <p:cNvSpPr txBox="1"/>
              <p:nvPr/>
            </p:nvSpPr>
            <p:spPr>
              <a:xfrm>
                <a:off x="0" y="257176"/>
                <a:ext cx="3228975" cy="3429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Составление краткого содержания проекта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Стрелка вниз 35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9050" y="2571750"/>
              <a:ext cx="3228975" cy="647700"/>
              <a:chOff x="0" y="0"/>
              <a:chExt cx="3228975" cy="647700"/>
            </a:xfrm>
          </p:grpSpPr>
          <p:sp>
            <p:nvSpPr>
              <p:cNvPr id="33" name="Надпись 53"/>
              <p:cNvSpPr txBox="1"/>
              <p:nvPr/>
            </p:nvSpPr>
            <p:spPr>
              <a:xfrm>
                <a:off x="0" y="257175"/>
                <a:ext cx="3228975" cy="39052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Составление аннотации на проект (резюме)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Стрелка вниз 33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9050" y="3219450"/>
              <a:ext cx="3228975" cy="628650"/>
              <a:chOff x="0" y="0"/>
              <a:chExt cx="3228975" cy="628650"/>
            </a:xfrm>
          </p:grpSpPr>
          <p:sp>
            <p:nvSpPr>
              <p:cNvPr id="31" name="Надпись 56"/>
              <p:cNvSpPr txBox="1"/>
              <p:nvPr/>
            </p:nvSpPr>
            <p:spPr>
              <a:xfrm>
                <a:off x="0" y="257175"/>
                <a:ext cx="3228975" cy="3714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Оформление титульного листа</a:t>
                </a:r>
                <a:endParaRPr lang="ru-RU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Стрелка вниз 31"/>
              <p:cNvSpPr/>
              <p:nvPr/>
            </p:nvSpPr>
            <p:spPr>
              <a:xfrm>
                <a:off x="1457325" y="0"/>
                <a:ext cx="304800" cy="247650"/>
              </a:xfrm>
              <a:prstGeom prst="downArrow">
                <a:avLst>
                  <a:gd name="adj1" fmla="val 36046"/>
                  <a:gd name="adj2" fmla="val 5384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98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850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Как грамотно описать бизнес-идею?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42204"/>
            <a:ext cx="10972800" cy="5486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Что планируется предпринять…. – открыть новое предприятие, модернизировать уже существующее, диверсифицировать бизнес и т.д.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Описание продукции (услуг)….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потребности, удовлетворяемые товаром;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показатели качества;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экономические показатели;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внешнее оформление;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сравнение с другими аналогичными товарами;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патентная защищенность;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показатели экспорта и его возможности;</a:t>
            </a:r>
          </a:p>
          <a:p>
            <a:pPr marL="1517650" lvl="1" algn="just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2000" dirty="0"/>
              <a:t>  основные направления совершенствования продукции;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 каком этапе находится реализация проекта……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Какие документы необходимо получить (уже получены)…..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Каковы конкурентные преимущества данного бизнес-проекта…..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35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148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Составление раздела «Оценка рынка сбыта»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79217"/>
              </p:ext>
            </p:extLst>
          </p:nvPr>
        </p:nvGraphicFramePr>
        <p:xfrm>
          <a:off x="609600" y="1258888"/>
          <a:ext cx="10972800" cy="531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2941</Words>
  <Application>Microsoft Office PowerPoint</Application>
  <PresentationFormat>Произвольный</PresentationFormat>
  <Paragraphs>670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Ион</vt:lpstr>
      <vt:lpstr>Формула</vt:lpstr>
      <vt:lpstr>Уравнение</vt:lpstr>
      <vt:lpstr>Роль бизнес-плана  в получении финансирования</vt:lpstr>
      <vt:lpstr>Роль и назначение бизнес-плана</vt:lpstr>
      <vt:lpstr>Роль и назначение бизнес-плана</vt:lpstr>
      <vt:lpstr>Что должен показать бизнес-план </vt:lpstr>
      <vt:lpstr>Стандарты (методики) бизнес-планирования</vt:lpstr>
      <vt:lpstr>Типовая структура  (основные разделы) бизнес-плана</vt:lpstr>
      <vt:lpstr>Этапы разработки бизнес-плана</vt:lpstr>
      <vt:lpstr>Как грамотно описать бизнес-идею?</vt:lpstr>
      <vt:lpstr>Составление раздела «Оценка рынка сбыта»</vt:lpstr>
      <vt:lpstr>Пример  расчета емкости рынка автомоек</vt:lpstr>
      <vt:lpstr>Пример  расчета емкости рынка автомоек</vt:lpstr>
      <vt:lpstr>Пример сравнительной характеристики конкурентов  на рынке маникюрных услуг</vt:lpstr>
      <vt:lpstr>План маркетинга</vt:lpstr>
      <vt:lpstr>Пример написания плана маркетинга</vt:lpstr>
      <vt:lpstr>Производственный план  (разрабатывается только для производственного предприятия)</vt:lpstr>
      <vt:lpstr>Пример таблицы перечня технологического оборудования</vt:lpstr>
      <vt:lpstr>Пример калькуляции затрат и расчета себестоимости продукции</vt:lpstr>
      <vt:lpstr>Пример определения плановых объемов производства и реализации продукции</vt:lpstr>
      <vt:lpstr>Годовой объем производства и реализации продукции составит:</vt:lpstr>
      <vt:lpstr>Структура организационного раздела бизнес-плана</vt:lpstr>
      <vt:lpstr>Способы определения плановой численности основного персонала</vt:lpstr>
      <vt:lpstr>Пример составления плана персонала</vt:lpstr>
      <vt:lpstr>Пример составления плана персонала</vt:lpstr>
      <vt:lpstr>ПРИМЕР составления плана по персоналу</vt:lpstr>
      <vt:lpstr>Структура финансового плана</vt:lpstr>
      <vt:lpstr>Методы прогнозирования объемов производства  и реализации продукции (оказания услуг)</vt:lpstr>
      <vt:lpstr>Планирование затрат</vt:lpstr>
      <vt:lpstr>ПРИМЕР представления информации  о планируемых расходах торгового предприятия в месяц и за год</vt:lpstr>
      <vt:lpstr>ПРИМЕР представления информации  о сумме планируемых расходов торгового предприятия  в первый год функционирования</vt:lpstr>
      <vt:lpstr>Оценка экономической эффективности инвестиций (бизнес-проекта)</vt:lpstr>
      <vt:lpstr>Презентация PowerPoint</vt:lpstr>
      <vt:lpstr>Презентация PowerPoint</vt:lpstr>
      <vt:lpstr>Таблица с формулами для планирования движения  денежных средств предприятия</vt:lpstr>
      <vt:lpstr>Показатели оценки эффективности инвестиций</vt:lpstr>
      <vt:lpstr>Показатели оценки эффективности инвестиций</vt:lpstr>
      <vt:lpstr>Содержание РЕЗЮМЕ</vt:lpstr>
      <vt:lpstr>Основные выводы: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Кузибецкая</dc:creator>
  <cp:lastModifiedBy>Toshiba-456</cp:lastModifiedBy>
  <cp:revision>75</cp:revision>
  <dcterms:created xsi:type="dcterms:W3CDTF">2014-11-11T02:08:42Z</dcterms:created>
  <dcterms:modified xsi:type="dcterms:W3CDTF">2015-03-22T12:28:38Z</dcterms:modified>
</cp:coreProperties>
</file>