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381" r:id="rId4"/>
    <p:sldId id="382" r:id="rId5"/>
    <p:sldId id="386" r:id="rId6"/>
    <p:sldId id="388" r:id="rId7"/>
    <p:sldId id="389" r:id="rId8"/>
    <p:sldId id="390" r:id="rId9"/>
    <p:sldId id="392" r:id="rId10"/>
    <p:sldId id="391" r:id="rId11"/>
    <p:sldId id="393" r:id="rId12"/>
    <p:sldId id="394" r:id="rId13"/>
    <p:sldId id="395" r:id="rId14"/>
    <p:sldId id="396" r:id="rId15"/>
    <p:sldId id="397" r:id="rId16"/>
    <p:sldId id="398" r:id="rId17"/>
    <p:sldId id="399" r:id="rId18"/>
    <p:sldId id="400" r:id="rId19"/>
    <p:sldId id="401" r:id="rId20"/>
    <p:sldId id="402" r:id="rId21"/>
    <p:sldId id="403" r:id="rId22"/>
    <p:sldId id="404" r:id="rId23"/>
    <p:sldId id="380" r:id="rId24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rgey Denisov" initials="S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8D23"/>
    <a:srgbClr val="417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65" autoAdjust="0"/>
    <p:restoredTop sz="95396" autoAdjust="0"/>
  </p:normalViewPr>
  <p:slideViewPr>
    <p:cSldViewPr>
      <p:cViewPr>
        <p:scale>
          <a:sx n="90" d="100"/>
          <a:sy n="9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-2885" y="-8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F8C250-75FD-4CFF-A25E-A59FA6C52E67}" type="doc">
      <dgm:prSet loTypeId="urn:microsoft.com/office/officeart/2005/8/layout/process4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E70B12-6613-4178-AD17-FD717A244A71}">
      <dgm:prSet phldrT="[Текст]" custT="1"/>
      <dgm:spPr/>
      <dgm:t>
        <a:bodyPr/>
        <a:lstStyle/>
        <a:p>
          <a:r>
            <a:rPr lang="ru-RU" sz="3200" dirty="0" smtClean="0"/>
            <a:t>Цель исследования</a:t>
          </a:r>
          <a:endParaRPr lang="ru-RU" sz="3200" dirty="0"/>
        </a:p>
      </dgm:t>
    </dgm:pt>
    <dgm:pt modelId="{47EC4B72-1BC3-4A51-AA03-14C0F35321F4}" type="parTrans" cxnId="{D45FDC68-C627-4BCB-B6B6-284BA9644A3D}">
      <dgm:prSet/>
      <dgm:spPr/>
      <dgm:t>
        <a:bodyPr/>
        <a:lstStyle/>
        <a:p>
          <a:endParaRPr lang="ru-RU"/>
        </a:p>
      </dgm:t>
    </dgm:pt>
    <dgm:pt modelId="{B5328D5E-7FF4-4AAE-9D19-22FB452131CC}" type="sibTrans" cxnId="{D45FDC68-C627-4BCB-B6B6-284BA9644A3D}">
      <dgm:prSet/>
      <dgm:spPr/>
      <dgm:t>
        <a:bodyPr/>
        <a:lstStyle/>
        <a:p>
          <a:endParaRPr lang="ru-RU"/>
        </a:p>
      </dgm:t>
    </dgm:pt>
    <dgm:pt modelId="{0D941939-38EE-443B-A426-029E2C0E2AA2}">
      <dgm:prSet phldrT="[Текст]"/>
      <dgm:spPr/>
      <dgm:t>
        <a:bodyPr/>
        <a:lstStyle/>
        <a:p>
          <a:r>
            <a:rPr lang="ru-RU" dirty="0" smtClean="0"/>
            <a:t>Получение детальной информации о потребительских финансах российских домохозяйств как в целом, так и по отдельным группам</a:t>
          </a:r>
          <a:endParaRPr lang="ru-RU" dirty="0"/>
        </a:p>
      </dgm:t>
    </dgm:pt>
    <dgm:pt modelId="{72FC9AF1-C041-438B-B94E-D4F21C6CAFFA}" type="parTrans" cxnId="{748158E3-FC7F-428C-A0F4-B245CD3EEC02}">
      <dgm:prSet/>
      <dgm:spPr/>
      <dgm:t>
        <a:bodyPr/>
        <a:lstStyle/>
        <a:p>
          <a:endParaRPr lang="ru-RU"/>
        </a:p>
      </dgm:t>
    </dgm:pt>
    <dgm:pt modelId="{9DDC3F33-DB4B-4AEF-9597-17CCEF6C8B35}" type="sibTrans" cxnId="{748158E3-FC7F-428C-A0F4-B245CD3EEC02}">
      <dgm:prSet/>
      <dgm:spPr/>
      <dgm:t>
        <a:bodyPr/>
        <a:lstStyle/>
        <a:p>
          <a:endParaRPr lang="ru-RU"/>
        </a:p>
      </dgm:t>
    </dgm:pt>
    <dgm:pt modelId="{8DFFB050-844F-4A91-B5E7-899D55EC0003}">
      <dgm:prSet phldrT="[Текст]" custT="1"/>
      <dgm:spPr/>
      <dgm:t>
        <a:bodyPr/>
        <a:lstStyle/>
        <a:p>
          <a:r>
            <a:rPr lang="ru-RU" sz="2400" dirty="0" smtClean="0"/>
            <a:t>Количественная оценка объемов, структуры и распределения доходов, активов (финансовых и материальных) и пассивов российских домохозяйств</a:t>
          </a:r>
          <a:endParaRPr lang="ru-RU" sz="2400" dirty="0"/>
        </a:p>
      </dgm:t>
    </dgm:pt>
    <dgm:pt modelId="{97D4C4EC-E73D-46EA-ACD4-C4B0733E9E0B}" type="parTrans" cxnId="{46BAD5E4-6709-4274-A74E-AE39F751E390}">
      <dgm:prSet/>
      <dgm:spPr/>
      <dgm:t>
        <a:bodyPr/>
        <a:lstStyle/>
        <a:p>
          <a:endParaRPr lang="ru-RU"/>
        </a:p>
      </dgm:t>
    </dgm:pt>
    <dgm:pt modelId="{5C986224-178D-4FD3-BD5C-FB766B8A0BD8}" type="sibTrans" cxnId="{46BAD5E4-6709-4274-A74E-AE39F751E390}">
      <dgm:prSet/>
      <dgm:spPr/>
      <dgm:t>
        <a:bodyPr/>
        <a:lstStyle/>
        <a:p>
          <a:endParaRPr lang="ru-RU"/>
        </a:p>
      </dgm:t>
    </dgm:pt>
    <dgm:pt modelId="{FE852521-0FA6-43E2-92F3-D97919C31B2C}" type="pres">
      <dgm:prSet presAssocID="{90F8C250-75FD-4CFF-A25E-A59FA6C52E6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9B3852-397F-446B-BA80-D39F8B5A09D2}" type="pres">
      <dgm:prSet presAssocID="{8DFFB050-844F-4A91-B5E7-899D55EC0003}" presName="boxAndChildren" presStyleCnt="0"/>
      <dgm:spPr/>
    </dgm:pt>
    <dgm:pt modelId="{422E4402-84A2-4C37-9AF4-EB6A988B3465}" type="pres">
      <dgm:prSet presAssocID="{8DFFB050-844F-4A91-B5E7-899D55EC0003}" presName="parentTextBox" presStyleLbl="node1" presStyleIdx="0" presStyleCnt="2" custScaleY="68601" custLinFactNeighborX="2547" custLinFactNeighborY="1289"/>
      <dgm:spPr/>
      <dgm:t>
        <a:bodyPr/>
        <a:lstStyle/>
        <a:p>
          <a:endParaRPr lang="ru-RU"/>
        </a:p>
      </dgm:t>
    </dgm:pt>
    <dgm:pt modelId="{18EE5E40-285D-4AFC-B3D8-BC0F42E0F2CD}" type="pres">
      <dgm:prSet presAssocID="{B5328D5E-7FF4-4AAE-9D19-22FB452131CC}" presName="sp" presStyleCnt="0"/>
      <dgm:spPr/>
    </dgm:pt>
    <dgm:pt modelId="{5CD0CF9E-715A-46FD-9FA1-437BAF1AE2D4}" type="pres">
      <dgm:prSet presAssocID="{61E70B12-6613-4178-AD17-FD717A244A71}" presName="arrowAndChildren" presStyleCnt="0"/>
      <dgm:spPr/>
    </dgm:pt>
    <dgm:pt modelId="{583F1FB7-20B1-4AA2-A56A-3D85F51D1336}" type="pres">
      <dgm:prSet presAssocID="{61E70B12-6613-4178-AD17-FD717A244A71}" presName="parentTextArrow" presStyleLbl="node1" presStyleIdx="0" presStyleCnt="2"/>
      <dgm:spPr/>
      <dgm:t>
        <a:bodyPr/>
        <a:lstStyle/>
        <a:p>
          <a:endParaRPr lang="ru-RU"/>
        </a:p>
      </dgm:t>
    </dgm:pt>
    <dgm:pt modelId="{CEF59C56-0E22-40CC-A62A-BDF2C2D00BAB}" type="pres">
      <dgm:prSet presAssocID="{61E70B12-6613-4178-AD17-FD717A244A71}" presName="arrow" presStyleLbl="node1" presStyleIdx="1" presStyleCnt="2"/>
      <dgm:spPr/>
      <dgm:t>
        <a:bodyPr/>
        <a:lstStyle/>
        <a:p>
          <a:endParaRPr lang="ru-RU"/>
        </a:p>
      </dgm:t>
    </dgm:pt>
    <dgm:pt modelId="{645887B1-D2B2-471D-BD70-858A09C59D53}" type="pres">
      <dgm:prSet presAssocID="{61E70B12-6613-4178-AD17-FD717A244A71}" presName="descendantArrow" presStyleCnt="0"/>
      <dgm:spPr/>
    </dgm:pt>
    <dgm:pt modelId="{18C247A1-63DD-4B0A-AFE9-C6AC9A24B491}" type="pres">
      <dgm:prSet presAssocID="{0D941939-38EE-443B-A426-029E2C0E2AA2}" presName="childTextArrow" presStyleLbl="fgAccFollowNode1" presStyleIdx="0" presStyleCnt="1" custScaleX="2968116" custScaleY="1079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26AE99-B685-4F58-BAF6-1287FDE3A9AF}" type="presOf" srcId="{8DFFB050-844F-4A91-B5E7-899D55EC0003}" destId="{422E4402-84A2-4C37-9AF4-EB6A988B3465}" srcOrd="0" destOrd="0" presId="urn:microsoft.com/office/officeart/2005/8/layout/process4"/>
    <dgm:cxn modelId="{DC05B939-6495-4397-93EB-93B9588BFFB7}" type="presOf" srcId="{61E70B12-6613-4178-AD17-FD717A244A71}" destId="{583F1FB7-20B1-4AA2-A56A-3D85F51D1336}" srcOrd="0" destOrd="0" presId="urn:microsoft.com/office/officeart/2005/8/layout/process4"/>
    <dgm:cxn modelId="{673AE6B2-2E6F-4918-9129-979F253CF19D}" type="presOf" srcId="{90F8C250-75FD-4CFF-A25E-A59FA6C52E67}" destId="{FE852521-0FA6-43E2-92F3-D97919C31B2C}" srcOrd="0" destOrd="0" presId="urn:microsoft.com/office/officeart/2005/8/layout/process4"/>
    <dgm:cxn modelId="{929B7631-21E9-47A1-8C06-FF20A1672FD8}" type="presOf" srcId="{61E70B12-6613-4178-AD17-FD717A244A71}" destId="{CEF59C56-0E22-40CC-A62A-BDF2C2D00BAB}" srcOrd="1" destOrd="0" presId="urn:microsoft.com/office/officeart/2005/8/layout/process4"/>
    <dgm:cxn modelId="{73750F20-84CC-4A0F-9D8A-AE8775EAF72A}" type="presOf" srcId="{0D941939-38EE-443B-A426-029E2C0E2AA2}" destId="{18C247A1-63DD-4B0A-AFE9-C6AC9A24B491}" srcOrd="0" destOrd="0" presId="urn:microsoft.com/office/officeart/2005/8/layout/process4"/>
    <dgm:cxn modelId="{D45FDC68-C627-4BCB-B6B6-284BA9644A3D}" srcId="{90F8C250-75FD-4CFF-A25E-A59FA6C52E67}" destId="{61E70B12-6613-4178-AD17-FD717A244A71}" srcOrd="0" destOrd="0" parTransId="{47EC4B72-1BC3-4A51-AA03-14C0F35321F4}" sibTransId="{B5328D5E-7FF4-4AAE-9D19-22FB452131CC}"/>
    <dgm:cxn modelId="{46BAD5E4-6709-4274-A74E-AE39F751E390}" srcId="{90F8C250-75FD-4CFF-A25E-A59FA6C52E67}" destId="{8DFFB050-844F-4A91-B5E7-899D55EC0003}" srcOrd="1" destOrd="0" parTransId="{97D4C4EC-E73D-46EA-ACD4-C4B0733E9E0B}" sibTransId="{5C986224-178D-4FD3-BD5C-FB766B8A0BD8}"/>
    <dgm:cxn modelId="{748158E3-FC7F-428C-A0F4-B245CD3EEC02}" srcId="{61E70B12-6613-4178-AD17-FD717A244A71}" destId="{0D941939-38EE-443B-A426-029E2C0E2AA2}" srcOrd="0" destOrd="0" parTransId="{72FC9AF1-C041-438B-B94E-D4F21C6CAFFA}" sibTransId="{9DDC3F33-DB4B-4AEF-9597-17CCEF6C8B35}"/>
    <dgm:cxn modelId="{2EACB13C-F462-48A8-9FBC-767A987019C7}" type="presParOf" srcId="{FE852521-0FA6-43E2-92F3-D97919C31B2C}" destId="{A09B3852-397F-446B-BA80-D39F8B5A09D2}" srcOrd="0" destOrd="0" presId="urn:microsoft.com/office/officeart/2005/8/layout/process4"/>
    <dgm:cxn modelId="{57F01983-F038-45B5-BB4F-DAEB4893DF57}" type="presParOf" srcId="{A09B3852-397F-446B-BA80-D39F8B5A09D2}" destId="{422E4402-84A2-4C37-9AF4-EB6A988B3465}" srcOrd="0" destOrd="0" presId="urn:microsoft.com/office/officeart/2005/8/layout/process4"/>
    <dgm:cxn modelId="{BEE84071-4717-4EEF-9694-0E1D08CC675A}" type="presParOf" srcId="{FE852521-0FA6-43E2-92F3-D97919C31B2C}" destId="{18EE5E40-285D-4AFC-B3D8-BC0F42E0F2CD}" srcOrd="1" destOrd="0" presId="urn:microsoft.com/office/officeart/2005/8/layout/process4"/>
    <dgm:cxn modelId="{A3B1F214-AD5C-4F07-A305-DD138237CBE7}" type="presParOf" srcId="{FE852521-0FA6-43E2-92F3-D97919C31B2C}" destId="{5CD0CF9E-715A-46FD-9FA1-437BAF1AE2D4}" srcOrd="2" destOrd="0" presId="urn:microsoft.com/office/officeart/2005/8/layout/process4"/>
    <dgm:cxn modelId="{FFD9AB14-8808-4DD2-95C0-AA48750B9804}" type="presParOf" srcId="{5CD0CF9E-715A-46FD-9FA1-437BAF1AE2D4}" destId="{583F1FB7-20B1-4AA2-A56A-3D85F51D1336}" srcOrd="0" destOrd="0" presId="urn:microsoft.com/office/officeart/2005/8/layout/process4"/>
    <dgm:cxn modelId="{FC2A4467-150E-4C9A-91CA-EDA4B45B1340}" type="presParOf" srcId="{5CD0CF9E-715A-46FD-9FA1-437BAF1AE2D4}" destId="{CEF59C56-0E22-40CC-A62A-BDF2C2D00BAB}" srcOrd="1" destOrd="0" presId="urn:microsoft.com/office/officeart/2005/8/layout/process4"/>
    <dgm:cxn modelId="{F44CCBCB-7341-400A-8FDA-586B7441A1B8}" type="presParOf" srcId="{5CD0CF9E-715A-46FD-9FA1-437BAF1AE2D4}" destId="{645887B1-D2B2-471D-BD70-858A09C59D53}" srcOrd="2" destOrd="0" presId="urn:microsoft.com/office/officeart/2005/8/layout/process4"/>
    <dgm:cxn modelId="{27CC61CF-9707-404D-81C2-9575F66873EB}" type="presParOf" srcId="{645887B1-D2B2-471D-BD70-858A09C59D53}" destId="{18C247A1-63DD-4B0A-AFE9-C6AC9A24B49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1B1269-93D5-4C16-BFC1-04EDF247561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2BBBA6-F679-472E-9C70-DFFE964DCF38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z="2400" dirty="0" err="1" smtClean="0">
              <a:solidFill>
                <a:schemeClr val="bg1"/>
              </a:solidFill>
            </a:rPr>
            <a:t>Сенситивность</a:t>
          </a:r>
          <a:r>
            <a:rPr lang="ru-RU" sz="2400" dirty="0" smtClean="0">
              <a:solidFill>
                <a:schemeClr val="bg1"/>
              </a:solidFill>
            </a:rPr>
            <a:t> вопросов</a:t>
          </a:r>
          <a:endParaRPr lang="ru-RU" sz="2400" dirty="0">
            <a:solidFill>
              <a:schemeClr val="bg1"/>
            </a:solidFill>
          </a:endParaRPr>
        </a:p>
      </dgm:t>
    </dgm:pt>
    <dgm:pt modelId="{0C88F367-9597-443A-B375-1A14CCDC373B}" type="parTrans" cxnId="{F6406969-1637-46FD-A027-4821A1BCAC02}">
      <dgm:prSet/>
      <dgm:spPr/>
      <dgm:t>
        <a:bodyPr/>
        <a:lstStyle/>
        <a:p>
          <a:endParaRPr lang="ru-RU"/>
        </a:p>
      </dgm:t>
    </dgm:pt>
    <dgm:pt modelId="{C10248E1-51D3-4C9E-8CE3-DA9120422D38}" type="sibTrans" cxnId="{F6406969-1637-46FD-A027-4821A1BCAC02}">
      <dgm:prSet/>
      <dgm:spPr/>
      <dgm:t>
        <a:bodyPr/>
        <a:lstStyle/>
        <a:p>
          <a:endParaRPr lang="ru-RU"/>
        </a:p>
      </dgm:t>
    </dgm:pt>
    <dgm:pt modelId="{E5603B75-7EB9-4401-B747-BD2ED04EE35B}">
      <dgm:prSet phldrT="[Текст]" custT="1"/>
      <dgm:spPr/>
      <dgm:t>
        <a:bodyPr/>
        <a:lstStyle/>
        <a:p>
          <a:pPr algn="l">
            <a:spcBef>
              <a:spcPct val="0"/>
            </a:spcBef>
            <a:spcAft>
              <a:spcPts val="0"/>
            </a:spcAft>
          </a:pPr>
          <a:r>
            <a:rPr lang="ru-RU" sz="1700" dirty="0" smtClean="0"/>
            <a:t>1) Специальные </a:t>
          </a:r>
          <a:r>
            <a:rPr lang="ru-RU" sz="1700" b="1" dirty="0" smtClean="0"/>
            <a:t>государственные гарантии конфиденциальности </a:t>
          </a:r>
          <a:r>
            <a:rPr lang="ru-RU" sz="1700" dirty="0" smtClean="0"/>
            <a:t>информации и </a:t>
          </a:r>
          <a:r>
            <a:rPr lang="ru-RU" sz="1700" b="1" dirty="0" smtClean="0"/>
            <a:t>добровольности участия в опросе</a:t>
          </a:r>
        </a:p>
        <a:p>
          <a:pPr algn="l">
            <a:spcBef>
              <a:spcPts val="600"/>
            </a:spcBef>
            <a:spcAft>
              <a:spcPts val="0"/>
            </a:spcAft>
          </a:pPr>
          <a:r>
            <a:rPr lang="ru-RU" sz="1700" dirty="0" smtClean="0"/>
            <a:t>2) Строгая система </a:t>
          </a:r>
          <a:r>
            <a:rPr lang="ru-RU" sz="1700" b="1" dirty="0" smtClean="0"/>
            <a:t>отбора, подготовки и контроля интервьюеров </a:t>
          </a:r>
          <a:endParaRPr lang="ru-RU" sz="1700" b="1" dirty="0"/>
        </a:p>
      </dgm:t>
    </dgm:pt>
    <dgm:pt modelId="{B0A1144A-1AA6-4D63-AD9F-C5C103BCABC1}" type="parTrans" cxnId="{843A5555-2E4D-4B4B-949D-658C36FBE63C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AA5181B5-775A-407F-A709-CCBE7D95B38B}" type="sibTrans" cxnId="{843A5555-2E4D-4B4B-949D-658C36FBE63C}">
      <dgm:prSet/>
      <dgm:spPr/>
      <dgm:t>
        <a:bodyPr/>
        <a:lstStyle/>
        <a:p>
          <a:endParaRPr lang="ru-RU"/>
        </a:p>
      </dgm:t>
    </dgm:pt>
    <dgm:pt modelId="{DEF81B6F-FBDC-4ECE-AF86-C34D028A3578}">
      <dgm:prSet phldrT="[Текст]" custT="1"/>
      <dgm:spPr/>
      <dgm:t>
        <a:bodyPr/>
        <a:lstStyle/>
        <a:p>
          <a:pPr algn="l">
            <a:spcAft>
              <a:spcPts val="0"/>
            </a:spcAft>
          </a:pPr>
          <a:r>
            <a:rPr lang="ru-RU" sz="1700" b="1" dirty="0" smtClean="0"/>
            <a:t>Структура и детальность вопросника:</a:t>
          </a:r>
          <a:endParaRPr lang="ru-RU" sz="1700" dirty="0" smtClean="0"/>
        </a:p>
        <a:p>
          <a:pPr algn="l">
            <a:spcAft>
              <a:spcPts val="0"/>
            </a:spcAft>
          </a:pPr>
          <a:r>
            <a:rPr lang="ru-RU" sz="1700" dirty="0" smtClean="0"/>
            <a:t>- максимальная </a:t>
          </a:r>
          <a:r>
            <a:rPr lang="ru-RU" sz="1700" dirty="0" err="1" smtClean="0"/>
            <a:t>дезагрегированность</a:t>
          </a:r>
          <a:r>
            <a:rPr lang="ru-RU" sz="1700" dirty="0" smtClean="0"/>
            <a:t> вопросов</a:t>
          </a:r>
        </a:p>
        <a:p>
          <a:pPr algn="l">
            <a:spcAft>
              <a:spcPts val="0"/>
            </a:spcAft>
          </a:pPr>
          <a:r>
            <a:rPr lang="ru-RU" sz="1700" dirty="0" smtClean="0"/>
            <a:t>- вопросы от простого к сложному</a:t>
          </a:r>
        </a:p>
        <a:p>
          <a:pPr algn="l">
            <a:spcAft>
              <a:spcPts val="0"/>
            </a:spcAft>
          </a:pPr>
          <a:r>
            <a:rPr lang="ru-RU" sz="1700" dirty="0" smtClean="0"/>
            <a:t>- тщательный пилотаж вопросов анкеты</a:t>
          </a:r>
        </a:p>
        <a:p>
          <a:pPr algn="l">
            <a:spcAft>
              <a:spcPts val="0"/>
            </a:spcAft>
          </a:pPr>
          <a:r>
            <a:rPr lang="ru-RU" sz="1700" dirty="0" smtClean="0"/>
            <a:t>- приветствуется обращение респондентов к финансовым документам</a:t>
          </a:r>
          <a:endParaRPr lang="ru-RU" sz="1700" dirty="0"/>
        </a:p>
      </dgm:t>
    </dgm:pt>
    <dgm:pt modelId="{CFE3D50F-7D65-4207-B6A3-F330582CC9C4}" type="parTrans" cxnId="{C8EB3C12-5FF8-42D3-8F03-581550BC4EC4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60EA4D90-12F9-44E0-A098-EF7609BF979F}" type="sibTrans" cxnId="{C8EB3C12-5FF8-42D3-8F03-581550BC4EC4}">
      <dgm:prSet/>
      <dgm:spPr/>
      <dgm:t>
        <a:bodyPr/>
        <a:lstStyle/>
        <a:p>
          <a:endParaRPr lang="ru-RU"/>
        </a:p>
      </dgm:t>
    </dgm:pt>
    <dgm:pt modelId="{8FA2EE6A-A2B8-423F-BD54-6697A5D41977}" type="pres">
      <dgm:prSet presAssocID="{B71B1269-93D5-4C16-BFC1-04EDF247561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379E75-A0E4-438C-8472-F28190E0B804}" type="pres">
      <dgm:prSet presAssocID="{D12BBBA6-F679-472E-9C70-DFFE964DCF38}" presName="root1" presStyleCnt="0"/>
      <dgm:spPr/>
    </dgm:pt>
    <dgm:pt modelId="{00351416-555A-44A8-9646-0470547BF416}" type="pres">
      <dgm:prSet presAssocID="{D12BBBA6-F679-472E-9C70-DFFE964DCF38}" presName="LevelOneTextNode" presStyleLbl="node0" presStyleIdx="0" presStyleCnt="1" custScaleX="118841" custLinFactNeighborX="-443" custLinFactNeighborY="-93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48F0B3-F00E-4DB4-AA74-2B9AF3FD3ADB}" type="pres">
      <dgm:prSet presAssocID="{D12BBBA6-F679-472E-9C70-DFFE964DCF38}" presName="level2hierChild" presStyleCnt="0"/>
      <dgm:spPr/>
    </dgm:pt>
    <dgm:pt modelId="{1073D0F7-5D8F-481C-B21B-AC6B29142D71}" type="pres">
      <dgm:prSet presAssocID="{B0A1144A-1AA6-4D63-AD9F-C5C103BCABC1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68A9CF95-80BD-4642-8EE0-2108D5F9C6CD}" type="pres">
      <dgm:prSet presAssocID="{B0A1144A-1AA6-4D63-AD9F-C5C103BCABC1}" presName="connTx" presStyleLbl="parChTrans1D2" presStyleIdx="0" presStyleCnt="2"/>
      <dgm:spPr/>
      <dgm:t>
        <a:bodyPr/>
        <a:lstStyle/>
        <a:p>
          <a:endParaRPr lang="ru-RU"/>
        </a:p>
      </dgm:t>
    </dgm:pt>
    <dgm:pt modelId="{6D35C0F9-8C0F-4537-A706-5E710F380D03}" type="pres">
      <dgm:prSet presAssocID="{E5603B75-7EB9-4401-B747-BD2ED04EE35B}" presName="root2" presStyleCnt="0"/>
      <dgm:spPr/>
    </dgm:pt>
    <dgm:pt modelId="{662EF4EB-088C-4FEE-B07D-22E8187B2D1D}" type="pres">
      <dgm:prSet presAssocID="{E5603B75-7EB9-4401-B747-BD2ED04EE35B}" presName="LevelTwoTextNode" presStyleLbl="node2" presStyleIdx="0" presStyleCnt="2" custScaleX="324432" custScaleY="1492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9224CB-D82F-47AA-9297-2FE65C24B96C}" type="pres">
      <dgm:prSet presAssocID="{E5603B75-7EB9-4401-B747-BD2ED04EE35B}" presName="level3hierChild" presStyleCnt="0"/>
      <dgm:spPr/>
    </dgm:pt>
    <dgm:pt modelId="{B0438335-CE75-49AF-B18E-9E630EE5E956}" type="pres">
      <dgm:prSet presAssocID="{CFE3D50F-7D65-4207-B6A3-F330582CC9C4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B82BFBBF-2DA2-476E-989A-61BDC134D8E4}" type="pres">
      <dgm:prSet presAssocID="{CFE3D50F-7D65-4207-B6A3-F330582CC9C4}" presName="connTx" presStyleLbl="parChTrans1D2" presStyleIdx="1" presStyleCnt="2"/>
      <dgm:spPr/>
      <dgm:t>
        <a:bodyPr/>
        <a:lstStyle/>
        <a:p>
          <a:endParaRPr lang="ru-RU"/>
        </a:p>
      </dgm:t>
    </dgm:pt>
    <dgm:pt modelId="{D5129D9B-B719-44EB-8EA7-1A519E18ED30}" type="pres">
      <dgm:prSet presAssocID="{DEF81B6F-FBDC-4ECE-AF86-C34D028A3578}" presName="root2" presStyleCnt="0"/>
      <dgm:spPr/>
    </dgm:pt>
    <dgm:pt modelId="{711B5D87-FD01-48D8-9B53-704073A3674D}" type="pres">
      <dgm:prSet presAssocID="{DEF81B6F-FBDC-4ECE-AF86-C34D028A3578}" presName="LevelTwoTextNode" presStyleLbl="node2" presStyleIdx="1" presStyleCnt="2" custScaleX="325891" custScaleY="167663" custLinFactNeighborX="27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9CB4D4-49EB-4AB0-AED1-EA92F657EE4C}" type="pres">
      <dgm:prSet presAssocID="{DEF81B6F-FBDC-4ECE-AF86-C34D028A3578}" presName="level3hierChild" presStyleCnt="0"/>
      <dgm:spPr/>
    </dgm:pt>
  </dgm:ptLst>
  <dgm:cxnLst>
    <dgm:cxn modelId="{845321BB-235C-4A9A-9713-A429D29AAD44}" type="presOf" srcId="{E5603B75-7EB9-4401-B747-BD2ED04EE35B}" destId="{662EF4EB-088C-4FEE-B07D-22E8187B2D1D}" srcOrd="0" destOrd="0" presId="urn:microsoft.com/office/officeart/2005/8/layout/hierarchy2"/>
    <dgm:cxn modelId="{843A5555-2E4D-4B4B-949D-658C36FBE63C}" srcId="{D12BBBA6-F679-472E-9C70-DFFE964DCF38}" destId="{E5603B75-7EB9-4401-B747-BD2ED04EE35B}" srcOrd="0" destOrd="0" parTransId="{B0A1144A-1AA6-4D63-AD9F-C5C103BCABC1}" sibTransId="{AA5181B5-775A-407F-A709-CCBE7D95B38B}"/>
    <dgm:cxn modelId="{4C0B00FC-15EE-40FF-80AF-33EB58162F46}" type="presOf" srcId="{B0A1144A-1AA6-4D63-AD9F-C5C103BCABC1}" destId="{68A9CF95-80BD-4642-8EE0-2108D5F9C6CD}" srcOrd="1" destOrd="0" presId="urn:microsoft.com/office/officeart/2005/8/layout/hierarchy2"/>
    <dgm:cxn modelId="{1D8635E8-C3F4-4161-96B0-98065F8497E9}" type="presOf" srcId="{D12BBBA6-F679-472E-9C70-DFFE964DCF38}" destId="{00351416-555A-44A8-9646-0470547BF416}" srcOrd="0" destOrd="0" presId="urn:microsoft.com/office/officeart/2005/8/layout/hierarchy2"/>
    <dgm:cxn modelId="{2CB80256-A472-4746-8E28-E8F8F075AF47}" type="presOf" srcId="{B71B1269-93D5-4C16-BFC1-04EDF247561E}" destId="{8FA2EE6A-A2B8-423F-BD54-6697A5D41977}" srcOrd="0" destOrd="0" presId="urn:microsoft.com/office/officeart/2005/8/layout/hierarchy2"/>
    <dgm:cxn modelId="{F6406969-1637-46FD-A027-4821A1BCAC02}" srcId="{B71B1269-93D5-4C16-BFC1-04EDF247561E}" destId="{D12BBBA6-F679-472E-9C70-DFFE964DCF38}" srcOrd="0" destOrd="0" parTransId="{0C88F367-9597-443A-B375-1A14CCDC373B}" sibTransId="{C10248E1-51D3-4C9E-8CE3-DA9120422D38}"/>
    <dgm:cxn modelId="{0E81DDAD-41D8-499C-A168-2011EC047913}" type="presOf" srcId="{B0A1144A-1AA6-4D63-AD9F-C5C103BCABC1}" destId="{1073D0F7-5D8F-481C-B21B-AC6B29142D71}" srcOrd="0" destOrd="0" presId="urn:microsoft.com/office/officeart/2005/8/layout/hierarchy2"/>
    <dgm:cxn modelId="{C8EB3C12-5FF8-42D3-8F03-581550BC4EC4}" srcId="{D12BBBA6-F679-472E-9C70-DFFE964DCF38}" destId="{DEF81B6F-FBDC-4ECE-AF86-C34D028A3578}" srcOrd="1" destOrd="0" parTransId="{CFE3D50F-7D65-4207-B6A3-F330582CC9C4}" sibTransId="{60EA4D90-12F9-44E0-A098-EF7609BF979F}"/>
    <dgm:cxn modelId="{77957803-C3F8-4BA4-BEFA-674E5B2A1D7D}" type="presOf" srcId="{CFE3D50F-7D65-4207-B6A3-F330582CC9C4}" destId="{B0438335-CE75-49AF-B18E-9E630EE5E956}" srcOrd="0" destOrd="0" presId="urn:microsoft.com/office/officeart/2005/8/layout/hierarchy2"/>
    <dgm:cxn modelId="{D812A577-4F3B-4A00-B6D2-D54E4CF9A602}" type="presOf" srcId="{DEF81B6F-FBDC-4ECE-AF86-C34D028A3578}" destId="{711B5D87-FD01-48D8-9B53-704073A3674D}" srcOrd="0" destOrd="0" presId="urn:microsoft.com/office/officeart/2005/8/layout/hierarchy2"/>
    <dgm:cxn modelId="{2009DBB5-FB80-4D8A-B030-CA2502779691}" type="presOf" srcId="{CFE3D50F-7D65-4207-B6A3-F330582CC9C4}" destId="{B82BFBBF-2DA2-476E-989A-61BDC134D8E4}" srcOrd="1" destOrd="0" presId="urn:microsoft.com/office/officeart/2005/8/layout/hierarchy2"/>
    <dgm:cxn modelId="{2828248C-3DC6-418F-BF70-267C22A4F998}" type="presParOf" srcId="{8FA2EE6A-A2B8-423F-BD54-6697A5D41977}" destId="{3E379E75-A0E4-438C-8472-F28190E0B804}" srcOrd="0" destOrd="0" presId="urn:microsoft.com/office/officeart/2005/8/layout/hierarchy2"/>
    <dgm:cxn modelId="{D7FF7D0B-CBCE-4CCB-8A14-26BCB121CBA0}" type="presParOf" srcId="{3E379E75-A0E4-438C-8472-F28190E0B804}" destId="{00351416-555A-44A8-9646-0470547BF416}" srcOrd="0" destOrd="0" presId="urn:microsoft.com/office/officeart/2005/8/layout/hierarchy2"/>
    <dgm:cxn modelId="{1CCC5340-BAFB-4FC4-9E50-BD87A6C8529D}" type="presParOf" srcId="{3E379E75-A0E4-438C-8472-F28190E0B804}" destId="{9B48F0B3-F00E-4DB4-AA74-2B9AF3FD3ADB}" srcOrd="1" destOrd="0" presId="urn:microsoft.com/office/officeart/2005/8/layout/hierarchy2"/>
    <dgm:cxn modelId="{2DB1F5FA-A2EB-496C-BA92-9589A675AB92}" type="presParOf" srcId="{9B48F0B3-F00E-4DB4-AA74-2B9AF3FD3ADB}" destId="{1073D0F7-5D8F-481C-B21B-AC6B29142D71}" srcOrd="0" destOrd="0" presId="urn:microsoft.com/office/officeart/2005/8/layout/hierarchy2"/>
    <dgm:cxn modelId="{50CA392E-388B-47EB-AA5E-768D8655DA95}" type="presParOf" srcId="{1073D0F7-5D8F-481C-B21B-AC6B29142D71}" destId="{68A9CF95-80BD-4642-8EE0-2108D5F9C6CD}" srcOrd="0" destOrd="0" presId="urn:microsoft.com/office/officeart/2005/8/layout/hierarchy2"/>
    <dgm:cxn modelId="{4CB99DE0-CF8D-49C2-835E-F2461AC1FE5C}" type="presParOf" srcId="{9B48F0B3-F00E-4DB4-AA74-2B9AF3FD3ADB}" destId="{6D35C0F9-8C0F-4537-A706-5E710F380D03}" srcOrd="1" destOrd="0" presId="urn:microsoft.com/office/officeart/2005/8/layout/hierarchy2"/>
    <dgm:cxn modelId="{38817F89-5BDE-4396-B43F-DD809E16545E}" type="presParOf" srcId="{6D35C0F9-8C0F-4537-A706-5E710F380D03}" destId="{662EF4EB-088C-4FEE-B07D-22E8187B2D1D}" srcOrd="0" destOrd="0" presId="urn:microsoft.com/office/officeart/2005/8/layout/hierarchy2"/>
    <dgm:cxn modelId="{CDF6F1BA-CCF0-413F-AA28-11C3240E8399}" type="presParOf" srcId="{6D35C0F9-8C0F-4537-A706-5E710F380D03}" destId="{A89224CB-D82F-47AA-9297-2FE65C24B96C}" srcOrd="1" destOrd="0" presId="urn:microsoft.com/office/officeart/2005/8/layout/hierarchy2"/>
    <dgm:cxn modelId="{CC3CE72F-086D-4261-95E0-CB367B435EA6}" type="presParOf" srcId="{9B48F0B3-F00E-4DB4-AA74-2B9AF3FD3ADB}" destId="{B0438335-CE75-49AF-B18E-9E630EE5E956}" srcOrd="2" destOrd="0" presId="urn:microsoft.com/office/officeart/2005/8/layout/hierarchy2"/>
    <dgm:cxn modelId="{5071B9E7-8F59-4BB4-A5B9-5BA72C7FCFC7}" type="presParOf" srcId="{B0438335-CE75-49AF-B18E-9E630EE5E956}" destId="{B82BFBBF-2DA2-476E-989A-61BDC134D8E4}" srcOrd="0" destOrd="0" presId="urn:microsoft.com/office/officeart/2005/8/layout/hierarchy2"/>
    <dgm:cxn modelId="{67850F7F-5BD2-46F9-B41C-96F380B5B937}" type="presParOf" srcId="{9B48F0B3-F00E-4DB4-AA74-2B9AF3FD3ADB}" destId="{D5129D9B-B719-44EB-8EA7-1A519E18ED30}" srcOrd="3" destOrd="0" presId="urn:microsoft.com/office/officeart/2005/8/layout/hierarchy2"/>
    <dgm:cxn modelId="{5653B513-07AE-4F7A-89C7-8485B1F3D93E}" type="presParOf" srcId="{D5129D9B-B719-44EB-8EA7-1A519E18ED30}" destId="{711B5D87-FD01-48D8-9B53-704073A3674D}" srcOrd="0" destOrd="0" presId="urn:microsoft.com/office/officeart/2005/8/layout/hierarchy2"/>
    <dgm:cxn modelId="{6DC83593-0142-4D3E-997A-C49432AD3378}" type="presParOf" srcId="{D5129D9B-B719-44EB-8EA7-1A519E18ED30}" destId="{999CB4D4-49EB-4AB0-AED1-EA92F657EE4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1B1269-93D5-4C16-BFC1-04EDF247561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2BBBA6-F679-472E-9C70-DFFE964DCF38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z="1600" dirty="0" smtClean="0"/>
            <a:t>Трудности определения и </a:t>
          </a:r>
          <a:r>
            <a:rPr lang="ru-RU" sz="1600" dirty="0" err="1" smtClean="0"/>
            <a:t>операционализации</a:t>
          </a:r>
          <a:r>
            <a:rPr lang="ru-RU" sz="1600" dirty="0" smtClean="0"/>
            <a:t> понятий «сбережения», «накопления» «активы» и т.д.</a:t>
          </a:r>
          <a:endParaRPr lang="ru-RU" sz="1600" dirty="0"/>
        </a:p>
      </dgm:t>
    </dgm:pt>
    <dgm:pt modelId="{0C88F367-9597-443A-B375-1A14CCDC373B}" type="parTrans" cxnId="{F6406969-1637-46FD-A027-4821A1BCAC02}">
      <dgm:prSet/>
      <dgm:spPr/>
      <dgm:t>
        <a:bodyPr/>
        <a:lstStyle/>
        <a:p>
          <a:endParaRPr lang="ru-RU"/>
        </a:p>
      </dgm:t>
    </dgm:pt>
    <dgm:pt modelId="{C10248E1-51D3-4C9E-8CE3-DA9120422D38}" type="sibTrans" cxnId="{F6406969-1637-46FD-A027-4821A1BCAC02}">
      <dgm:prSet/>
      <dgm:spPr/>
      <dgm:t>
        <a:bodyPr/>
        <a:lstStyle/>
        <a:p>
          <a:endParaRPr lang="ru-RU"/>
        </a:p>
      </dgm:t>
    </dgm:pt>
    <dgm:pt modelId="{DEF81B6F-FBDC-4ECE-AF86-C34D028A3578}">
      <dgm:prSet phldrT="[Текст]" custT="1"/>
      <dgm:spPr/>
      <dgm:t>
        <a:bodyPr/>
        <a:lstStyle/>
        <a:p>
          <a:pPr algn="l"/>
          <a:r>
            <a:rPr lang="ru-RU" sz="1700" b="0" dirty="0" smtClean="0"/>
            <a:t>1)</a:t>
          </a:r>
          <a:r>
            <a:rPr lang="ru-RU" sz="1700" b="1" dirty="0" smtClean="0"/>
            <a:t> Максимальная детальность  всех имеющихся финансовых инструментов </a:t>
          </a:r>
          <a:r>
            <a:rPr lang="ru-RU" sz="1700" dirty="0" smtClean="0"/>
            <a:t>(в </a:t>
          </a:r>
          <a:r>
            <a:rPr lang="ru-RU" sz="1700" dirty="0" err="1" smtClean="0"/>
            <a:t>т.ч</a:t>
          </a:r>
          <a:r>
            <a:rPr lang="ru-RU" sz="1700" dirty="0" smtClean="0"/>
            <a:t>. не только их количественная оценка, но и условия предоставления, история обращения и т.д.)</a:t>
          </a:r>
        </a:p>
        <a:p>
          <a:pPr algn="l"/>
          <a:r>
            <a:rPr lang="ru-RU" sz="1700" dirty="0" smtClean="0"/>
            <a:t>2) </a:t>
          </a:r>
          <a:r>
            <a:rPr lang="ru-RU" sz="1700" b="1" dirty="0" smtClean="0"/>
            <a:t>Сравнение различных оценок </a:t>
          </a:r>
          <a:r>
            <a:rPr lang="ru-RU" sz="1700" dirty="0" smtClean="0"/>
            <a:t>финансовых активов</a:t>
          </a:r>
          <a:endParaRPr lang="ru-RU" sz="1700" dirty="0"/>
        </a:p>
      </dgm:t>
    </dgm:pt>
    <dgm:pt modelId="{CFE3D50F-7D65-4207-B6A3-F330582CC9C4}" type="parTrans" cxnId="{C8EB3C12-5FF8-42D3-8F03-581550BC4EC4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60EA4D90-12F9-44E0-A098-EF7609BF979F}" type="sibTrans" cxnId="{C8EB3C12-5FF8-42D3-8F03-581550BC4EC4}">
      <dgm:prSet/>
      <dgm:spPr/>
      <dgm:t>
        <a:bodyPr/>
        <a:lstStyle/>
        <a:p>
          <a:endParaRPr lang="ru-RU"/>
        </a:p>
      </dgm:t>
    </dgm:pt>
    <dgm:pt modelId="{8FA2EE6A-A2B8-423F-BD54-6697A5D41977}" type="pres">
      <dgm:prSet presAssocID="{B71B1269-93D5-4C16-BFC1-04EDF247561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379E75-A0E4-438C-8472-F28190E0B804}" type="pres">
      <dgm:prSet presAssocID="{D12BBBA6-F679-472E-9C70-DFFE964DCF38}" presName="root1" presStyleCnt="0"/>
      <dgm:spPr/>
    </dgm:pt>
    <dgm:pt modelId="{00351416-555A-44A8-9646-0470547BF416}" type="pres">
      <dgm:prSet presAssocID="{D12BBBA6-F679-472E-9C70-DFFE964DCF38}" presName="LevelOneTextNode" presStyleLbl="node0" presStyleIdx="0" presStyleCnt="1" custScaleX="95053" custScaleY="107566" custLinFactNeighborX="-5868" custLinFactNeighborY="-773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48F0B3-F00E-4DB4-AA74-2B9AF3FD3ADB}" type="pres">
      <dgm:prSet presAssocID="{D12BBBA6-F679-472E-9C70-DFFE964DCF38}" presName="level2hierChild" presStyleCnt="0"/>
      <dgm:spPr/>
    </dgm:pt>
    <dgm:pt modelId="{B0438335-CE75-49AF-B18E-9E630EE5E956}" type="pres">
      <dgm:prSet presAssocID="{CFE3D50F-7D65-4207-B6A3-F330582CC9C4}" presName="conn2-1" presStyleLbl="parChTrans1D2" presStyleIdx="0" presStyleCnt="1"/>
      <dgm:spPr/>
      <dgm:t>
        <a:bodyPr/>
        <a:lstStyle/>
        <a:p>
          <a:endParaRPr lang="ru-RU"/>
        </a:p>
      </dgm:t>
    </dgm:pt>
    <dgm:pt modelId="{B82BFBBF-2DA2-476E-989A-61BDC134D8E4}" type="pres">
      <dgm:prSet presAssocID="{CFE3D50F-7D65-4207-B6A3-F330582CC9C4}" presName="connTx" presStyleLbl="parChTrans1D2" presStyleIdx="0" presStyleCnt="1"/>
      <dgm:spPr/>
      <dgm:t>
        <a:bodyPr/>
        <a:lstStyle/>
        <a:p>
          <a:endParaRPr lang="ru-RU"/>
        </a:p>
      </dgm:t>
    </dgm:pt>
    <dgm:pt modelId="{D5129D9B-B719-44EB-8EA7-1A519E18ED30}" type="pres">
      <dgm:prSet presAssocID="{DEF81B6F-FBDC-4ECE-AF86-C34D028A3578}" presName="root2" presStyleCnt="0"/>
      <dgm:spPr/>
    </dgm:pt>
    <dgm:pt modelId="{711B5D87-FD01-48D8-9B53-704073A3674D}" type="pres">
      <dgm:prSet presAssocID="{DEF81B6F-FBDC-4ECE-AF86-C34D028A3578}" presName="LevelTwoTextNode" presStyleLbl="node2" presStyleIdx="0" presStyleCnt="1" custScaleX="256521" custScaleY="125383" custLinFactNeighborX="-6421" custLinFactNeighborY="-214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9CB4D4-49EB-4AB0-AED1-EA92F657EE4C}" type="pres">
      <dgm:prSet presAssocID="{DEF81B6F-FBDC-4ECE-AF86-C34D028A3578}" presName="level3hierChild" presStyleCnt="0"/>
      <dgm:spPr/>
    </dgm:pt>
  </dgm:ptLst>
  <dgm:cxnLst>
    <dgm:cxn modelId="{2C0D4497-5EAA-4EC5-A9CD-F35FF65F06BC}" type="presOf" srcId="{DEF81B6F-FBDC-4ECE-AF86-C34D028A3578}" destId="{711B5D87-FD01-48D8-9B53-704073A3674D}" srcOrd="0" destOrd="0" presId="urn:microsoft.com/office/officeart/2005/8/layout/hierarchy2"/>
    <dgm:cxn modelId="{F6406969-1637-46FD-A027-4821A1BCAC02}" srcId="{B71B1269-93D5-4C16-BFC1-04EDF247561E}" destId="{D12BBBA6-F679-472E-9C70-DFFE964DCF38}" srcOrd="0" destOrd="0" parTransId="{0C88F367-9597-443A-B375-1A14CCDC373B}" sibTransId="{C10248E1-51D3-4C9E-8CE3-DA9120422D38}"/>
    <dgm:cxn modelId="{53EB90DA-2056-466E-8DC4-A0801A60FFAD}" type="presOf" srcId="{CFE3D50F-7D65-4207-B6A3-F330582CC9C4}" destId="{B0438335-CE75-49AF-B18E-9E630EE5E956}" srcOrd="0" destOrd="0" presId="urn:microsoft.com/office/officeart/2005/8/layout/hierarchy2"/>
    <dgm:cxn modelId="{AFD4A64E-EAA6-45D0-B2DB-7D01957C769A}" type="presOf" srcId="{CFE3D50F-7D65-4207-B6A3-F330582CC9C4}" destId="{B82BFBBF-2DA2-476E-989A-61BDC134D8E4}" srcOrd="1" destOrd="0" presId="urn:microsoft.com/office/officeart/2005/8/layout/hierarchy2"/>
    <dgm:cxn modelId="{C8EB3C12-5FF8-42D3-8F03-581550BC4EC4}" srcId="{D12BBBA6-F679-472E-9C70-DFFE964DCF38}" destId="{DEF81B6F-FBDC-4ECE-AF86-C34D028A3578}" srcOrd="0" destOrd="0" parTransId="{CFE3D50F-7D65-4207-B6A3-F330582CC9C4}" sibTransId="{60EA4D90-12F9-44E0-A098-EF7609BF979F}"/>
    <dgm:cxn modelId="{071E99DA-7920-4EA0-B87B-519AB006303E}" type="presOf" srcId="{B71B1269-93D5-4C16-BFC1-04EDF247561E}" destId="{8FA2EE6A-A2B8-423F-BD54-6697A5D41977}" srcOrd="0" destOrd="0" presId="urn:microsoft.com/office/officeart/2005/8/layout/hierarchy2"/>
    <dgm:cxn modelId="{05E534E7-89C7-46BA-9A9C-45118E318291}" type="presOf" srcId="{D12BBBA6-F679-472E-9C70-DFFE964DCF38}" destId="{00351416-555A-44A8-9646-0470547BF416}" srcOrd="0" destOrd="0" presId="urn:microsoft.com/office/officeart/2005/8/layout/hierarchy2"/>
    <dgm:cxn modelId="{F0F80C39-B2CE-4732-80C5-AB39C0BB305F}" type="presParOf" srcId="{8FA2EE6A-A2B8-423F-BD54-6697A5D41977}" destId="{3E379E75-A0E4-438C-8472-F28190E0B804}" srcOrd="0" destOrd="0" presId="urn:microsoft.com/office/officeart/2005/8/layout/hierarchy2"/>
    <dgm:cxn modelId="{56ADDEB2-B6E0-43C0-B285-B519588F17EB}" type="presParOf" srcId="{3E379E75-A0E4-438C-8472-F28190E0B804}" destId="{00351416-555A-44A8-9646-0470547BF416}" srcOrd="0" destOrd="0" presId="urn:microsoft.com/office/officeart/2005/8/layout/hierarchy2"/>
    <dgm:cxn modelId="{9714BF06-873E-4A1F-8A42-182FEA98D76A}" type="presParOf" srcId="{3E379E75-A0E4-438C-8472-F28190E0B804}" destId="{9B48F0B3-F00E-4DB4-AA74-2B9AF3FD3ADB}" srcOrd="1" destOrd="0" presId="urn:microsoft.com/office/officeart/2005/8/layout/hierarchy2"/>
    <dgm:cxn modelId="{8C7F1871-ADAC-473A-BD12-50A4770B5CFA}" type="presParOf" srcId="{9B48F0B3-F00E-4DB4-AA74-2B9AF3FD3ADB}" destId="{B0438335-CE75-49AF-B18E-9E630EE5E956}" srcOrd="0" destOrd="0" presId="urn:microsoft.com/office/officeart/2005/8/layout/hierarchy2"/>
    <dgm:cxn modelId="{183AF8A5-4CD8-4064-9425-DDDB5716A08E}" type="presParOf" srcId="{B0438335-CE75-49AF-B18E-9E630EE5E956}" destId="{B82BFBBF-2DA2-476E-989A-61BDC134D8E4}" srcOrd="0" destOrd="0" presId="urn:microsoft.com/office/officeart/2005/8/layout/hierarchy2"/>
    <dgm:cxn modelId="{F293BA4A-B814-4F77-9B97-F005FD32670F}" type="presParOf" srcId="{9B48F0B3-F00E-4DB4-AA74-2B9AF3FD3ADB}" destId="{D5129D9B-B719-44EB-8EA7-1A519E18ED30}" srcOrd="1" destOrd="0" presId="urn:microsoft.com/office/officeart/2005/8/layout/hierarchy2"/>
    <dgm:cxn modelId="{58F8A505-6864-499C-A13B-0FF9D7C6A340}" type="presParOf" srcId="{D5129D9B-B719-44EB-8EA7-1A519E18ED30}" destId="{711B5D87-FD01-48D8-9B53-704073A3674D}" srcOrd="0" destOrd="0" presId="urn:microsoft.com/office/officeart/2005/8/layout/hierarchy2"/>
    <dgm:cxn modelId="{63476A23-B9A6-435B-A179-1C67E4B5EC4A}" type="presParOf" srcId="{D5129D9B-B719-44EB-8EA7-1A519E18ED30}" destId="{999CB4D4-49EB-4AB0-AED1-EA92F657EE4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1B1269-93D5-4C16-BFC1-04EDF247561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2BBBA6-F679-472E-9C70-DFFE964DCF38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z="1700" dirty="0" smtClean="0"/>
            <a:t>Проблемы обследования обеспеченных слоев населения</a:t>
          </a:r>
          <a:endParaRPr lang="ru-RU" sz="1700" dirty="0"/>
        </a:p>
      </dgm:t>
    </dgm:pt>
    <dgm:pt modelId="{0C88F367-9597-443A-B375-1A14CCDC373B}" type="parTrans" cxnId="{F6406969-1637-46FD-A027-4821A1BCAC02}">
      <dgm:prSet/>
      <dgm:spPr/>
      <dgm:t>
        <a:bodyPr/>
        <a:lstStyle/>
        <a:p>
          <a:endParaRPr lang="ru-RU"/>
        </a:p>
      </dgm:t>
    </dgm:pt>
    <dgm:pt modelId="{C10248E1-51D3-4C9E-8CE3-DA9120422D38}" type="sibTrans" cxnId="{F6406969-1637-46FD-A027-4821A1BCAC02}">
      <dgm:prSet/>
      <dgm:spPr/>
      <dgm:t>
        <a:bodyPr/>
        <a:lstStyle/>
        <a:p>
          <a:endParaRPr lang="ru-RU"/>
        </a:p>
      </dgm:t>
    </dgm:pt>
    <dgm:pt modelId="{DEF81B6F-FBDC-4ECE-AF86-C34D028A3578}">
      <dgm:prSet phldrT="[Текст]" custT="1"/>
      <dgm:spPr/>
      <dgm:t>
        <a:bodyPr/>
        <a:lstStyle/>
        <a:p>
          <a:pPr algn="l"/>
          <a:r>
            <a:rPr lang="ru-RU" sz="1800" b="1" dirty="0" smtClean="0"/>
            <a:t>Организация выборки: </a:t>
          </a:r>
          <a:r>
            <a:rPr lang="ru-RU" sz="1800" b="0" dirty="0" smtClean="0"/>
            <a:t>«массовая» выборка» дополняется специальной выборкой состоятельных семей, формируемой на основе данных налоговой службы</a:t>
          </a:r>
          <a:r>
            <a:rPr lang="ru-RU" sz="1800" b="1" dirty="0" smtClean="0"/>
            <a:t> </a:t>
          </a:r>
          <a:endParaRPr lang="ru-RU" sz="1800" dirty="0"/>
        </a:p>
      </dgm:t>
    </dgm:pt>
    <dgm:pt modelId="{CFE3D50F-7D65-4207-B6A3-F330582CC9C4}" type="parTrans" cxnId="{C8EB3C12-5FF8-42D3-8F03-581550BC4EC4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60EA4D90-12F9-44E0-A098-EF7609BF979F}" type="sibTrans" cxnId="{C8EB3C12-5FF8-42D3-8F03-581550BC4EC4}">
      <dgm:prSet/>
      <dgm:spPr/>
      <dgm:t>
        <a:bodyPr/>
        <a:lstStyle/>
        <a:p>
          <a:endParaRPr lang="ru-RU"/>
        </a:p>
      </dgm:t>
    </dgm:pt>
    <dgm:pt modelId="{8FA2EE6A-A2B8-423F-BD54-6697A5D41977}" type="pres">
      <dgm:prSet presAssocID="{B71B1269-93D5-4C16-BFC1-04EDF247561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379E75-A0E4-438C-8472-F28190E0B804}" type="pres">
      <dgm:prSet presAssocID="{D12BBBA6-F679-472E-9C70-DFFE964DCF38}" presName="root1" presStyleCnt="0"/>
      <dgm:spPr/>
    </dgm:pt>
    <dgm:pt modelId="{00351416-555A-44A8-9646-0470547BF416}" type="pres">
      <dgm:prSet presAssocID="{D12BBBA6-F679-472E-9C70-DFFE964DCF38}" presName="LevelOneTextNode" presStyleLbl="node0" presStyleIdx="0" presStyleCnt="1" custScaleX="95523" custScaleY="85270" custLinFactNeighborX="-192" custLinFactNeighborY="-44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48F0B3-F00E-4DB4-AA74-2B9AF3FD3ADB}" type="pres">
      <dgm:prSet presAssocID="{D12BBBA6-F679-472E-9C70-DFFE964DCF38}" presName="level2hierChild" presStyleCnt="0"/>
      <dgm:spPr/>
    </dgm:pt>
    <dgm:pt modelId="{B0438335-CE75-49AF-B18E-9E630EE5E956}" type="pres">
      <dgm:prSet presAssocID="{CFE3D50F-7D65-4207-B6A3-F330582CC9C4}" presName="conn2-1" presStyleLbl="parChTrans1D2" presStyleIdx="0" presStyleCnt="1"/>
      <dgm:spPr/>
      <dgm:t>
        <a:bodyPr/>
        <a:lstStyle/>
        <a:p>
          <a:endParaRPr lang="ru-RU"/>
        </a:p>
      </dgm:t>
    </dgm:pt>
    <dgm:pt modelId="{B82BFBBF-2DA2-476E-989A-61BDC134D8E4}" type="pres">
      <dgm:prSet presAssocID="{CFE3D50F-7D65-4207-B6A3-F330582CC9C4}" presName="connTx" presStyleLbl="parChTrans1D2" presStyleIdx="0" presStyleCnt="1"/>
      <dgm:spPr/>
      <dgm:t>
        <a:bodyPr/>
        <a:lstStyle/>
        <a:p>
          <a:endParaRPr lang="ru-RU"/>
        </a:p>
      </dgm:t>
    </dgm:pt>
    <dgm:pt modelId="{D5129D9B-B719-44EB-8EA7-1A519E18ED30}" type="pres">
      <dgm:prSet presAssocID="{DEF81B6F-FBDC-4ECE-AF86-C34D028A3578}" presName="root2" presStyleCnt="0"/>
      <dgm:spPr/>
    </dgm:pt>
    <dgm:pt modelId="{711B5D87-FD01-48D8-9B53-704073A3674D}" type="pres">
      <dgm:prSet presAssocID="{DEF81B6F-FBDC-4ECE-AF86-C34D028A3578}" presName="LevelTwoTextNode" presStyleLbl="node2" presStyleIdx="0" presStyleCnt="1" custScaleX="260244" custScaleY="102877" custLinFactNeighborX="-4403" custLinFactNeighborY="-16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9CB4D4-49EB-4AB0-AED1-EA92F657EE4C}" type="pres">
      <dgm:prSet presAssocID="{DEF81B6F-FBDC-4ECE-AF86-C34D028A3578}" presName="level3hierChild" presStyleCnt="0"/>
      <dgm:spPr/>
    </dgm:pt>
  </dgm:ptLst>
  <dgm:cxnLst>
    <dgm:cxn modelId="{ECCBFE43-B2E7-4005-8608-3C1C7C496B54}" type="presOf" srcId="{B71B1269-93D5-4C16-BFC1-04EDF247561E}" destId="{8FA2EE6A-A2B8-423F-BD54-6697A5D41977}" srcOrd="0" destOrd="0" presId="urn:microsoft.com/office/officeart/2005/8/layout/hierarchy2"/>
    <dgm:cxn modelId="{F6406969-1637-46FD-A027-4821A1BCAC02}" srcId="{B71B1269-93D5-4C16-BFC1-04EDF247561E}" destId="{D12BBBA6-F679-472E-9C70-DFFE964DCF38}" srcOrd="0" destOrd="0" parTransId="{0C88F367-9597-443A-B375-1A14CCDC373B}" sibTransId="{C10248E1-51D3-4C9E-8CE3-DA9120422D38}"/>
    <dgm:cxn modelId="{0E5FA087-714C-4451-AD1E-1B18430B05C7}" type="presOf" srcId="{D12BBBA6-F679-472E-9C70-DFFE964DCF38}" destId="{00351416-555A-44A8-9646-0470547BF416}" srcOrd="0" destOrd="0" presId="urn:microsoft.com/office/officeart/2005/8/layout/hierarchy2"/>
    <dgm:cxn modelId="{2B6AC90C-943B-4276-9986-DF9822F88C4F}" type="presOf" srcId="{DEF81B6F-FBDC-4ECE-AF86-C34D028A3578}" destId="{711B5D87-FD01-48D8-9B53-704073A3674D}" srcOrd="0" destOrd="0" presId="urn:microsoft.com/office/officeart/2005/8/layout/hierarchy2"/>
    <dgm:cxn modelId="{C8EB3C12-5FF8-42D3-8F03-581550BC4EC4}" srcId="{D12BBBA6-F679-472E-9C70-DFFE964DCF38}" destId="{DEF81B6F-FBDC-4ECE-AF86-C34D028A3578}" srcOrd="0" destOrd="0" parTransId="{CFE3D50F-7D65-4207-B6A3-F330582CC9C4}" sibTransId="{60EA4D90-12F9-44E0-A098-EF7609BF979F}"/>
    <dgm:cxn modelId="{8B5035EC-FFE9-4863-A0EE-C9F8AD906879}" type="presOf" srcId="{CFE3D50F-7D65-4207-B6A3-F330582CC9C4}" destId="{B0438335-CE75-49AF-B18E-9E630EE5E956}" srcOrd="0" destOrd="0" presId="urn:microsoft.com/office/officeart/2005/8/layout/hierarchy2"/>
    <dgm:cxn modelId="{8EEC5492-BC4F-4CDC-BABB-79AA9E95A1EE}" type="presOf" srcId="{CFE3D50F-7D65-4207-B6A3-F330582CC9C4}" destId="{B82BFBBF-2DA2-476E-989A-61BDC134D8E4}" srcOrd="1" destOrd="0" presId="urn:microsoft.com/office/officeart/2005/8/layout/hierarchy2"/>
    <dgm:cxn modelId="{187F2064-FF11-497F-9B48-0BDD77A4C888}" type="presParOf" srcId="{8FA2EE6A-A2B8-423F-BD54-6697A5D41977}" destId="{3E379E75-A0E4-438C-8472-F28190E0B804}" srcOrd="0" destOrd="0" presId="urn:microsoft.com/office/officeart/2005/8/layout/hierarchy2"/>
    <dgm:cxn modelId="{7818F9B9-E89F-4668-99D9-6A656FF86EA3}" type="presParOf" srcId="{3E379E75-A0E4-438C-8472-F28190E0B804}" destId="{00351416-555A-44A8-9646-0470547BF416}" srcOrd="0" destOrd="0" presId="urn:microsoft.com/office/officeart/2005/8/layout/hierarchy2"/>
    <dgm:cxn modelId="{B41DFE35-5645-4192-80DD-BCA0B203F31E}" type="presParOf" srcId="{3E379E75-A0E4-438C-8472-F28190E0B804}" destId="{9B48F0B3-F00E-4DB4-AA74-2B9AF3FD3ADB}" srcOrd="1" destOrd="0" presId="urn:microsoft.com/office/officeart/2005/8/layout/hierarchy2"/>
    <dgm:cxn modelId="{4A5FFE8E-3249-4AC0-AEED-46EF0E13897D}" type="presParOf" srcId="{9B48F0B3-F00E-4DB4-AA74-2B9AF3FD3ADB}" destId="{B0438335-CE75-49AF-B18E-9E630EE5E956}" srcOrd="0" destOrd="0" presId="urn:microsoft.com/office/officeart/2005/8/layout/hierarchy2"/>
    <dgm:cxn modelId="{15C458E4-6D1C-440F-8974-51AAC4123630}" type="presParOf" srcId="{B0438335-CE75-49AF-B18E-9E630EE5E956}" destId="{B82BFBBF-2DA2-476E-989A-61BDC134D8E4}" srcOrd="0" destOrd="0" presId="urn:microsoft.com/office/officeart/2005/8/layout/hierarchy2"/>
    <dgm:cxn modelId="{7ECA6B65-B63E-4609-91B8-F4AA05F8BD21}" type="presParOf" srcId="{9B48F0B3-F00E-4DB4-AA74-2B9AF3FD3ADB}" destId="{D5129D9B-B719-44EB-8EA7-1A519E18ED30}" srcOrd="1" destOrd="0" presId="urn:microsoft.com/office/officeart/2005/8/layout/hierarchy2"/>
    <dgm:cxn modelId="{06105857-1A7C-4340-A50E-66610F5FC0A4}" type="presParOf" srcId="{D5129D9B-B719-44EB-8EA7-1A519E18ED30}" destId="{711B5D87-FD01-48D8-9B53-704073A3674D}" srcOrd="0" destOrd="0" presId="urn:microsoft.com/office/officeart/2005/8/layout/hierarchy2"/>
    <dgm:cxn modelId="{CFC2207E-18D3-4D63-B404-495B4A996C84}" type="presParOf" srcId="{D5129D9B-B719-44EB-8EA7-1A519E18ED30}" destId="{999CB4D4-49EB-4AB0-AED1-EA92F657EE4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2E4402-84A2-4C37-9AF4-EB6A988B3465}">
      <dsp:nvSpPr>
        <dsp:cNvPr id="0" name=""/>
        <dsp:cNvSpPr/>
      </dsp:nvSpPr>
      <dsp:spPr>
        <a:xfrm>
          <a:off x="0" y="2769668"/>
          <a:ext cx="8496944" cy="124733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Количественная оценка объемов, структуры и распределения доходов, активов (финансовых и материальных) и пассивов российских домохозяйств</a:t>
          </a:r>
          <a:endParaRPr lang="ru-RU" sz="2400" kern="1200" dirty="0"/>
        </a:p>
      </dsp:txBody>
      <dsp:txXfrm>
        <a:off x="0" y="2769668"/>
        <a:ext cx="8496944" cy="1247331"/>
      </dsp:txXfrm>
    </dsp:sp>
    <dsp:sp modelId="{CEF59C56-0E22-40CC-A62A-BDF2C2D00BAB}">
      <dsp:nvSpPr>
        <dsp:cNvPr id="0" name=""/>
        <dsp:cNvSpPr/>
      </dsp:nvSpPr>
      <dsp:spPr>
        <a:xfrm rot="10800000">
          <a:off x="0" y="242"/>
          <a:ext cx="8496944" cy="2796455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Цель исследования</a:t>
          </a:r>
          <a:endParaRPr lang="ru-RU" sz="3200" kern="1200" dirty="0"/>
        </a:p>
      </dsp:txBody>
      <dsp:txXfrm rot="-10800000">
        <a:off x="0" y="242"/>
        <a:ext cx="8496944" cy="981555"/>
      </dsp:txXfrm>
    </dsp:sp>
    <dsp:sp modelId="{18C247A1-63DD-4B0A-AFE9-C6AC9A24B491}">
      <dsp:nvSpPr>
        <dsp:cNvPr id="0" name=""/>
        <dsp:cNvSpPr/>
      </dsp:nvSpPr>
      <dsp:spPr>
        <a:xfrm>
          <a:off x="7696" y="948620"/>
          <a:ext cx="8481551" cy="9024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Получение детальной информации о потребительских финансах российских домохозяйств как в целом, так и по отдельным группам</a:t>
          </a:r>
          <a:endParaRPr lang="ru-RU" sz="2200" kern="1200" dirty="0"/>
        </a:p>
      </dsp:txBody>
      <dsp:txXfrm>
        <a:off x="7696" y="948620"/>
        <a:ext cx="8481551" cy="9024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351416-555A-44A8-9646-0470547BF416}">
      <dsp:nvSpPr>
        <dsp:cNvPr id="0" name=""/>
        <dsp:cNvSpPr/>
      </dsp:nvSpPr>
      <dsp:spPr>
        <a:xfrm>
          <a:off x="804" y="975499"/>
          <a:ext cx="2149475" cy="90434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bg1"/>
              </a:solidFill>
            </a:rPr>
            <a:t>Сенситивность</a:t>
          </a:r>
          <a:r>
            <a:rPr lang="ru-RU" sz="2400" kern="1200" dirty="0" smtClean="0">
              <a:solidFill>
                <a:schemeClr val="bg1"/>
              </a:solidFill>
            </a:rPr>
            <a:t> вопросов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27291" y="1001986"/>
        <a:ext cx="2096501" cy="851375"/>
      </dsp:txXfrm>
    </dsp:sp>
    <dsp:sp modelId="{1073D0F7-5D8F-481C-B21B-AC6B29142D71}">
      <dsp:nvSpPr>
        <dsp:cNvPr id="0" name=""/>
        <dsp:cNvSpPr/>
      </dsp:nvSpPr>
      <dsp:spPr>
        <a:xfrm rot="18876730">
          <a:off x="1995246" y="1030031"/>
          <a:ext cx="1041559" cy="53824"/>
        </a:xfrm>
        <a:custGeom>
          <a:avLst/>
          <a:gdLst/>
          <a:ahLst/>
          <a:cxnLst/>
          <a:rect l="0" t="0" r="0" b="0"/>
          <a:pathLst>
            <a:path>
              <a:moveTo>
                <a:pt x="0" y="26912"/>
              </a:moveTo>
              <a:lnTo>
                <a:pt x="1041559" y="2691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89987" y="1030904"/>
        <a:ext cx="52077" cy="52077"/>
      </dsp:txXfrm>
    </dsp:sp>
    <dsp:sp modelId="{662EF4EB-088C-4FEE-B07D-22E8187B2D1D}">
      <dsp:nvSpPr>
        <dsp:cNvPr id="0" name=""/>
        <dsp:cNvSpPr/>
      </dsp:nvSpPr>
      <dsp:spPr>
        <a:xfrm>
          <a:off x="2881772" y="11142"/>
          <a:ext cx="5867997" cy="1350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700" kern="1200" dirty="0" smtClean="0"/>
            <a:t>1) Специальные </a:t>
          </a:r>
          <a:r>
            <a:rPr lang="ru-RU" sz="1700" b="1" kern="1200" dirty="0" smtClean="0"/>
            <a:t>государственные гарантии конфиденциальности </a:t>
          </a:r>
          <a:r>
            <a:rPr lang="ru-RU" sz="1700" kern="1200" dirty="0" smtClean="0"/>
            <a:t>информации и </a:t>
          </a:r>
          <a:r>
            <a:rPr lang="ru-RU" sz="1700" b="1" kern="1200" dirty="0" smtClean="0"/>
            <a:t>добровольности участия в опросе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700" kern="1200" dirty="0" smtClean="0"/>
            <a:t>2) Строгая система </a:t>
          </a:r>
          <a:r>
            <a:rPr lang="ru-RU" sz="1700" b="1" kern="1200" dirty="0" smtClean="0"/>
            <a:t>отбора, подготовки и контроля интервьюеров </a:t>
          </a:r>
          <a:endParaRPr lang="ru-RU" sz="1700" b="1" kern="1200" dirty="0"/>
        </a:p>
      </dsp:txBody>
      <dsp:txXfrm>
        <a:off x="2921316" y="50686"/>
        <a:ext cx="5788909" cy="1271051"/>
      </dsp:txXfrm>
    </dsp:sp>
    <dsp:sp modelId="{B0438335-CE75-49AF-B18E-9E630EE5E956}">
      <dsp:nvSpPr>
        <dsp:cNvPr id="0" name=""/>
        <dsp:cNvSpPr/>
      </dsp:nvSpPr>
      <dsp:spPr>
        <a:xfrm rot="2890758">
          <a:off x="1965315" y="1814457"/>
          <a:ext cx="1110239" cy="53824"/>
        </a:xfrm>
        <a:custGeom>
          <a:avLst/>
          <a:gdLst/>
          <a:ahLst/>
          <a:cxnLst/>
          <a:rect l="0" t="0" r="0" b="0"/>
          <a:pathLst>
            <a:path>
              <a:moveTo>
                <a:pt x="0" y="26912"/>
              </a:moveTo>
              <a:lnTo>
                <a:pt x="1110239" y="2691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92679" y="1813613"/>
        <a:ext cx="55511" cy="55511"/>
      </dsp:txXfrm>
    </dsp:sp>
    <dsp:sp modelId="{711B5D87-FD01-48D8-9B53-704073A3674D}">
      <dsp:nvSpPr>
        <dsp:cNvPr id="0" name=""/>
        <dsp:cNvSpPr/>
      </dsp:nvSpPr>
      <dsp:spPr>
        <a:xfrm>
          <a:off x="2890589" y="1496934"/>
          <a:ext cx="5894386" cy="15162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700" b="1" kern="1200" dirty="0" smtClean="0"/>
            <a:t>Структура и детальность вопросника:</a:t>
          </a:r>
          <a:endParaRPr lang="ru-RU" sz="1700" kern="1200" dirty="0" smtClean="0"/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700" kern="1200" dirty="0" smtClean="0"/>
            <a:t>- максимальная </a:t>
          </a:r>
          <a:r>
            <a:rPr lang="ru-RU" sz="1700" kern="1200" dirty="0" err="1" smtClean="0"/>
            <a:t>дезагрегированность</a:t>
          </a:r>
          <a:r>
            <a:rPr lang="ru-RU" sz="1700" kern="1200" dirty="0" smtClean="0"/>
            <a:t> вопросов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700" kern="1200" dirty="0" smtClean="0"/>
            <a:t>- вопросы от простого к сложному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700" kern="1200" dirty="0" smtClean="0"/>
            <a:t>- тщательный пилотаж вопросов анкеты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700" kern="1200" dirty="0" smtClean="0"/>
            <a:t>- приветствуется обращение респондентов к финансовым документам</a:t>
          </a:r>
          <a:endParaRPr lang="ru-RU" sz="1700" kern="1200" dirty="0"/>
        </a:p>
      </dsp:txBody>
      <dsp:txXfrm>
        <a:off x="2934999" y="1541344"/>
        <a:ext cx="5805566" cy="14274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351416-555A-44A8-9646-0470547BF416}">
      <dsp:nvSpPr>
        <dsp:cNvPr id="0" name=""/>
        <dsp:cNvSpPr/>
      </dsp:nvSpPr>
      <dsp:spPr>
        <a:xfrm>
          <a:off x="0" y="0"/>
          <a:ext cx="2170763" cy="1228264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Трудности определения и </a:t>
          </a:r>
          <a:r>
            <a:rPr lang="ru-RU" sz="1600" kern="1200" dirty="0" err="1" smtClean="0"/>
            <a:t>операционализации</a:t>
          </a:r>
          <a:r>
            <a:rPr lang="ru-RU" sz="1600" kern="1200" dirty="0" smtClean="0"/>
            <a:t> понятий «сбережения», «накопления» «активы» и т.д.</a:t>
          </a:r>
          <a:endParaRPr lang="ru-RU" sz="1600" kern="1200" dirty="0"/>
        </a:p>
      </dsp:txBody>
      <dsp:txXfrm>
        <a:off x="35975" y="35975"/>
        <a:ext cx="2098813" cy="1156314"/>
      </dsp:txXfrm>
    </dsp:sp>
    <dsp:sp modelId="{B0438335-CE75-49AF-B18E-9E630EE5E956}">
      <dsp:nvSpPr>
        <dsp:cNvPr id="0" name=""/>
        <dsp:cNvSpPr/>
      </dsp:nvSpPr>
      <dsp:spPr>
        <a:xfrm rot="495501">
          <a:off x="2166688" y="617721"/>
          <a:ext cx="785984" cy="105716"/>
        </a:xfrm>
        <a:custGeom>
          <a:avLst/>
          <a:gdLst/>
          <a:ahLst/>
          <a:cxnLst/>
          <a:rect l="0" t="0" r="0" b="0"/>
          <a:pathLst>
            <a:path>
              <a:moveTo>
                <a:pt x="0" y="52858"/>
              </a:moveTo>
              <a:lnTo>
                <a:pt x="785984" y="52858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40031" y="650930"/>
        <a:ext cx="39299" cy="39299"/>
      </dsp:txXfrm>
    </dsp:sp>
    <dsp:sp modelId="{711B5D87-FD01-48D8-9B53-704073A3674D}">
      <dsp:nvSpPr>
        <dsp:cNvPr id="0" name=""/>
        <dsp:cNvSpPr/>
      </dsp:nvSpPr>
      <dsp:spPr>
        <a:xfrm>
          <a:off x="2948598" y="11172"/>
          <a:ext cx="5858273" cy="1431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kern="1200" dirty="0" smtClean="0"/>
            <a:t>1)</a:t>
          </a:r>
          <a:r>
            <a:rPr lang="ru-RU" sz="1700" b="1" kern="1200" dirty="0" smtClean="0"/>
            <a:t> Максимальная детальность  всех имеющихся финансовых инструментов </a:t>
          </a:r>
          <a:r>
            <a:rPr lang="ru-RU" sz="1700" kern="1200" dirty="0" smtClean="0"/>
            <a:t>(в </a:t>
          </a:r>
          <a:r>
            <a:rPr lang="ru-RU" sz="1700" kern="1200" dirty="0" err="1" smtClean="0"/>
            <a:t>т.ч</a:t>
          </a:r>
          <a:r>
            <a:rPr lang="ru-RU" sz="1700" kern="1200" dirty="0" smtClean="0"/>
            <a:t>. не только их количественная оценка, но и условия предоставления, история обращения и т.д.)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2) </a:t>
          </a:r>
          <a:r>
            <a:rPr lang="ru-RU" sz="1700" b="1" kern="1200" dirty="0" smtClean="0"/>
            <a:t>Сравнение различных оценок </a:t>
          </a:r>
          <a:r>
            <a:rPr lang="ru-RU" sz="1700" kern="1200" dirty="0" smtClean="0"/>
            <a:t>финансовых активов</a:t>
          </a:r>
          <a:endParaRPr lang="ru-RU" sz="1700" kern="1200" dirty="0"/>
        </a:p>
      </dsp:txBody>
      <dsp:txXfrm>
        <a:off x="2990531" y="53105"/>
        <a:ext cx="5774407" cy="13478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351416-555A-44A8-9646-0470547BF416}">
      <dsp:nvSpPr>
        <dsp:cNvPr id="0" name=""/>
        <dsp:cNvSpPr/>
      </dsp:nvSpPr>
      <dsp:spPr>
        <a:xfrm>
          <a:off x="2510" y="147124"/>
          <a:ext cx="2177739" cy="971995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Проблемы обследования обеспеченных слоев населения</a:t>
          </a:r>
          <a:endParaRPr lang="ru-RU" sz="1700" kern="1200" dirty="0"/>
        </a:p>
      </dsp:txBody>
      <dsp:txXfrm>
        <a:off x="30979" y="175593"/>
        <a:ext cx="2120801" cy="915057"/>
      </dsp:txXfrm>
    </dsp:sp>
    <dsp:sp modelId="{B0438335-CE75-49AF-B18E-9E630EE5E956}">
      <dsp:nvSpPr>
        <dsp:cNvPr id="0" name=""/>
        <dsp:cNvSpPr/>
      </dsp:nvSpPr>
      <dsp:spPr>
        <a:xfrm rot="134985">
          <a:off x="2179935" y="574164"/>
          <a:ext cx="816549" cy="149970"/>
        </a:xfrm>
        <a:custGeom>
          <a:avLst/>
          <a:gdLst/>
          <a:ahLst/>
          <a:cxnLst/>
          <a:rect l="0" t="0" r="0" b="0"/>
          <a:pathLst>
            <a:path>
              <a:moveTo>
                <a:pt x="0" y="74985"/>
              </a:moveTo>
              <a:lnTo>
                <a:pt x="816549" y="74985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67795" y="628735"/>
        <a:ext cx="40827" cy="40827"/>
      </dsp:txXfrm>
    </dsp:sp>
    <dsp:sp modelId="{711B5D87-FD01-48D8-9B53-704073A3674D}">
      <dsp:nvSpPr>
        <dsp:cNvPr id="0" name=""/>
        <dsp:cNvSpPr/>
      </dsp:nvSpPr>
      <dsp:spPr>
        <a:xfrm>
          <a:off x="2996169" y="78827"/>
          <a:ext cx="5933058" cy="11726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Организация выборки: </a:t>
          </a:r>
          <a:r>
            <a:rPr lang="ru-RU" sz="1800" b="0" kern="1200" dirty="0" smtClean="0"/>
            <a:t>«массовая» выборка» дополняется специальной выборкой состоятельных семей, формируемой на основе данных налоговой службы</a:t>
          </a:r>
          <a:r>
            <a:rPr lang="ru-RU" sz="1800" b="1" kern="1200" dirty="0" smtClean="0"/>
            <a:t> </a:t>
          </a:r>
          <a:endParaRPr lang="ru-RU" sz="1800" kern="1200" dirty="0"/>
        </a:p>
      </dsp:txBody>
      <dsp:txXfrm>
        <a:off x="3030516" y="113174"/>
        <a:ext cx="5864364" cy="1104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36930-9533-4C05-A377-6C15327A7AB3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A1EAD-6437-428F-92F4-F7E428869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16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A3BB8-DBD7-4F24-83D0-631DBDC28B1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73725-B7DD-4C1F-897E-5A70AD4BE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405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750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917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025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025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917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076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30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4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273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8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07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753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522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16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580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218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5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23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Изучение финансового поведения населения и привычки к накоплению сбережений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sz="3600" b="1" dirty="0" smtClean="0"/>
              <a:t>Результаты первой волны обследования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653136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Заказчик </a:t>
            </a:r>
            <a:r>
              <a:rPr lang="ru-RU" dirty="0"/>
              <a:t>- Министерство финансов Российской Федерации (Минфин России)</a:t>
            </a:r>
          </a:p>
          <a:p>
            <a:endParaRPr lang="ru-RU" dirty="0" smtClean="0"/>
          </a:p>
          <a:p>
            <a:r>
              <a:rPr lang="ru-RU" b="1" dirty="0" smtClean="0"/>
              <a:t>Исполнитель </a:t>
            </a:r>
            <a:r>
              <a:rPr lang="ru-RU" dirty="0" smtClean="0"/>
              <a:t>– Исследовательский центр ЗАО </a:t>
            </a:r>
            <a:r>
              <a:rPr lang="ru-RU" dirty="0"/>
              <a:t>«</a:t>
            </a:r>
            <a:r>
              <a:rPr lang="ru-RU" dirty="0" err="1"/>
              <a:t>Демоскоп</a:t>
            </a:r>
            <a:r>
              <a:rPr lang="ru-RU" dirty="0" smtClean="0"/>
              <a:t>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118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4270"/>
            <a:ext cx="8496944" cy="576064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Наличие финансовых активов, </a:t>
            </a:r>
            <a:br>
              <a:rPr lang="ru-RU" sz="3000" b="1" dirty="0" smtClean="0"/>
            </a:br>
            <a:r>
              <a:rPr lang="ru-RU" sz="3000" b="1" dirty="0" smtClean="0"/>
              <a:t>% от всех домохозяйств</a:t>
            </a:r>
            <a:endParaRPr lang="ru-RU" sz="3000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265220"/>
              </p:ext>
            </p:extLst>
          </p:nvPr>
        </p:nvGraphicFramePr>
        <p:xfrm>
          <a:off x="576294" y="980728"/>
          <a:ext cx="7776864" cy="363296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278532"/>
                <a:gridCol w="1498332"/>
              </a:tblGrid>
              <a:tr h="5973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</a:rPr>
                        <a:t>Есть финансовые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</a:rPr>
                        <a:t> активы,</a:t>
                      </a:r>
                    </a:p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</a:rPr>
                        <a:t>в том числе:</a:t>
                      </a:r>
                      <a:endParaRPr lang="ru-RU" sz="1800" b="0" i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</a:rPr>
                        <a:t>74,0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256010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Текущие счета в банках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55,2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010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Сбережения в наличных деньгах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38,2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010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Займы частным лицам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13,2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010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Срочные вклады (депозиты) в банках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9,9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98957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Ценные бумаги (акции предприятий, облигации, сберегательные сертификаты, сертификаты ОФБУ, паи в </a:t>
                      </a:r>
                      <a:r>
                        <a:rPr lang="ru-RU" sz="1600" b="0" dirty="0" err="1">
                          <a:effectLst/>
                          <a:latin typeface="Cambria" panose="02040503050406030204" pitchFamily="18" charset="0"/>
                        </a:rPr>
                        <a:t>ПИФах</a:t>
                      </a: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5,6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010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Счета в электронных платежных системах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4,0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010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Металлические банковские счета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0,2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8029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i="1" dirty="0">
                          <a:effectLst/>
                          <a:latin typeface="Cambria" panose="02040503050406030204" pitchFamily="18" charset="0"/>
                        </a:rPr>
                        <a:t>Есть срочные вклады или металлические банковские счета или ценные бумаги или сбережения в наличных деньгах, (т.е. сбережения в узком смысле)</a:t>
                      </a:r>
                      <a:endParaRPr lang="ru-RU" sz="1600" b="0" i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effectLst/>
                          <a:latin typeface="Cambria" panose="02040503050406030204" pitchFamily="18" charset="0"/>
                        </a:rPr>
                        <a:t>45,1</a:t>
                      </a:r>
                      <a:endParaRPr lang="ru-RU" sz="1600" b="1" i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4725144"/>
            <a:ext cx="8059960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Уровень </a:t>
            </a:r>
            <a:r>
              <a:rPr lang="ru-RU" dirty="0"/>
              <a:t>«</a:t>
            </a:r>
            <a:r>
              <a:rPr lang="ru-RU" dirty="0" err="1"/>
              <a:t>банкизации</a:t>
            </a:r>
            <a:r>
              <a:rPr lang="ru-RU" dirty="0"/>
              <a:t>» россиян невысок: текущие счета имеются у 55,2% опрошенных, а срочные вклады – лишь у 9,9%. Для сравнения: в </a:t>
            </a:r>
            <a:r>
              <a:rPr lang="ru-RU" dirty="0" smtClean="0"/>
              <a:t>США (2010 г.) 92,5</a:t>
            </a:r>
            <a:r>
              <a:rPr lang="ru-RU" dirty="0"/>
              <a:t>% домохозяйств </a:t>
            </a:r>
            <a:r>
              <a:rPr lang="ru-RU" dirty="0" smtClean="0"/>
              <a:t>имели </a:t>
            </a:r>
            <a:r>
              <a:rPr lang="ru-RU" dirty="0"/>
              <a:t>текущий или сберегательный счет, в странах Еврозоны - 96,4</a:t>
            </a:r>
            <a:r>
              <a:rPr lang="ru-RU" dirty="0" smtClean="0"/>
              <a:t>%.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dirty="0"/>
              <a:t>Больше трети семей – 38,2% - хранят сбережения дома. </a:t>
            </a:r>
            <a:r>
              <a:rPr lang="ru-RU" dirty="0" smtClean="0"/>
              <a:t>При </a:t>
            </a:r>
            <a:r>
              <a:rPr lang="ru-RU" dirty="0"/>
              <a:t>этом тех, у кого кроме денег «под подушкой» больше ничего нет, довольно мало – всего 10,3%. </a:t>
            </a:r>
          </a:p>
        </p:txBody>
      </p:sp>
    </p:spTree>
    <p:extLst>
      <p:ext uri="{BB962C8B-B14F-4D97-AF65-F5344CB8AC3E}">
        <p14:creationId xmlns:p14="http://schemas.microsoft.com/office/powerpoint/2010/main" val="211432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964488" cy="576064"/>
          </a:xfrm>
        </p:spPr>
        <p:txBody>
          <a:bodyPr>
            <a:normAutofit/>
          </a:bodyPr>
          <a:lstStyle/>
          <a:p>
            <a:r>
              <a:rPr lang="ru-RU" sz="2600" b="1" dirty="0" smtClean="0"/>
              <a:t>Стоимость финансовых активов домохозяйств,  тыс. рублей</a:t>
            </a:r>
            <a:endParaRPr lang="ru-RU" sz="2600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185358"/>
              </p:ext>
            </p:extLst>
          </p:nvPr>
        </p:nvGraphicFramePr>
        <p:xfrm>
          <a:off x="467544" y="692696"/>
          <a:ext cx="7632848" cy="329184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5166800"/>
                <a:gridCol w="1233024"/>
                <a:gridCol w="1233024"/>
              </a:tblGrid>
              <a:tr h="524637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endParaRPr lang="ru-RU" sz="1800" i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Среднее значение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Медиана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246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mbria" panose="02040503050406030204" pitchFamily="18" charset="0"/>
                        </a:rPr>
                        <a:t>Все финансовые</a:t>
                      </a:r>
                      <a:r>
                        <a:rPr lang="ru-RU" sz="1800" baseline="0" dirty="0" smtClean="0">
                          <a:effectLst/>
                          <a:latin typeface="Cambria" panose="02040503050406030204" pitchFamily="18" charset="0"/>
                        </a:rPr>
                        <a:t> активы,</a:t>
                      </a:r>
                    </a:p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800" b="0" baseline="0" dirty="0" smtClean="0">
                          <a:effectLst/>
                          <a:latin typeface="Cambria" panose="02040503050406030204" pitchFamily="18" charset="0"/>
                        </a:rPr>
                        <a:t>в том числе:</a:t>
                      </a:r>
                      <a:endParaRPr lang="ru-RU" sz="1800" b="0" i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mbria" panose="02040503050406030204" pitchFamily="18" charset="0"/>
                        </a:rPr>
                        <a:t>88,5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mbria" panose="02040503050406030204" pitchFamily="18" charset="0"/>
                        </a:rPr>
                        <a:t>15,0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3172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Текущие счета в банках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36,9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7,5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3172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Сбережения в наличных деньгах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43,7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8,0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3172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Займы частным лицам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mbria" panose="02040503050406030204" pitchFamily="18" charset="0"/>
                        </a:rPr>
                        <a:t>34,0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7,3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3172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Срочные вклады (депозиты) в банках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mbria" panose="02040503050406030204" pitchFamily="18" charset="0"/>
                        </a:rPr>
                        <a:t>188,1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100,0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99516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Ценные бумаги (акции предприятий, облигации, сберегательные сертификаты, сертификаты ОФБУ, паи в </a:t>
                      </a:r>
                      <a:r>
                        <a:rPr lang="ru-RU" sz="1600" b="0" dirty="0" err="1">
                          <a:effectLst/>
                          <a:latin typeface="Cambria" panose="02040503050406030204" pitchFamily="18" charset="0"/>
                        </a:rPr>
                        <a:t>ПИФах</a:t>
                      </a: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132,6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30,0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3172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Счета в электронных платежных системах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1,86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0,1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3172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Cambria" panose="02040503050406030204" pitchFamily="18" charset="0"/>
                        </a:rPr>
                        <a:t>Металлические банковские счета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mbria" panose="02040503050406030204" pitchFamily="18" charset="0"/>
                        </a:rPr>
                        <a:t>165,0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 panose="02040503050406030204" pitchFamily="18" charset="0"/>
                        </a:rPr>
                        <a:t>120,0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3568" y="3978708"/>
            <a:ext cx="756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/>
              <a:t>* учитываются только те домохозяйства, у которых имеется соответствующий </a:t>
            </a:r>
            <a:r>
              <a:rPr lang="ru-RU" sz="1200" i="1" dirty="0" smtClean="0"/>
              <a:t>актив</a:t>
            </a:r>
            <a:endParaRPr lang="ru-RU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742208"/>
            <a:ext cx="2988000" cy="185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734977"/>
            <a:ext cx="2988000" cy="186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725345"/>
            <a:ext cx="3132000" cy="1836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4138047"/>
            <a:ext cx="8831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Распределение объема денежных </a:t>
            </a:r>
            <a:r>
              <a:rPr lang="ru-RU" sz="1600" b="1" dirty="0" smtClean="0"/>
              <a:t>средств, вложенных в различные виды финансовых активов, по </a:t>
            </a:r>
            <a:r>
              <a:rPr lang="ru-RU" sz="1600" b="1" dirty="0"/>
              <a:t>доходным группам домохозяйств (кривая Лоренца)</a:t>
            </a:r>
          </a:p>
        </p:txBody>
      </p:sp>
    </p:spTree>
    <p:extLst>
      <p:ext uri="{BB962C8B-B14F-4D97-AF65-F5344CB8AC3E}">
        <p14:creationId xmlns:p14="http://schemas.microsoft.com/office/powerpoint/2010/main" val="379004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496944" cy="576064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Показатели охвата долговыми обязательствами, </a:t>
            </a:r>
            <a:br>
              <a:rPr lang="ru-RU" sz="2800" b="1" dirty="0" smtClean="0"/>
            </a:br>
            <a:r>
              <a:rPr lang="ru-RU" sz="2800" b="1" dirty="0" smtClean="0"/>
              <a:t>% от всех домохозяйств</a:t>
            </a:r>
            <a:endParaRPr lang="ru-RU" sz="28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029526"/>
              </p:ext>
            </p:extLst>
          </p:nvPr>
        </p:nvGraphicFramePr>
        <p:xfrm>
          <a:off x="251520" y="1310375"/>
          <a:ext cx="4680520" cy="485492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046220"/>
                <a:gridCol w="1317150"/>
                <a:gridCol w="1317150"/>
              </a:tblGrid>
              <a:tr h="994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Cambria" panose="02040503050406030204" pitchFamily="18" charset="0"/>
                        </a:rPr>
                        <a:t>Цели кредитования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mbria" panose="02040503050406030204" pitchFamily="18" charset="0"/>
                        </a:rPr>
                        <a:t>Домохозяйства, бравшие кредит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Есть непогашенный кредит/</a:t>
                      </a:r>
                      <a:r>
                        <a:rPr lang="ru-RU" sz="1200" dirty="0" err="1">
                          <a:effectLst/>
                          <a:latin typeface="Cambria" panose="02040503050406030204" pitchFamily="18" charset="0"/>
                        </a:rPr>
                        <a:t>займ</a:t>
                      </a: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Cambria" panose="02040503050406030204" pitchFamily="18" charset="0"/>
                        </a:rPr>
                        <a:t>в </a:t>
                      </a: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настоящее </a:t>
                      </a:r>
                      <a:r>
                        <a:rPr lang="ru-RU" sz="1200" dirty="0" smtClean="0">
                          <a:effectLst/>
                          <a:latin typeface="Cambria" panose="02040503050406030204" pitchFamily="18" charset="0"/>
                        </a:rPr>
                        <a:t>время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1962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mbria" panose="02040503050406030204" pitchFamily="18" charset="0"/>
                        </a:rPr>
                        <a:t>Кредиты на: 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40078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покупку (строительство) недвижимости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ambria" panose="02040503050406030204" pitchFamily="18" charset="0"/>
                        </a:rPr>
                        <a:t>7,8</a:t>
                      </a:r>
                      <a:endParaRPr lang="ru-RU" sz="12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mbria" panose="02040503050406030204" pitchFamily="18" charset="0"/>
                        </a:rPr>
                        <a:t>4,5</a:t>
                      </a:r>
                      <a:endParaRPr lang="ru-RU" sz="12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покупку транспортных средств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ambria" panose="02040503050406030204" pitchFamily="18" charset="0"/>
                        </a:rPr>
                        <a:t>12,6</a:t>
                      </a:r>
                      <a:endParaRPr lang="ru-RU" sz="12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mbria" panose="02040503050406030204" pitchFamily="18" charset="0"/>
                        </a:rPr>
                        <a:t>7,4</a:t>
                      </a:r>
                      <a:endParaRPr lang="ru-RU" sz="12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42632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иные потребительские </a:t>
                      </a:r>
                      <a:r>
                        <a:rPr lang="ru-RU" sz="1200" dirty="0" smtClean="0">
                          <a:effectLst/>
                          <a:latin typeface="Cambria" panose="02040503050406030204" pitchFamily="18" charset="0"/>
                        </a:rPr>
                        <a:t>нужды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ambria" panose="02040503050406030204" pitchFamily="18" charset="0"/>
                        </a:rPr>
                        <a:t>22,2*</a:t>
                      </a:r>
                      <a:endParaRPr lang="ru-RU" sz="12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mbria" panose="02040503050406030204" pitchFamily="18" charset="0"/>
                        </a:rPr>
                        <a:t>22,2</a:t>
                      </a:r>
                      <a:endParaRPr lang="ru-RU" sz="12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5412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Образовательные (целевые) </a:t>
                      </a:r>
                      <a:r>
                        <a:rPr lang="ru-RU" sz="1200" dirty="0" smtClean="0">
                          <a:effectLst/>
                          <a:latin typeface="Cambria" panose="02040503050406030204" pitchFamily="18" charset="0"/>
                        </a:rPr>
                        <a:t>кредиты </a:t>
                      </a:r>
                      <a:br>
                        <a:rPr lang="ru-RU" sz="1200" dirty="0" smtClean="0"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ru-RU" sz="1200" dirty="0" smtClean="0">
                          <a:effectLst/>
                          <a:latin typeface="Cambria" panose="02040503050406030204" pitchFamily="18" charset="0"/>
                        </a:rPr>
                        <a:t>(с 2004 г.)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ambria" panose="02040503050406030204" pitchFamily="18" charset="0"/>
                        </a:rPr>
                        <a:t>0,8</a:t>
                      </a:r>
                      <a:endParaRPr lang="ru-RU" sz="12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mbria" panose="02040503050406030204" pitchFamily="18" charset="0"/>
                        </a:rPr>
                        <a:t>0,3</a:t>
                      </a:r>
                      <a:endParaRPr lang="ru-RU" sz="12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1962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Кредитные карты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Cambria" panose="02040503050406030204" pitchFamily="18" charset="0"/>
                        </a:rPr>
                        <a:t>19,6**</a:t>
                      </a:r>
                      <a:endParaRPr lang="ru-RU" sz="12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mbria" panose="02040503050406030204" pitchFamily="18" charset="0"/>
                        </a:rPr>
                        <a:t>7,8</a:t>
                      </a:r>
                      <a:endParaRPr lang="ru-RU" sz="12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1962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Займы в </a:t>
                      </a:r>
                      <a:r>
                        <a:rPr lang="ru-RU" sz="1200" dirty="0" smtClean="0">
                          <a:effectLst/>
                          <a:latin typeface="Cambria" panose="02040503050406030204" pitchFamily="18" charset="0"/>
                        </a:rPr>
                        <a:t>ломбардах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ambria" panose="02040503050406030204" pitchFamily="18" charset="0"/>
                        </a:rPr>
                        <a:t>0,4*</a:t>
                      </a:r>
                      <a:endParaRPr lang="ru-RU" sz="12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mbria" panose="02040503050406030204" pitchFamily="18" charset="0"/>
                        </a:rPr>
                        <a:t>0,4</a:t>
                      </a:r>
                      <a:endParaRPr lang="ru-RU" sz="12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1962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Займы у частных </a:t>
                      </a:r>
                      <a:r>
                        <a:rPr lang="ru-RU" sz="1200" dirty="0" smtClean="0">
                          <a:effectLst/>
                          <a:latin typeface="Cambria" panose="02040503050406030204" pitchFamily="18" charset="0"/>
                        </a:rPr>
                        <a:t>лиц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ambria" panose="02040503050406030204" pitchFamily="18" charset="0"/>
                        </a:rPr>
                        <a:t>8,9*</a:t>
                      </a:r>
                      <a:endParaRPr lang="ru-RU" sz="12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mbria" panose="02040503050406030204" pitchFamily="18" charset="0"/>
                        </a:rPr>
                        <a:t>8,9</a:t>
                      </a:r>
                      <a:endParaRPr lang="ru-RU" sz="12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392566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Cambria" panose="02040503050406030204" pitchFamily="18" charset="0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mbria" panose="02040503050406030204" pitchFamily="18" charset="0"/>
                        </a:rPr>
                        <a:t>В </a:t>
                      </a: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целом по всем кредитам и займам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ambria" panose="02040503050406030204" pitchFamily="18" charset="0"/>
                        </a:rPr>
                        <a:t>44,3</a:t>
                      </a:r>
                      <a:endParaRPr lang="ru-RU" sz="12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mbria" panose="02040503050406030204" pitchFamily="18" charset="0"/>
                        </a:rPr>
                        <a:t>36,1</a:t>
                      </a:r>
                      <a:endParaRPr lang="ru-RU" sz="12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785131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mbria" panose="02040503050406030204" pitchFamily="18" charset="0"/>
                        </a:rPr>
                        <a:t>В целом по всем кредитам, БЕЗ учета займов у частных лиц и в ломбардах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Cambria" panose="02040503050406030204" pitchFamily="18" charset="0"/>
                        </a:rPr>
                        <a:t>40,9</a:t>
                      </a:r>
                      <a:endParaRPr lang="ru-RU" sz="12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mbria" panose="02040503050406030204" pitchFamily="18" charset="0"/>
                        </a:rPr>
                        <a:t>31,9</a:t>
                      </a:r>
                      <a:endParaRPr lang="ru-RU" sz="12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24128" y="5508521"/>
            <a:ext cx="3024336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США (2010) – 74,9%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Страны Еврозоны – 43,7% </a:t>
            </a:r>
            <a:endParaRPr lang="ru-RU" sz="16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6167045"/>
            <a:ext cx="4771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* в </a:t>
            </a:r>
            <a:r>
              <a:rPr lang="ru-RU" sz="1200" i="1" dirty="0"/>
              <a:t>анкете спрашивалось только </a:t>
            </a:r>
            <a:r>
              <a:rPr lang="ru-RU" sz="1200" i="1" dirty="0" smtClean="0"/>
              <a:t>об </a:t>
            </a:r>
            <a:r>
              <a:rPr lang="ru-RU" sz="1200" i="1" dirty="0"/>
              <a:t>имеющихся на момент опроса (т.е. невыплаченных) кредитах (займах</a:t>
            </a:r>
            <a:r>
              <a:rPr lang="ru-RU" sz="1200" i="1" dirty="0" smtClean="0"/>
              <a:t>).</a:t>
            </a:r>
          </a:p>
          <a:p>
            <a:r>
              <a:rPr lang="ru-RU" sz="1200" i="1" dirty="0" smtClean="0"/>
              <a:t>** доля дом-в, члены которых имеют кредитную карту</a:t>
            </a:r>
            <a:endParaRPr lang="ru-RU" sz="1200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040" y="908720"/>
            <a:ext cx="4090088" cy="2956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023040" y="3933056"/>
            <a:ext cx="4090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Виды и цели кредитования не совпадают:  </a:t>
            </a:r>
            <a:r>
              <a:rPr lang="ru-RU" sz="1600" dirty="0" smtClean="0"/>
              <a:t>для покупки (строительства) недвижимости почти половина домохозяйств воспользовались потребительским, а не ипотечным кредитом.</a:t>
            </a:r>
            <a:endParaRPr lang="ru-RU" sz="1600" dirty="0"/>
          </a:p>
        </p:txBody>
      </p:sp>
      <p:sp>
        <p:nvSpPr>
          <p:cNvPr id="11" name="Двойная стрелка влево/вправо 10"/>
          <p:cNvSpPr/>
          <p:nvPr/>
        </p:nvSpPr>
        <p:spPr>
          <a:xfrm>
            <a:off x="5023040" y="5770130"/>
            <a:ext cx="485064" cy="1791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90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96944" cy="576064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Текущая задолженность по кредитам и займам</a:t>
            </a:r>
            <a:endParaRPr lang="ru-RU" sz="3000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569327"/>
              </p:ext>
            </p:extLst>
          </p:nvPr>
        </p:nvGraphicFramePr>
        <p:xfrm>
          <a:off x="539553" y="1176862"/>
          <a:ext cx="8064895" cy="5204466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751493"/>
                <a:gridCol w="1771134"/>
                <a:gridCol w="1771134"/>
                <a:gridCol w="1771134"/>
              </a:tblGrid>
              <a:tr h="1144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Цели кредитования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Среднее значение,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тыс. рублей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Медиана,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тыс. рублей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Доля в совокупном объеме</a:t>
                      </a:r>
                      <a:r>
                        <a:rPr lang="ru-RU" sz="1600" baseline="0" dirty="0" smtClean="0">
                          <a:effectLst/>
                        </a:rPr>
                        <a:t> всей текущей задолженности, %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198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Кредиты на: </a:t>
                      </a:r>
                      <a:endParaRPr lang="ru-RU" sz="16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  <a:tr h="59690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покупку (строительство) недвижимости</a:t>
                      </a:r>
                      <a:endParaRPr lang="ru-RU" sz="16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806,7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500,0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46,0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690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покупку транспортных средств</a:t>
                      </a:r>
                      <a:endParaRPr lang="ru-RU" sz="16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204,4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150,0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17,0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690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иные потребительские </a:t>
                      </a:r>
                      <a:r>
                        <a:rPr lang="ru-RU" sz="1600" dirty="0" smtClean="0">
                          <a:effectLst/>
                        </a:rPr>
                        <a:t>нужды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94,8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40,0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26,4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79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Образовательные (целевые) </a:t>
                      </a:r>
                      <a:r>
                        <a:rPr lang="ru-RU" sz="1600" dirty="0" smtClean="0">
                          <a:effectLst/>
                        </a:rPr>
                        <a:t>кредиты (с 2004 г.)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58,9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36,3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0,2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8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Кредитные карты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37,8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21,5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3,9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8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Займы в </a:t>
                      </a:r>
                      <a:r>
                        <a:rPr lang="ru-RU" sz="1600" dirty="0" smtClean="0">
                          <a:effectLst/>
                        </a:rPr>
                        <a:t>ломбардах (сумма</a:t>
                      </a:r>
                      <a:r>
                        <a:rPr lang="ru-RU" sz="1600" baseline="0" dirty="0" smtClean="0">
                          <a:effectLst/>
                        </a:rPr>
                        <a:t> оцененного залога)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12,9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7,0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0,1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8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Займы у частных </a:t>
                      </a:r>
                      <a:r>
                        <a:rPr lang="ru-RU" sz="1600" dirty="0" smtClean="0">
                          <a:effectLst/>
                        </a:rPr>
                        <a:t>лиц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52,5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10,0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6,4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7935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целом по всем кредитам и займам</a:t>
                      </a:r>
                      <a:endParaRPr lang="ru-RU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214,2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57,0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100,0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8492" marR="48492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143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Можно ли говорить о </a:t>
            </a:r>
            <a:r>
              <a:rPr lang="ru-RU" sz="3200" b="1" dirty="0" err="1" smtClean="0"/>
              <a:t>перекредитованности</a:t>
            </a:r>
            <a:r>
              <a:rPr lang="ru-RU" sz="3200" b="1" dirty="0" smtClean="0"/>
              <a:t> российских домохозяйств?</a:t>
            </a:r>
            <a:endParaRPr lang="ru-RU" sz="3200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3356992"/>
            <a:ext cx="8712968" cy="3384376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 smtClean="0"/>
              <a:t>Достаточно высокий </a:t>
            </a:r>
            <a:r>
              <a:rPr lang="ru-RU" sz="2400" dirty="0" smtClean="0"/>
              <a:t>уровень </a:t>
            </a:r>
            <a:r>
              <a:rPr lang="ru-RU" sz="2400" dirty="0" err="1"/>
              <a:t>перекредитованности</a:t>
            </a:r>
            <a:r>
              <a:rPr lang="ru-RU" sz="2400" dirty="0"/>
              <a:t> российских </a:t>
            </a:r>
            <a:r>
              <a:rPr lang="ru-RU" sz="2400" dirty="0" smtClean="0"/>
              <a:t>домохозяйств, </a:t>
            </a:r>
            <a:r>
              <a:rPr lang="ru-RU" sz="2400" dirty="0"/>
              <a:t>если сравнивать </a:t>
            </a:r>
            <a:r>
              <a:rPr lang="ru-RU" sz="2400" b="1" dirty="0"/>
              <a:t>размер всей задолженности с величиной денежных доходов </a:t>
            </a:r>
            <a:r>
              <a:rPr lang="ru-RU" sz="2400" dirty="0" smtClean="0"/>
              <a:t>населения</a:t>
            </a:r>
          </a:p>
          <a:p>
            <a:endParaRPr lang="ru-RU" sz="2400" dirty="0"/>
          </a:p>
          <a:p>
            <a:r>
              <a:rPr lang="ru-RU" sz="2400" dirty="0" smtClean="0"/>
              <a:t>Низкое </a:t>
            </a:r>
            <a:r>
              <a:rPr lang="ru-RU" sz="2400" dirty="0"/>
              <a:t>значение для российских домохозяйств показателя </a:t>
            </a:r>
            <a:r>
              <a:rPr lang="ru-RU" sz="2400" b="1" dirty="0"/>
              <a:t>отношения объема задолженности к объему всех активов не следует считать </a:t>
            </a:r>
            <a:r>
              <a:rPr lang="ru-RU" sz="2400" b="1" dirty="0" smtClean="0"/>
              <a:t>низким, </a:t>
            </a:r>
            <a:r>
              <a:rPr lang="ru-RU" sz="2400" dirty="0" smtClean="0"/>
              <a:t>поскольку</a:t>
            </a:r>
            <a:r>
              <a:rPr lang="ru-RU" sz="2400" b="1" dirty="0" smtClean="0"/>
              <a:t> </a:t>
            </a:r>
            <a:r>
              <a:rPr lang="ru-RU" sz="2400" dirty="0" smtClean="0"/>
              <a:t>основная </a:t>
            </a:r>
            <a:r>
              <a:rPr lang="ru-RU" sz="2400" dirty="0"/>
              <a:t>часть активов российских домохозяйств (73,3%) представляет собой денежную оценку недвижимости в форме основного </a:t>
            </a:r>
            <a:r>
              <a:rPr lang="ru-RU" sz="2400" dirty="0" smtClean="0"/>
              <a:t>жилья (аналогичный </a:t>
            </a:r>
            <a:r>
              <a:rPr lang="ru-RU" sz="2400" dirty="0"/>
              <a:t>показатель для </a:t>
            </a:r>
            <a:r>
              <a:rPr lang="ru-RU" sz="2400" dirty="0" smtClean="0"/>
              <a:t>США </a:t>
            </a:r>
            <a:r>
              <a:rPr lang="ru-RU" sz="2400" dirty="0"/>
              <a:t>в 2010 г. </a:t>
            </a:r>
            <a:r>
              <a:rPr lang="ru-RU" sz="2400" dirty="0" smtClean="0"/>
              <a:t>- 29,4%.). </a:t>
            </a:r>
            <a:endParaRPr lang="ru-RU" sz="2400" dirty="0"/>
          </a:p>
          <a:p>
            <a:endParaRPr lang="ru-RU" sz="22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857526"/>
              </p:ext>
            </p:extLst>
          </p:nvPr>
        </p:nvGraphicFramePr>
        <p:xfrm>
          <a:off x="179512" y="1124744"/>
          <a:ext cx="8352000" cy="19253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472000"/>
                <a:gridCol w="1440000"/>
                <a:gridCol w="1440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Россия, 2013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США, 2010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Отношение </a:t>
                      </a:r>
                      <a:r>
                        <a:rPr lang="ru-RU" u="sng" dirty="0" smtClean="0"/>
                        <a:t>объема </a:t>
                      </a:r>
                      <a:r>
                        <a:rPr lang="ru-RU" sz="1800" u="sng" kern="1200" dirty="0" smtClean="0">
                          <a:effectLst/>
                        </a:rPr>
                        <a:t>всей текущей задолженности </a:t>
                      </a:r>
                      <a:r>
                        <a:rPr lang="ru-RU" sz="1800" kern="1200" dirty="0" smtClean="0">
                          <a:effectLst/>
                        </a:rPr>
                        <a:t>(по всем кредитам и долгам) к</a:t>
                      </a:r>
                      <a:r>
                        <a:rPr lang="ru-RU" sz="1800" kern="1200" baseline="0" dirty="0" smtClean="0">
                          <a:effectLst/>
                        </a:rPr>
                        <a:t> </a:t>
                      </a:r>
                      <a:r>
                        <a:rPr lang="ru-RU" sz="1800" u="sng" kern="1200" baseline="0" dirty="0" smtClean="0">
                          <a:effectLst/>
                        </a:rPr>
                        <a:t>объему </a:t>
                      </a:r>
                      <a:r>
                        <a:rPr lang="ru-RU" sz="1800" u="sng" kern="1200" dirty="0" smtClean="0">
                          <a:effectLst/>
                        </a:rPr>
                        <a:t>всех активов </a:t>
                      </a:r>
                      <a:r>
                        <a:rPr lang="ru-RU" sz="1800" kern="1200" dirty="0" smtClean="0">
                          <a:effectLst/>
                        </a:rPr>
                        <a:t>(финансовых и нефинансовых в совокупности)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5,6%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16,4%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effectLst/>
                        </a:rPr>
                        <a:t>Отношение </a:t>
                      </a:r>
                      <a:r>
                        <a:rPr lang="ru-RU" sz="1800" u="sng" kern="1200" dirty="0" smtClean="0">
                          <a:effectLst/>
                        </a:rPr>
                        <a:t>объема всей текущей задолженности </a:t>
                      </a:r>
                      <a:r>
                        <a:rPr lang="ru-RU" sz="1800" kern="1200" dirty="0" smtClean="0">
                          <a:effectLst/>
                        </a:rPr>
                        <a:t>(по всем кредитам и долгам) к </a:t>
                      </a:r>
                      <a:r>
                        <a:rPr lang="ru-RU" sz="1800" u="sng" kern="1200" dirty="0" smtClean="0">
                          <a:effectLst/>
                        </a:rPr>
                        <a:t>объему годовых доходов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14,5%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11,7%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11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Индикаторы оценки </a:t>
            </a:r>
            <a:r>
              <a:rPr lang="ru-RU" sz="3200" b="1" dirty="0" err="1" smtClean="0"/>
              <a:t>перекредитованности</a:t>
            </a:r>
            <a:r>
              <a:rPr lang="ru-RU" sz="3200" b="1" dirty="0" smtClean="0"/>
              <a:t> домохозяйств (на микроуровне)</a:t>
            </a:r>
            <a:endParaRPr lang="ru-RU" sz="3200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5184576"/>
          </a:xfrm>
        </p:spPr>
        <p:txBody>
          <a:bodyPr>
            <a:normAutofit/>
          </a:bodyPr>
          <a:lstStyle/>
          <a:p>
            <a:pPr lvl="0"/>
            <a:r>
              <a:rPr lang="ru-RU" sz="2800" dirty="0" smtClean="0"/>
              <a:t>тратится </a:t>
            </a:r>
            <a:r>
              <a:rPr lang="ru-RU" sz="2800" dirty="0"/>
              <a:t>более 30% (или как более жесткий критерий – 50%) валового месячного дохода домохозяйства на выплаты по кредитам;</a:t>
            </a:r>
          </a:p>
          <a:p>
            <a:pPr lvl="0"/>
            <a:endParaRPr lang="ru-RU" sz="2800" dirty="0" smtClean="0"/>
          </a:p>
          <a:p>
            <a:pPr lvl="0"/>
            <a:r>
              <a:rPr lang="ru-RU" sz="2800" dirty="0" smtClean="0"/>
              <a:t>домохозяйство имеет </a:t>
            </a:r>
            <a:r>
              <a:rPr lang="ru-RU" sz="2800" dirty="0"/>
              <a:t>более четырех </a:t>
            </a:r>
            <a:r>
              <a:rPr lang="ru-RU" sz="2800" dirty="0" smtClean="0"/>
              <a:t>кредитов</a:t>
            </a:r>
            <a:r>
              <a:rPr lang="ru-RU" sz="2400" dirty="0" smtClean="0"/>
              <a:t>;</a:t>
            </a:r>
          </a:p>
          <a:p>
            <a:pPr lvl="0"/>
            <a:endParaRPr lang="ru-RU" sz="2400" dirty="0"/>
          </a:p>
          <a:p>
            <a:r>
              <a:rPr lang="ru-RU" sz="2800" dirty="0"/>
              <a:t>домохозяйство имеет просрочку по оплате кредитов или оплате других обязательных платежей за два месяца и </a:t>
            </a:r>
            <a:r>
              <a:rPr lang="ru-RU" sz="2800" dirty="0" smtClean="0"/>
              <a:t>более.</a:t>
            </a:r>
          </a:p>
        </p:txBody>
      </p:sp>
    </p:spTree>
    <p:extLst>
      <p:ext uri="{BB962C8B-B14F-4D97-AF65-F5344CB8AC3E}">
        <p14:creationId xmlns:p14="http://schemas.microsoft.com/office/powerpoint/2010/main" val="189787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589640" cy="70609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Насколько тяжело бремя обслуживания банковских кредитов для российских домохозяйств?</a:t>
            </a:r>
            <a:endParaRPr lang="ru-RU" sz="3200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851224"/>
              </p:ext>
            </p:extLst>
          </p:nvPr>
        </p:nvGraphicFramePr>
        <p:xfrm>
          <a:off x="395536" y="1137319"/>
          <a:ext cx="8136903" cy="5099993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589265"/>
                <a:gridCol w="2273819"/>
                <a:gridCol w="2273819"/>
              </a:tblGrid>
              <a:tr h="864095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Отношение суммы среднемесячных платежей по </a:t>
                      </a:r>
                      <a:r>
                        <a:rPr lang="ru-RU" sz="1500" dirty="0" smtClean="0">
                          <a:effectLst/>
                          <a:latin typeface="Cambria" panose="02040503050406030204" pitchFamily="18" charset="0"/>
                        </a:rPr>
                        <a:t>кредитам* </a:t>
                      </a: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к совокупному месячному доходу домохозяйства</a:t>
                      </a:r>
                      <a:r>
                        <a:rPr lang="ru-RU" sz="1500" dirty="0" smtClean="0">
                          <a:effectLst/>
                          <a:latin typeface="Cambria" panose="02040503050406030204" pitchFamily="18" charset="0"/>
                        </a:rPr>
                        <a:t>**, %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Среднее значение</a:t>
                      </a:r>
                      <a:endParaRPr lang="ru-RU" sz="1500" i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Медиана</a:t>
                      </a:r>
                      <a:endParaRPr lang="ru-RU" sz="1500" i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В целом по выборке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Cambria" panose="02040503050406030204" pitchFamily="18" charset="0"/>
                        </a:rPr>
                        <a:t>25,1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Cambria" panose="02040503050406030204" pitchFamily="18" charset="0"/>
                        </a:rPr>
                        <a:t>17,5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Квинтили по среднедушевому доходу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1-я (с наименьшими доходами)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Cambria" panose="02040503050406030204" pitchFamily="18" charset="0"/>
                        </a:rPr>
                        <a:t>37,4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22,6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087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2-я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23,0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16,5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7829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3-я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24,0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18,0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77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4-я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21,5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17,4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5-я (с наибольшими доходами)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18,7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13,7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Тип населенного пункта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Москва и СПб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20,3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12,0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8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свыше 1 млн. чел. (кроме столиц)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24,3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16,5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от 500 тыс. до 1 млн. чел.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Cambria" panose="02040503050406030204" pitchFamily="18" charset="0"/>
                        </a:rPr>
                        <a:t>28,7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18,7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от 100 тыс. до 500 тыс. чел.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24,0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17,7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087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от 10 тыс. до 100 тыс. чел.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23,2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17,7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менее 10 тыс. чел, СНП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Cambria" panose="02040503050406030204" pitchFamily="18" charset="0"/>
                        </a:rPr>
                        <a:t>26,8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18,3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7544" y="6309320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* кроме </a:t>
            </a:r>
            <a:r>
              <a:rPr lang="ru-RU" sz="1200" i="1" dirty="0"/>
              <a:t>кредитных карт, займов в ломбардах и частных долгов</a:t>
            </a:r>
            <a:endParaRPr lang="ru-RU" sz="1200" i="1" dirty="0" smtClean="0"/>
          </a:p>
          <a:p>
            <a:r>
              <a:rPr lang="ru-RU" sz="1200" i="1" dirty="0" smtClean="0"/>
              <a:t>**учитываются </a:t>
            </a:r>
            <a:r>
              <a:rPr lang="ru-RU" sz="1200" i="1" dirty="0"/>
              <a:t>только домохозяйства, имеющие непогашенный кредит </a:t>
            </a:r>
          </a:p>
        </p:txBody>
      </p:sp>
    </p:spTree>
    <p:extLst>
      <p:ext uri="{BB962C8B-B14F-4D97-AF65-F5344CB8AC3E}">
        <p14:creationId xmlns:p14="http://schemas.microsoft.com/office/powerpoint/2010/main" val="90968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96944" cy="70609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1-й критерий </a:t>
            </a:r>
            <a:r>
              <a:rPr lang="ru-RU" sz="2400" b="1" dirty="0" err="1" smtClean="0"/>
              <a:t>перекредитованности</a:t>
            </a:r>
            <a:r>
              <a:rPr lang="ru-RU" sz="2400" b="1" dirty="0" smtClean="0"/>
              <a:t> – тратится более 30% (50%) ежемесячного дохода домохозяйства на выплаты по кредитам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1229851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% от </a:t>
            </a:r>
            <a:r>
              <a:rPr lang="ru-RU" sz="1600" dirty="0" smtClean="0"/>
              <a:t>дом-в</a:t>
            </a:r>
            <a:r>
              <a:rPr lang="ru-RU" sz="1600" dirty="0"/>
              <a:t>, имеющих непогашенный кредит </a:t>
            </a:r>
            <a:r>
              <a:rPr lang="ru-RU" sz="1600" dirty="0" smtClean="0"/>
              <a:t>(без </a:t>
            </a:r>
            <a:r>
              <a:rPr lang="ru-RU" sz="1600" dirty="0"/>
              <a:t>кредитных карт, займов в ломбардах и у частных </a:t>
            </a:r>
            <a:r>
              <a:rPr lang="ru-RU" sz="1600" dirty="0" smtClean="0"/>
              <a:t>лиц)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4917988" y="3522494"/>
            <a:ext cx="35424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% от </a:t>
            </a:r>
            <a:r>
              <a:rPr lang="ru-RU" sz="1600" dirty="0" smtClean="0"/>
              <a:t>всех домохозяйств</a:t>
            </a:r>
            <a:endParaRPr lang="ru-RU" sz="16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78026"/>
            <a:ext cx="4775866" cy="3123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047" y="4034011"/>
            <a:ext cx="4371993" cy="2707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34548" y="1645349"/>
            <a:ext cx="3829939" cy="147732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На погашение кредитов тратят больше половины совокупных месячных доходов </a:t>
            </a:r>
            <a:br>
              <a:rPr lang="ru-RU" b="1" dirty="0" smtClean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9,1% домохозяйств-заемщиков или 2,6% в целом по выборке.</a:t>
            </a:r>
            <a:endParaRPr lang="ru-RU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44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96944" cy="70609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2-й критерий </a:t>
            </a:r>
            <a:r>
              <a:rPr lang="ru-RU" sz="2400" b="1" dirty="0" err="1" smtClean="0"/>
              <a:t>перекредитованности</a:t>
            </a:r>
            <a:r>
              <a:rPr lang="ru-RU" sz="2400" b="1" dirty="0" smtClean="0"/>
              <a:t> – домохозяйство имеет более  4-х кредитов</a:t>
            </a:r>
            <a:endParaRPr lang="ru-RU" sz="2400" b="1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37563"/>
            <a:ext cx="6984776" cy="45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6084004"/>
            <a:ext cx="8640960" cy="35394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sz="17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В среднем на одно домохозяйство  - 1,7 кредита (среднее значение), медиана – 1.</a:t>
            </a:r>
            <a:endParaRPr lang="ru-RU" sz="17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88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45624" cy="70609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3-й критерий </a:t>
            </a:r>
            <a:r>
              <a:rPr lang="ru-RU" sz="3200" b="1" dirty="0" err="1" smtClean="0"/>
              <a:t>перекредитованности</a:t>
            </a:r>
            <a:r>
              <a:rPr lang="ru-RU" sz="3200" b="1" dirty="0" smtClean="0"/>
              <a:t> – наличие просрочки по оплате кредитов за 2 месяца и более</a:t>
            </a:r>
            <a:endParaRPr lang="ru-RU" sz="3200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380251"/>
              </p:ext>
            </p:extLst>
          </p:nvPr>
        </p:nvGraphicFramePr>
        <p:xfrm>
          <a:off x="395537" y="1124744"/>
          <a:ext cx="8280918" cy="5278672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652792"/>
                <a:gridCol w="2314063"/>
                <a:gridCol w="2314063"/>
              </a:tblGrid>
              <a:tr h="122373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effectLst/>
                          <a:latin typeface="Cambria" panose="02040503050406030204" pitchFamily="18" charset="0"/>
                        </a:rPr>
                        <a:t>Доля </a:t>
                      </a:r>
                      <a:r>
                        <a:rPr lang="ru-RU" sz="1500" kern="1200" dirty="0" err="1" smtClean="0">
                          <a:effectLst/>
                          <a:latin typeface="Cambria" panose="02040503050406030204" pitchFamily="18" charset="0"/>
                        </a:rPr>
                        <a:t>домох</a:t>
                      </a:r>
                      <a:r>
                        <a:rPr lang="ru-RU" sz="1500" kern="1200" dirty="0" smtClean="0">
                          <a:effectLst/>
                          <a:latin typeface="Cambria" panose="02040503050406030204" pitchFamily="18" charset="0"/>
                        </a:rPr>
                        <a:t>-в, у которых имеется в настоящее время задержка выплат (просрочка) по любым из кредитов (кроме кредитных карт) сроком 3 месяца и более, %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51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% от </a:t>
                      </a:r>
                      <a:r>
                        <a:rPr lang="ru-RU" sz="1500" dirty="0" smtClean="0">
                          <a:effectLst/>
                          <a:latin typeface="Cambria" panose="02040503050406030204" pitchFamily="18" charset="0"/>
                        </a:rPr>
                        <a:t>домохозяйств - заемщиков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% от всех домохозяйств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В целом по выборке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effectLst/>
                          <a:latin typeface="Cambria" panose="02040503050406030204" pitchFamily="18" charset="0"/>
                        </a:rPr>
                        <a:t>18,2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effectLst/>
                          <a:latin typeface="Cambria" panose="02040503050406030204" pitchFamily="18" charset="0"/>
                        </a:rPr>
                        <a:t>5,8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Квинтили по среднедушевому доходу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1-я (с наименьшими доходами)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Cambria" panose="02040503050406030204" pitchFamily="18" charset="0"/>
                        </a:rPr>
                        <a:t>21,8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Cambria" panose="02040503050406030204" pitchFamily="18" charset="0"/>
                        </a:rPr>
                        <a:t>7,3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2-я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Cambria" panose="02040503050406030204" pitchFamily="18" charset="0"/>
                        </a:rPr>
                        <a:t>20,8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Cambria" panose="02040503050406030204" pitchFamily="18" charset="0"/>
                        </a:rPr>
                        <a:t>6,5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3-я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15,0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4,6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4-я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16,9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5,0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5-я (с наибольшими доходами)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16,4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5,6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Тип населенного пункта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Москва и СПб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14,8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3,5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свыше 1 млн. чел. (кроме столиц)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15,3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5,9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от 500 тыс. до 1 млн. чел.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19,3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5,4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от 100 тыс. до 500 тыс. чел.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18,1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5,3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от 10 тыс. до 100 тыс. чел.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Cambria" panose="02040503050406030204" pitchFamily="18" charset="0"/>
                        </a:rPr>
                        <a:t>15,1</a:t>
                      </a:r>
                      <a:endParaRPr lang="ru-RU" sz="150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Cambria" panose="02040503050406030204" pitchFamily="18" charset="0"/>
                        </a:rPr>
                        <a:t>5,4</a:t>
                      </a:r>
                      <a:endParaRPr lang="ru-RU" sz="150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698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Cambria" panose="02040503050406030204" pitchFamily="18" charset="0"/>
                        </a:rPr>
                        <a:t>менее 10 тыс. чел, СНП</a:t>
                      </a:r>
                      <a:endParaRPr lang="ru-RU" sz="1500" b="0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Cambria" panose="02040503050406030204" pitchFamily="18" charset="0"/>
                        </a:rPr>
                        <a:t>22,1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Cambria" panose="02040503050406030204" pitchFamily="18" charset="0"/>
                        </a:rPr>
                        <a:t>7,6</a:t>
                      </a:r>
                      <a:endParaRPr lang="ru-RU" sz="1500" b="1" dirty="0">
                        <a:effectLst/>
                        <a:latin typeface="Cambria" panose="02040503050406030204" pitchFamily="18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31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3528" y="4549676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Исследование является аналогом </a:t>
            </a:r>
            <a:br>
              <a:rPr lang="ru-RU" sz="2400" dirty="0" smtClean="0"/>
            </a:br>
            <a:r>
              <a:rPr lang="ru-RU" sz="2400" dirty="0" smtClean="0"/>
              <a:t>специализированных обследований потребительских финансов </a:t>
            </a:r>
            <a:r>
              <a:rPr lang="ru-RU" sz="2400" b="1" dirty="0" smtClean="0"/>
              <a:t>(</a:t>
            </a:r>
            <a:r>
              <a:rPr lang="en-US" sz="2400" b="1" dirty="0" smtClean="0"/>
              <a:t>Survey of Consumer Finance)</a:t>
            </a:r>
            <a:r>
              <a:rPr lang="ru-RU" sz="2400" dirty="0" smtClean="0"/>
              <a:t>, проводимых в мире с 1960-х гг. </a:t>
            </a:r>
            <a:endParaRPr lang="ru-RU" sz="2400" dirty="0"/>
          </a:p>
          <a:p>
            <a:endParaRPr lang="ru-RU" sz="2400" dirty="0" smtClean="0"/>
          </a:p>
          <a:p>
            <a:pPr algn="ctr"/>
            <a:r>
              <a:rPr lang="ru-RU" sz="2400" b="1" dirty="0" smtClean="0"/>
              <a:t>В России такие обследования до настоящего времени не проводились.</a:t>
            </a:r>
            <a:endParaRPr lang="ru-RU" sz="2400" b="1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786880511"/>
              </p:ext>
            </p:extLst>
          </p:nvPr>
        </p:nvGraphicFramePr>
        <p:xfrm>
          <a:off x="395536" y="204088"/>
          <a:ext cx="8496944" cy="401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343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96944" cy="706090"/>
          </a:xfrm>
        </p:spPr>
        <p:txBody>
          <a:bodyPr>
            <a:noAutofit/>
          </a:bodyPr>
          <a:lstStyle/>
          <a:p>
            <a:r>
              <a:rPr lang="ru-RU" sz="2900" b="1" dirty="0" smtClean="0"/>
              <a:t>Индекс </a:t>
            </a:r>
            <a:r>
              <a:rPr lang="ru-RU" sz="2900" b="1" dirty="0" err="1" smtClean="0"/>
              <a:t>перекредитованности</a:t>
            </a:r>
            <a:endParaRPr lang="ru-RU" sz="29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836712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при использовании </a:t>
            </a:r>
            <a:r>
              <a:rPr lang="ru-RU" sz="1600" i="1" dirty="0"/>
              <a:t>мягкого критерия </a:t>
            </a:r>
            <a:r>
              <a:rPr lang="ru-RU" sz="1600" dirty="0" err="1"/>
              <a:t>перекредитованности</a:t>
            </a:r>
            <a:r>
              <a:rPr lang="ru-RU" sz="1600" dirty="0"/>
              <a:t>  (30% текущих доходов и более тратится на погашение долга)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70" y="1700808"/>
            <a:ext cx="4500000" cy="2942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716016" y="869811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при использовании </a:t>
            </a:r>
            <a:r>
              <a:rPr lang="ru-RU" sz="1600" i="1" dirty="0" smtClean="0"/>
              <a:t>жесткого  </a:t>
            </a:r>
            <a:r>
              <a:rPr lang="ru-RU" sz="1600" i="1" dirty="0"/>
              <a:t>критерия </a:t>
            </a:r>
            <a:r>
              <a:rPr lang="ru-RU" sz="1600" dirty="0" err="1"/>
              <a:t>перекредитованности</a:t>
            </a:r>
            <a:r>
              <a:rPr lang="ru-RU" sz="1600" dirty="0"/>
              <a:t>  </a:t>
            </a:r>
            <a:r>
              <a:rPr lang="ru-RU" sz="1600" dirty="0" smtClean="0"/>
              <a:t>(50</a:t>
            </a:r>
            <a:r>
              <a:rPr lang="ru-RU" sz="1600" dirty="0"/>
              <a:t>% текущих доходов и более тратится на погашение долга)</a:t>
            </a:r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145" y="1700808"/>
            <a:ext cx="4500000" cy="2942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3870" y="4725144"/>
            <a:ext cx="8850618" cy="1918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ru-RU" sz="1600" dirty="0"/>
              <a:t>Пятая часть домохозяйств-заемщиков </a:t>
            </a:r>
            <a:r>
              <a:rPr lang="ru-RU" sz="1600" dirty="0" smtClean="0"/>
              <a:t>(</a:t>
            </a:r>
            <a:r>
              <a:rPr lang="ru-RU" sz="1600" dirty="0"/>
              <a:t>или 6,6% от всех домохозяйств </a:t>
            </a:r>
            <a:r>
              <a:rPr lang="ru-RU" sz="1600" dirty="0" smtClean="0"/>
              <a:t>) имеет </a:t>
            </a:r>
            <a:r>
              <a:rPr lang="ru-RU" sz="1600" dirty="0"/>
              <a:t>один признак </a:t>
            </a:r>
            <a:r>
              <a:rPr lang="ru-RU" sz="1600" dirty="0" err="1"/>
              <a:t>перекредитованности</a:t>
            </a:r>
            <a:r>
              <a:rPr lang="ru-RU" sz="1600" dirty="0"/>
              <a:t> (по жесткому критерию</a:t>
            </a:r>
            <a:r>
              <a:rPr lang="ru-RU" sz="1600" dirty="0" smtClean="0"/>
              <a:t>).</a:t>
            </a:r>
            <a:endParaRPr lang="ru-RU" sz="1600" dirty="0"/>
          </a:p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В </a:t>
            </a:r>
            <a:r>
              <a:rPr lang="ru-RU" sz="1600" dirty="0"/>
              <a:t>большинстве случаев, если  домохозяйство имеет один признак </a:t>
            </a:r>
            <a:r>
              <a:rPr lang="ru-RU" sz="1600" dirty="0" err="1"/>
              <a:t>перекредитованности</a:t>
            </a:r>
            <a:r>
              <a:rPr lang="ru-RU" sz="1600" dirty="0"/>
              <a:t>, то это просрочка по кредиту (64,6%), на втором месте - наличие высокой кредитной нагрузки на бюджет (</a:t>
            </a:r>
            <a:r>
              <a:rPr lang="ru-RU" sz="1600" dirty="0" smtClean="0"/>
              <a:t>26,9%), на третьем – наличие четырех и более непогашенных кредитов (8,5%).</a:t>
            </a:r>
          </a:p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Три признака </a:t>
            </a:r>
            <a:r>
              <a:rPr lang="ru-RU" sz="1600" dirty="0" err="1" smtClean="0"/>
              <a:t>перекредитованности</a:t>
            </a:r>
            <a:r>
              <a:rPr lang="ru-RU" sz="1600" dirty="0" smtClean="0"/>
              <a:t> (по жесткому критерию) имеют 1% домохозяйств-заемщиков (или 0,3% от всех домохозяйств).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85439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496944" cy="57606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Стоимость </a:t>
            </a:r>
            <a:r>
              <a:rPr lang="ru-RU" sz="3200" b="1" dirty="0" smtClean="0"/>
              <a:t>чистых активов </a:t>
            </a:r>
            <a:r>
              <a:rPr lang="ru-RU" sz="3200" dirty="0" smtClean="0"/>
              <a:t>домохозяйств </a:t>
            </a:r>
            <a:endParaRPr lang="ru-RU" sz="2700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921494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Чистые активы </a:t>
            </a:r>
            <a:r>
              <a:rPr lang="ru-RU" dirty="0" smtClean="0"/>
              <a:t>= </a:t>
            </a:r>
            <a:r>
              <a:rPr lang="ru-RU" dirty="0"/>
              <a:t>объем всех активов (финансовых и нефинансовых в совокупности) </a:t>
            </a:r>
            <a:r>
              <a:rPr lang="ru-RU" dirty="0" smtClean="0"/>
              <a:t>минус </a:t>
            </a:r>
            <a:r>
              <a:rPr lang="ru-RU" dirty="0"/>
              <a:t>объем всей текущей задолженности (как по кредитам, так и по любым займам)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51"/>
          <a:stretch/>
        </p:blipFill>
        <p:spPr bwMode="auto">
          <a:xfrm>
            <a:off x="323528" y="2308246"/>
            <a:ext cx="8656271" cy="2632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3" y="5157192"/>
            <a:ext cx="8512255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mbria" panose="02040503050406030204" pitchFamily="18" charset="0"/>
              </a:rPr>
              <a:t>Низкая дифференциация российских домохозяйств по стоимости чистых активов (по сравнению с США и странами Еврозоны)  объясняется тем, что основная </a:t>
            </a:r>
            <a:r>
              <a:rPr lang="ru-RU" dirty="0">
                <a:solidFill>
                  <a:schemeClr val="bg1"/>
                </a:solidFill>
                <a:latin typeface="Cambria" panose="02040503050406030204" pitchFamily="18" charset="0"/>
              </a:rPr>
              <a:t>часть активов российских </a:t>
            </a:r>
            <a:r>
              <a:rPr lang="ru-RU" dirty="0" smtClean="0">
                <a:solidFill>
                  <a:schemeClr val="bg1"/>
                </a:solidFill>
                <a:latin typeface="Cambria" panose="02040503050406030204" pitchFamily="18" charset="0"/>
              </a:rPr>
              <a:t>домохозяйств </a:t>
            </a:r>
            <a:r>
              <a:rPr lang="ru-RU" dirty="0">
                <a:solidFill>
                  <a:schemeClr val="bg1"/>
                </a:solidFill>
                <a:latin typeface="Cambria" panose="02040503050406030204" pitchFamily="18" charset="0"/>
              </a:rPr>
              <a:t>представляет собой денежную оценку недвижимости в форме основного </a:t>
            </a:r>
            <a:r>
              <a:rPr lang="ru-RU" dirty="0" smtClean="0">
                <a:solidFill>
                  <a:schemeClr val="bg1"/>
                </a:solidFill>
                <a:latin typeface="Cambria" panose="02040503050406030204" pitchFamily="18" charset="0"/>
              </a:rPr>
              <a:t>жилья.</a:t>
            </a:r>
            <a:endParaRPr lang="ru-RU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712968" cy="70609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Данные обследования </a:t>
            </a:r>
            <a:r>
              <a:rPr lang="ru-RU" sz="3200" b="1" dirty="0"/>
              <a:t>финансовых активов </a:t>
            </a:r>
            <a:r>
              <a:rPr lang="ru-RU" sz="3200" b="1" dirty="0" smtClean="0"/>
              <a:t>потребителей могут быть использованы…</a:t>
            </a:r>
            <a:endParaRPr lang="ru-RU" sz="3200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8457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sz="2800" dirty="0" smtClean="0"/>
              <a:t>для разработки национальной стратегии повышения финансовой грамотности</a:t>
            </a:r>
          </a:p>
          <a:p>
            <a:pPr lvl="0"/>
            <a:r>
              <a:rPr lang="ru-RU" sz="2800" dirty="0" smtClean="0"/>
              <a:t>для сценарного моделирования влияния мер социально-экономической политики на материальное положение и финансовое поведение домохозяйств (например, изменения в правилах предоставления материнского капитала, повышение зарплат бюджетникам и т.д.)</a:t>
            </a:r>
          </a:p>
          <a:p>
            <a:pPr lvl="0"/>
            <a:r>
              <a:rPr lang="ru-RU" sz="2800" dirty="0" smtClean="0"/>
              <a:t>для выработки стратегии развития финансовых рынков и защиты прав потребителей финансовых услуг</a:t>
            </a:r>
          </a:p>
          <a:p>
            <a:pPr lvl="0"/>
            <a:r>
              <a:rPr lang="ru-RU" sz="2800" dirty="0" smtClean="0"/>
              <a:t>для выработки стратегий развития бизнеса в сфере розничного кредитования, банковских вкладов, пенсионных накоплений, страховых услуг и т.д.</a:t>
            </a:r>
          </a:p>
          <a:p>
            <a:pPr lvl="0"/>
            <a:r>
              <a:rPr lang="ru-RU" sz="2800" dirty="0" smtClean="0"/>
              <a:t>для решения академических исследовательских задач, например, оценок моделей сберегательного поведения домохозяйств, их портфельного выбора, </a:t>
            </a:r>
            <a:r>
              <a:rPr lang="ru-RU" sz="2800" dirty="0" err="1" smtClean="0"/>
              <a:t>межпоколенческих</a:t>
            </a:r>
            <a:r>
              <a:rPr lang="ru-RU" sz="2800" dirty="0" smtClean="0"/>
              <a:t> трансфертов и т.д.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4475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229600" cy="1143000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Спасибо за внимание!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300785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Autofit/>
          </a:bodyPr>
          <a:lstStyle/>
          <a:p>
            <a:r>
              <a:rPr lang="ru-RU" sz="3200" dirty="0" smtClean="0"/>
              <a:t>Специфика обследований потребительских финансов: международный опыт (США)</a:t>
            </a:r>
            <a:endParaRPr lang="ru-RU" sz="3200" dirty="0"/>
          </a:p>
        </p:txBody>
      </p:sp>
      <p:grpSp>
        <p:nvGrpSpPr>
          <p:cNvPr id="16" name="Группа 15"/>
          <p:cNvGrpSpPr/>
          <p:nvPr/>
        </p:nvGrpSpPr>
        <p:grpSpPr>
          <a:xfrm>
            <a:off x="118448" y="980728"/>
            <a:ext cx="9036496" cy="5877272"/>
            <a:chOff x="118448" y="980728"/>
            <a:chExt cx="9036496" cy="5877272"/>
          </a:xfrm>
        </p:grpSpPr>
        <p:graphicFrame>
          <p:nvGraphicFramePr>
            <p:cNvPr id="9" name="Схема 8"/>
            <p:cNvGraphicFramePr/>
            <p:nvPr>
              <p:extLst>
                <p:ext uri="{D42A27DB-BD31-4B8C-83A1-F6EECF244321}">
                  <p14:modId xmlns:p14="http://schemas.microsoft.com/office/powerpoint/2010/main" val="727651100"/>
                </p:ext>
              </p:extLst>
            </p:nvPr>
          </p:nvGraphicFramePr>
          <p:xfrm>
            <a:off x="179512" y="980728"/>
            <a:ext cx="8784976" cy="302433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10" name="Схема 9"/>
            <p:cNvGraphicFramePr/>
            <p:nvPr>
              <p:extLst>
                <p:ext uri="{D42A27DB-BD31-4B8C-83A1-F6EECF244321}">
                  <p14:modId xmlns:p14="http://schemas.microsoft.com/office/powerpoint/2010/main" val="3760256106"/>
                </p:ext>
              </p:extLst>
            </p:nvPr>
          </p:nvGraphicFramePr>
          <p:xfrm>
            <a:off x="179512" y="4077072"/>
            <a:ext cx="8964488" cy="194421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graphicFrame>
          <p:nvGraphicFramePr>
            <p:cNvPr id="11" name="Схема 10"/>
            <p:cNvGraphicFramePr/>
            <p:nvPr>
              <p:extLst>
                <p:ext uri="{D42A27DB-BD31-4B8C-83A1-F6EECF244321}">
                  <p14:modId xmlns:p14="http://schemas.microsoft.com/office/powerpoint/2010/main" val="3898585859"/>
                </p:ext>
              </p:extLst>
            </p:nvPr>
          </p:nvGraphicFramePr>
          <p:xfrm>
            <a:off x="118448" y="5489848"/>
            <a:ext cx="9036496" cy="136815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3" r:lo="rId14" r:qs="rId15" r:cs="rId16"/>
            </a:graphicData>
          </a:graphic>
        </p:graphicFrame>
      </p:grpSp>
      <p:cxnSp>
        <p:nvCxnSpPr>
          <p:cNvPr id="13" name="Прямая соединительная линия 12"/>
          <p:cNvCxnSpPr/>
          <p:nvPr/>
        </p:nvCxnSpPr>
        <p:spPr>
          <a:xfrm>
            <a:off x="2339752" y="2420888"/>
            <a:ext cx="792088" cy="23762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339752" y="46531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54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Информационная база исследования</a:t>
            </a:r>
            <a:endParaRPr lang="ru-RU" sz="3200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904656"/>
          </a:xfrm>
        </p:spPr>
        <p:txBody>
          <a:bodyPr>
            <a:normAutofit/>
          </a:bodyPr>
          <a:lstStyle/>
          <a:p>
            <a:r>
              <a:rPr lang="ru-RU" sz="2200" dirty="0" smtClean="0"/>
              <a:t>Время проведения - </a:t>
            </a:r>
            <a:r>
              <a:rPr lang="ru-RU" sz="2200" b="1" dirty="0" smtClean="0"/>
              <a:t>сентябрь – октябрь 2013 г. </a:t>
            </a:r>
          </a:p>
          <a:p>
            <a:r>
              <a:rPr lang="ru-RU" sz="2200" dirty="0" smtClean="0"/>
              <a:t>Всероссийский </a:t>
            </a:r>
            <a:r>
              <a:rPr lang="ru-RU" sz="2200" dirty="0"/>
              <a:t>опрос </a:t>
            </a:r>
            <a:r>
              <a:rPr lang="ru-RU" sz="2200" dirty="0" smtClean="0"/>
              <a:t>домохозяйств: </a:t>
            </a:r>
            <a:r>
              <a:rPr lang="ru-RU" sz="2200" b="1" dirty="0" smtClean="0"/>
              <a:t>6103 домохозяйств, 12650 индивидов</a:t>
            </a:r>
          </a:p>
          <a:p>
            <a:r>
              <a:rPr lang="ru-RU" sz="2200" dirty="0"/>
              <a:t>В каждом домохозяйстве </a:t>
            </a:r>
            <a:r>
              <a:rPr lang="ru-RU" sz="2200" dirty="0" smtClean="0"/>
              <a:t>была </a:t>
            </a:r>
            <a:r>
              <a:rPr lang="ru-RU" sz="2200" dirty="0"/>
              <a:t>получена </a:t>
            </a:r>
            <a:r>
              <a:rPr lang="ru-RU" sz="2200" b="1" dirty="0"/>
              <a:t>информация о домохозяйстве в целом</a:t>
            </a:r>
            <a:r>
              <a:rPr lang="ru-RU" sz="2200" dirty="0"/>
              <a:t>, а также каждый член домохозяйства старше 18 лет отвечал на </a:t>
            </a:r>
            <a:r>
              <a:rPr lang="ru-RU" sz="2200" b="1" dirty="0"/>
              <a:t>индивидуальную анкету</a:t>
            </a:r>
            <a:r>
              <a:rPr lang="ru-RU" sz="2200" dirty="0"/>
              <a:t>. </a:t>
            </a:r>
            <a:endParaRPr lang="ru-RU" sz="2200" dirty="0" smtClean="0"/>
          </a:p>
          <a:p>
            <a:r>
              <a:rPr lang="ru-RU" sz="2200" dirty="0" smtClean="0"/>
              <a:t>Опросы </a:t>
            </a:r>
            <a:r>
              <a:rPr lang="ru-RU" sz="2200" dirty="0"/>
              <a:t>проводились методом личного интервью, по </a:t>
            </a:r>
            <a:r>
              <a:rPr lang="ru-RU" sz="2200" b="1" dirty="0"/>
              <a:t>истинной адресной</a:t>
            </a:r>
            <a:r>
              <a:rPr lang="ru-RU" sz="2200" dirty="0"/>
              <a:t> (а не маршрутной) </a:t>
            </a:r>
            <a:r>
              <a:rPr lang="ru-RU" sz="2200" b="1" dirty="0"/>
              <a:t>выборке</a:t>
            </a:r>
            <a:r>
              <a:rPr lang="ru-RU" sz="2200" dirty="0"/>
              <a:t> (</a:t>
            </a:r>
            <a:r>
              <a:rPr lang="en-US" sz="2200" dirty="0"/>
              <a:t>true address sample</a:t>
            </a:r>
            <a:r>
              <a:rPr lang="ru-RU" sz="2200" dirty="0"/>
              <a:t>) с условием троекратного посещения домохозяйства для установления контакта и опроса </a:t>
            </a:r>
            <a:r>
              <a:rPr lang="ru-RU" sz="2200" dirty="0" smtClean="0"/>
              <a:t> членов </a:t>
            </a:r>
            <a:r>
              <a:rPr lang="ru-RU" sz="2200" dirty="0"/>
              <a:t>домохозяйства. </a:t>
            </a:r>
            <a:endParaRPr lang="ru-RU" sz="2200" dirty="0" smtClean="0"/>
          </a:p>
          <a:p>
            <a:r>
              <a:rPr lang="ru-RU" sz="2200" dirty="0" smtClean="0"/>
              <a:t>Выборка позволяет </a:t>
            </a:r>
            <a:r>
              <a:rPr lang="ru-RU" sz="2200" dirty="0"/>
              <a:t>распространить результаты, полученные в ходе мониторинга, на все население Российской Федерации и отдельные социально-демографические группы населения, </a:t>
            </a:r>
            <a:r>
              <a:rPr lang="ru-RU" sz="2200" dirty="0" smtClean="0"/>
              <a:t> а также проводить </a:t>
            </a:r>
            <a:r>
              <a:rPr lang="ru-RU" sz="2200" dirty="0"/>
              <a:t>статистическую оценку </a:t>
            </a:r>
            <a:r>
              <a:rPr lang="ru-RU" sz="2200" dirty="0" smtClean="0"/>
              <a:t>точности </a:t>
            </a:r>
            <a:r>
              <a:rPr lang="ru-RU" sz="2200" dirty="0"/>
              <a:t>получаемой </a:t>
            </a:r>
            <a:r>
              <a:rPr lang="ru-RU" sz="2200" dirty="0" smtClean="0"/>
              <a:t>информации.</a:t>
            </a:r>
          </a:p>
          <a:p>
            <a:r>
              <a:rPr lang="ru-RU" sz="2200" dirty="0"/>
              <a:t>Обследование является </a:t>
            </a:r>
            <a:r>
              <a:rPr lang="ru-RU" sz="2200" b="1" dirty="0" err="1"/>
              <a:t>лонгитюдным</a:t>
            </a:r>
            <a:r>
              <a:rPr lang="ru-RU" sz="2200" b="1" dirty="0"/>
              <a:t>. </a:t>
            </a:r>
            <a:r>
              <a:rPr lang="ru-RU" sz="2200" b="1" dirty="0" smtClean="0"/>
              <a:t> 2015 г. - вторая волна</a:t>
            </a:r>
            <a:r>
              <a:rPr lang="ru-RU" sz="2200" dirty="0" smtClean="0"/>
              <a:t>, будут опрошены те же самые домохозяйства</a:t>
            </a:r>
          </a:p>
        </p:txBody>
      </p:sp>
    </p:spTree>
    <p:extLst>
      <p:ext uri="{BB962C8B-B14F-4D97-AF65-F5344CB8AC3E}">
        <p14:creationId xmlns:p14="http://schemas.microsoft.com/office/powerpoint/2010/main" val="369307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808" y="346646"/>
            <a:ext cx="8229600" cy="706090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Денежные доходы: сравнение данных обследования потребительских финансов (</a:t>
            </a:r>
            <a:r>
              <a:rPr lang="en-US" sz="3000" b="1" dirty="0" smtClean="0"/>
              <a:t>SCF</a:t>
            </a:r>
            <a:r>
              <a:rPr lang="ru-RU" sz="3000" b="1" dirty="0" smtClean="0"/>
              <a:t>) и ОБДХ (Росстат) </a:t>
            </a:r>
            <a:endParaRPr lang="ru-RU" sz="3000" b="1" dirty="0"/>
          </a:p>
        </p:txBody>
      </p:sp>
      <p:pic>
        <p:nvPicPr>
          <p:cNvPr id="1026" name="Рисунок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19148"/>
            <a:ext cx="6264696" cy="425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1630541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Среднедушевые доходы в месяц, </a:t>
            </a:r>
            <a:endParaRPr lang="ru-RU" sz="2000" dirty="0" smtClean="0"/>
          </a:p>
          <a:p>
            <a:pPr algn="ctr"/>
            <a:r>
              <a:rPr lang="ru-RU" sz="2000" dirty="0" smtClean="0"/>
              <a:t>по </a:t>
            </a:r>
            <a:r>
              <a:rPr lang="ru-RU" sz="2000" dirty="0" err="1"/>
              <a:t>децильным</a:t>
            </a:r>
            <a:r>
              <a:rPr lang="ru-RU" sz="2000" dirty="0"/>
              <a:t> группам домохозяйств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76256" y="2726918"/>
            <a:ext cx="20882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Среднедушевые доходы в месяц:</a:t>
            </a:r>
          </a:p>
          <a:p>
            <a:endParaRPr lang="ru-RU" dirty="0" smtClean="0"/>
          </a:p>
          <a:p>
            <a:r>
              <a:rPr lang="ru-RU" dirty="0" smtClean="0"/>
              <a:t>Обследование </a:t>
            </a:r>
            <a:r>
              <a:rPr lang="en-US" dirty="0" smtClean="0"/>
              <a:t>SCF</a:t>
            </a:r>
            <a:endParaRPr lang="ru-RU" dirty="0" smtClean="0"/>
          </a:p>
          <a:p>
            <a:r>
              <a:rPr lang="ru-RU" dirty="0" smtClean="0"/>
              <a:t>(3-й квартал 2013)</a:t>
            </a:r>
            <a:r>
              <a:rPr lang="en-US" dirty="0" smtClean="0"/>
              <a:t> </a:t>
            </a:r>
            <a:r>
              <a:rPr lang="ru-RU" dirty="0" smtClean="0"/>
              <a:t>   </a:t>
            </a:r>
            <a:r>
              <a:rPr lang="en-US" dirty="0" smtClean="0"/>
              <a:t>–</a:t>
            </a:r>
            <a:r>
              <a:rPr lang="ru-RU" dirty="0" smtClean="0"/>
              <a:t>  15,5 тыс. руб.</a:t>
            </a:r>
          </a:p>
          <a:p>
            <a:endParaRPr lang="ru-RU" dirty="0" smtClean="0"/>
          </a:p>
          <a:p>
            <a:r>
              <a:rPr lang="ru-RU" dirty="0" smtClean="0"/>
              <a:t>Росстат (ОБДХ, 3-й квартал 2013) –   18,2 тыс. руб.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44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Структура и содержание вопросников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764704"/>
            <a:ext cx="40234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Вопросник домохозяйства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484784"/>
            <a:ext cx="3816424" cy="53285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Жилищные условия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тип жилья, как получено, стоимость, </a:t>
            </a:r>
            <a:r>
              <a:rPr lang="ru-RU" sz="1600" dirty="0" smtClean="0">
                <a:solidFill>
                  <a:schemeClr val="tx1"/>
                </a:solidFill>
              </a:rPr>
              <a:t>кредит (ипотека), </a:t>
            </a:r>
            <a:r>
              <a:rPr lang="ru-RU" sz="1600" dirty="0">
                <a:solidFill>
                  <a:schemeClr val="tx1"/>
                </a:solidFill>
              </a:rPr>
              <a:t>страхование жилья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Другая недвижимость (жилье, дачи</a:t>
            </a:r>
            <a:r>
              <a:rPr lang="en-US" sz="1600" dirty="0">
                <a:solidFill>
                  <a:schemeClr val="tx1"/>
                </a:solidFill>
              </a:rPr>
              <a:t>/</a:t>
            </a:r>
            <a:r>
              <a:rPr lang="ru-RU" sz="1600" dirty="0">
                <a:solidFill>
                  <a:schemeClr val="tx1"/>
                </a:solidFill>
              </a:rPr>
              <a:t>дома</a:t>
            </a:r>
            <a:r>
              <a:rPr lang="en-US" sz="1600" dirty="0">
                <a:solidFill>
                  <a:schemeClr val="tx1"/>
                </a:solidFill>
              </a:rPr>
              <a:t>/</a:t>
            </a:r>
            <a:r>
              <a:rPr lang="ru-RU" sz="1600" dirty="0" err="1">
                <a:solidFill>
                  <a:schemeClr val="tx1"/>
                </a:solidFill>
              </a:rPr>
              <a:t>зем</a:t>
            </a:r>
            <a:r>
              <a:rPr lang="ru-RU" sz="1600" dirty="0">
                <a:solidFill>
                  <a:schemeClr val="tx1"/>
                </a:solidFill>
              </a:rPr>
              <a:t>. участок, гаражи)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Кредиты на недвижимость, которой нет в собственности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Доходы </a:t>
            </a:r>
            <a:r>
              <a:rPr lang="ru-RU" sz="1600" dirty="0" smtClean="0">
                <a:solidFill>
                  <a:schemeClr val="tx1"/>
                </a:solidFill>
              </a:rPr>
              <a:t>домохозяйства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Расходы домохозяйства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Горизонт финансового планирования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Желаемая сумма «страховых» сбережений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Полисы ДМС, оформленные на несовершеннолетних детей</a:t>
            </a:r>
            <a:endParaRPr lang="ru-RU" sz="1600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99992" y="750640"/>
            <a:ext cx="4464496" cy="662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Индивидуальный вопросник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99992" y="1484784"/>
            <a:ext cx="4464496" cy="53285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Занятость</a:t>
            </a:r>
            <a:endParaRPr lang="ru-RU" sz="1300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/>
                </a:solidFill>
              </a:rPr>
              <a:t>о</a:t>
            </a:r>
            <a:r>
              <a:rPr lang="ru-RU" sz="1300" dirty="0" smtClean="0">
                <a:solidFill>
                  <a:schemeClr val="tx1"/>
                </a:solidFill>
              </a:rPr>
              <a:t>сновная работа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вторая работа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дополнительные приработки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Социальные трансферты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Пенсионные стратегии</a:t>
            </a:r>
            <a:endParaRPr lang="ru-RU" sz="1300" dirty="0">
              <a:solidFill>
                <a:schemeClr val="tx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Экономические ожидания и отношение к риску</a:t>
            </a:r>
            <a:endParaRPr lang="ru-RU" sz="1300" dirty="0">
              <a:solidFill>
                <a:schemeClr val="tx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Установки относительно сбережений и кредитов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300" smtClean="0">
                <a:solidFill>
                  <a:schemeClr val="tx1"/>
                </a:solidFill>
              </a:rPr>
              <a:t>Финансовые </a:t>
            </a:r>
            <a:r>
              <a:rPr lang="ru-RU" sz="1300" dirty="0" smtClean="0">
                <a:solidFill>
                  <a:schemeClr val="tx1"/>
                </a:solidFill>
              </a:rPr>
              <a:t>активы</a:t>
            </a:r>
            <a:r>
              <a:rPr lang="en-US" sz="1300" dirty="0" smtClean="0">
                <a:solidFill>
                  <a:schemeClr val="tx1"/>
                </a:solidFill>
              </a:rPr>
              <a:t>/</a:t>
            </a:r>
            <a:r>
              <a:rPr lang="ru-RU" sz="1300" dirty="0" smtClean="0">
                <a:solidFill>
                  <a:schemeClr val="tx1"/>
                </a:solidFill>
              </a:rPr>
              <a:t>пассивы: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Акции предприятий, облигации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Паи в </a:t>
            </a:r>
            <a:r>
              <a:rPr lang="ru-RU" sz="1300" dirty="0" err="1" smtClean="0">
                <a:solidFill>
                  <a:schemeClr val="tx1"/>
                </a:solidFill>
              </a:rPr>
              <a:t>ПИФах</a:t>
            </a:r>
            <a:endParaRPr lang="ru-RU" sz="1300" dirty="0" smtClean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Накопления в НПФ</a:t>
            </a:r>
            <a:r>
              <a:rPr lang="en-US" sz="1300" dirty="0" smtClean="0">
                <a:solidFill>
                  <a:schemeClr val="tx1"/>
                </a:solidFill>
              </a:rPr>
              <a:t>/</a:t>
            </a:r>
            <a:r>
              <a:rPr lang="ru-RU" sz="1300" dirty="0" smtClean="0">
                <a:solidFill>
                  <a:schemeClr val="tx1"/>
                </a:solidFill>
              </a:rPr>
              <a:t>добровольные страховые полисы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Полисы страхования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Дебетовые карты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Кредитные карты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Образовательные кредиты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Кредиты на потребительские нужды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Срочные вклады и текущие счета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Счета в электронных платежных системах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Металлические банковские счета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Сбережения в наличных деньгах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Долги у частных лиц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Материнский капитал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</a:rPr>
              <a:t>Транспортные средства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97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Основные вопросы презентации</a:t>
            </a:r>
            <a:endParaRPr lang="ru-RU" sz="3200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904656"/>
          </a:xfrm>
        </p:spPr>
        <p:txBody>
          <a:bodyPr>
            <a:normAutofit/>
          </a:bodyPr>
          <a:lstStyle/>
          <a:p>
            <a:endParaRPr lang="ru-RU" sz="2200" dirty="0" smtClean="0"/>
          </a:p>
          <a:p>
            <a:endParaRPr lang="ru-RU" sz="2800" dirty="0" smtClean="0"/>
          </a:p>
          <a:p>
            <a:endParaRPr lang="ru-RU" sz="2200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052936"/>
            <a:ext cx="8100000" cy="18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/>
              <a:t>Насколько «богаты» российские домохозяйства?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(Какова стоимость материальных (</a:t>
            </a:r>
            <a:r>
              <a:rPr lang="ru-RU" sz="2400" dirty="0"/>
              <a:t>недвижимости и движимого имущества) и финансовых активов российских домохозяйств?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5904" y="3284984"/>
            <a:ext cx="8100000" cy="12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/>
              <a:t>Каков размер сбережений российских домохозяйств? В какой форме их </a:t>
            </a:r>
            <a:r>
              <a:rPr lang="ru-RU" sz="2400" dirty="0"/>
              <a:t>предпочитают хранить</a:t>
            </a:r>
            <a:r>
              <a:rPr lang="ru-RU" sz="2400" dirty="0" smtClean="0"/>
              <a:t>?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5904" y="5049320"/>
            <a:ext cx="8100000" cy="12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/>
              <a:t>Можно ли говорить о </a:t>
            </a:r>
            <a:r>
              <a:rPr lang="ru-RU" sz="2400" dirty="0" err="1"/>
              <a:t>перекредитованности</a:t>
            </a:r>
            <a:r>
              <a:rPr lang="ru-RU" sz="2400" dirty="0"/>
              <a:t> российских домохозяйств</a:t>
            </a:r>
            <a:r>
              <a:rPr lang="ru-RU" sz="2400" dirty="0" smtClean="0"/>
              <a:t>?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1138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3643" y="332656"/>
            <a:ext cx="8496944" cy="576064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Наличие активов, % от всех домохозяйств</a:t>
            </a:r>
            <a:endParaRPr lang="ru-RU" sz="3000" b="1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68" b="9318"/>
          <a:stretch/>
        </p:blipFill>
        <p:spPr bwMode="auto">
          <a:xfrm>
            <a:off x="222274" y="1124744"/>
            <a:ext cx="8899682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5373216"/>
            <a:ext cx="864096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Доля домохозяйств, имеющих в собственности жилье, в котором они проживают, в России выше, чем в США и странах Еврозоны.</a:t>
            </a:r>
            <a:endParaRPr lang="ru-RU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40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496944" cy="57606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Медианная стоимость активов домохозяйств</a:t>
            </a: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2200" dirty="0" smtClean="0"/>
              <a:t>(в скобках для РФ приведено среднее </a:t>
            </a:r>
            <a:r>
              <a:rPr lang="ru-RU" sz="2200" dirty="0" err="1" smtClean="0"/>
              <a:t>арифм</a:t>
            </a:r>
            <a:r>
              <a:rPr lang="ru-RU" sz="2200" dirty="0" smtClean="0"/>
              <a:t>. значение)</a:t>
            </a:r>
            <a:endParaRPr lang="ru-RU" sz="2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09"/>
          <a:stretch/>
        </p:blipFill>
        <p:spPr bwMode="auto">
          <a:xfrm>
            <a:off x="343980" y="1052737"/>
            <a:ext cx="8476492" cy="52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092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14949</TotalTime>
  <Words>1979</Words>
  <Application>Microsoft Office PowerPoint</Application>
  <PresentationFormat>Экран (4:3)</PresentationFormat>
  <Paragraphs>360</Paragraphs>
  <Slides>23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Изучение финансового поведения населения и привычки к накоплению сбережений  Результаты первой волны обследования</vt:lpstr>
      <vt:lpstr>Презентация PowerPoint</vt:lpstr>
      <vt:lpstr>Специфика обследований потребительских финансов: международный опыт (США)</vt:lpstr>
      <vt:lpstr>Информационная база исследования</vt:lpstr>
      <vt:lpstr>Денежные доходы: сравнение данных обследования потребительских финансов (SCF) и ОБДХ (Росстат) </vt:lpstr>
      <vt:lpstr>Структура и содержание вопросников</vt:lpstr>
      <vt:lpstr>Основные вопросы презентации</vt:lpstr>
      <vt:lpstr>Наличие активов, % от всех домохозяйств</vt:lpstr>
      <vt:lpstr>Медианная стоимость активов домохозяйств  (в скобках для РФ приведено среднее арифм. значение)</vt:lpstr>
      <vt:lpstr>Наличие финансовых активов,  % от всех домохозяйств</vt:lpstr>
      <vt:lpstr>Стоимость финансовых активов домохозяйств,  тыс. рублей</vt:lpstr>
      <vt:lpstr>Показатели охвата долговыми обязательствами,  % от всех домохозяйств</vt:lpstr>
      <vt:lpstr>Текущая задолженность по кредитам и займам</vt:lpstr>
      <vt:lpstr>Можно ли говорить о перекредитованности российских домохозяйств?</vt:lpstr>
      <vt:lpstr>Индикаторы оценки перекредитованности домохозяйств (на микроуровне)</vt:lpstr>
      <vt:lpstr>Насколько тяжело бремя обслуживания банковских кредитов для российских домохозяйств?</vt:lpstr>
      <vt:lpstr>1-й критерий перекредитованности – тратится более 30% (50%) ежемесячного дохода домохозяйства на выплаты по кредитам</vt:lpstr>
      <vt:lpstr>2-й критерий перекредитованности – домохозяйство имеет более  4-х кредитов</vt:lpstr>
      <vt:lpstr>3-й критерий перекредитованности – наличие просрочки по оплате кредитов за 2 месяца и более</vt:lpstr>
      <vt:lpstr>Индекс перекредитованности</vt:lpstr>
      <vt:lpstr>Стоимость чистых активов домохозяйств </vt:lpstr>
      <vt:lpstr>Данные обследования финансовых активов потребителей могут быть использованы…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Выбор методологии и проведение базового исследования уровня финансовой грамотности</dc:title>
  <dc:creator>Dilyara Ibragimova</dc:creator>
  <cp:lastModifiedBy>Maksim Shcelcin</cp:lastModifiedBy>
  <cp:revision>212</cp:revision>
  <cp:lastPrinted>2014-10-28T17:46:02Z</cp:lastPrinted>
  <dcterms:created xsi:type="dcterms:W3CDTF">2014-05-04T08:18:02Z</dcterms:created>
  <dcterms:modified xsi:type="dcterms:W3CDTF">2014-10-29T07:32:20Z</dcterms:modified>
</cp:coreProperties>
</file>