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44"/>
  </p:notesMasterIdLst>
  <p:handoutMasterIdLst>
    <p:handoutMasterId r:id="rId45"/>
  </p:handoutMasterIdLst>
  <p:sldIdLst>
    <p:sldId id="263"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5" d="100"/>
          <a:sy n="35" d="100"/>
        </p:scale>
        <p:origin x="-108" y="-1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8CF4D9-02C9-471A-9D46-8B2C0BB98C5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C273898F-6884-477D-8630-2B48E1D6E398}">
      <dgm:prSet phldrT="[Текст]"/>
      <dgm:spPr/>
      <dgm:t>
        <a:bodyPr/>
        <a:lstStyle/>
        <a:p>
          <a:r>
            <a:rPr lang="ru-RU" b="1" dirty="0" smtClean="0"/>
            <a:t>1</a:t>
          </a:r>
          <a:endParaRPr lang="ru-RU" b="1" dirty="0"/>
        </a:p>
      </dgm:t>
    </dgm:pt>
    <dgm:pt modelId="{F95C6701-19B5-45BB-ABF8-FBAE5A2239BB}" type="parTrans" cxnId="{0E4D4A93-6CCF-4922-9423-8E52E952BC71}">
      <dgm:prSet/>
      <dgm:spPr/>
      <dgm:t>
        <a:bodyPr/>
        <a:lstStyle/>
        <a:p>
          <a:endParaRPr lang="ru-RU"/>
        </a:p>
      </dgm:t>
    </dgm:pt>
    <dgm:pt modelId="{BD2F3AC3-1844-4C1F-804D-7E8D26AA8CD1}" type="sibTrans" cxnId="{0E4D4A93-6CCF-4922-9423-8E52E952BC71}">
      <dgm:prSet/>
      <dgm:spPr/>
      <dgm:t>
        <a:bodyPr/>
        <a:lstStyle/>
        <a:p>
          <a:endParaRPr lang="ru-RU"/>
        </a:p>
      </dgm:t>
    </dgm:pt>
    <dgm:pt modelId="{B63ADE60-FE8C-4086-A3E0-77B5CE09D706}">
      <dgm:prSet phldrT="[Текст]"/>
      <dgm:spPr/>
      <dgm:t>
        <a:bodyPr/>
        <a:lstStyle/>
        <a:p>
          <a:r>
            <a:rPr kumimoji="0" lang="ru-RU" b="1" i="0" u="none" strike="noStrike" cap="none" normalizeH="0" baseline="0" dirty="0" smtClean="0">
              <a:ln>
                <a:noFill/>
              </a:ln>
              <a:solidFill>
                <a:schemeClr val="bg1"/>
              </a:solidFill>
              <a:effectLst/>
              <a:latin typeface="Arial" pitchFamily="34" charset="0"/>
              <a:ea typeface="Calibri" pitchFamily="34" charset="0"/>
              <a:cs typeface="Arial" pitchFamily="34" charset="0"/>
            </a:rPr>
            <a:t>оптимизация денежных потоков</a:t>
          </a:r>
          <a:endParaRPr lang="ru-RU" b="1" dirty="0">
            <a:solidFill>
              <a:schemeClr val="bg1"/>
            </a:solidFill>
          </a:endParaRPr>
        </a:p>
      </dgm:t>
    </dgm:pt>
    <dgm:pt modelId="{B1036BA7-598B-4D61-B1F5-77077E0234E8}" type="parTrans" cxnId="{A14DA0D0-9D5F-4B05-8070-C43537A829D8}">
      <dgm:prSet/>
      <dgm:spPr/>
      <dgm:t>
        <a:bodyPr/>
        <a:lstStyle/>
        <a:p>
          <a:endParaRPr lang="ru-RU"/>
        </a:p>
      </dgm:t>
    </dgm:pt>
    <dgm:pt modelId="{787BC518-79CF-4157-A311-48E35CEFD797}" type="sibTrans" cxnId="{A14DA0D0-9D5F-4B05-8070-C43537A829D8}">
      <dgm:prSet/>
      <dgm:spPr/>
      <dgm:t>
        <a:bodyPr/>
        <a:lstStyle/>
        <a:p>
          <a:endParaRPr lang="ru-RU"/>
        </a:p>
      </dgm:t>
    </dgm:pt>
    <dgm:pt modelId="{62B6E72A-5A2E-4876-9064-AB632BA3D03D}">
      <dgm:prSet phldrT="[Текст]"/>
      <dgm:spPr/>
      <dgm:t>
        <a:bodyPr/>
        <a:lstStyle/>
        <a:p>
          <a:r>
            <a:rPr lang="ru-RU" b="1" dirty="0" smtClean="0"/>
            <a:t>2</a:t>
          </a:r>
          <a:endParaRPr lang="ru-RU" b="1" dirty="0"/>
        </a:p>
      </dgm:t>
    </dgm:pt>
    <dgm:pt modelId="{DC8B3DA2-9B43-43C2-994B-46E34B7F64C3}" type="parTrans" cxnId="{09D8E2FC-7AEF-48D0-BEAB-5A4E63FC30E2}">
      <dgm:prSet/>
      <dgm:spPr/>
      <dgm:t>
        <a:bodyPr/>
        <a:lstStyle/>
        <a:p>
          <a:endParaRPr lang="ru-RU"/>
        </a:p>
      </dgm:t>
    </dgm:pt>
    <dgm:pt modelId="{AAD82685-150E-489A-BF47-AA7F49071057}" type="sibTrans" cxnId="{09D8E2FC-7AEF-48D0-BEAB-5A4E63FC30E2}">
      <dgm:prSet/>
      <dgm:spPr/>
      <dgm:t>
        <a:bodyPr/>
        <a:lstStyle/>
        <a:p>
          <a:endParaRPr lang="ru-RU"/>
        </a:p>
      </dgm:t>
    </dgm:pt>
    <dgm:pt modelId="{4904709F-8F28-4078-86A7-6F85AA8D7AED}">
      <dgm:prSet phldrT="[Текст]"/>
      <dgm:spPr/>
      <dgm:t>
        <a:bodyPr/>
        <a:lstStyle/>
        <a:p>
          <a:r>
            <a:rPr kumimoji="0" lang="ru-RU" b="1" i="0" u="none" strike="noStrike" cap="none" normalizeH="0" baseline="0" dirty="0" smtClean="0">
              <a:ln>
                <a:noFill/>
              </a:ln>
              <a:solidFill>
                <a:schemeClr val="bg1"/>
              </a:solidFill>
              <a:effectLst/>
              <a:latin typeface="Arial" pitchFamily="34" charset="0"/>
              <a:ea typeface="Calibri" pitchFamily="34" charset="0"/>
              <a:cs typeface="Arial" pitchFamily="34" charset="0"/>
            </a:rPr>
            <a:t>создание системы учета и отчетности</a:t>
          </a:r>
          <a:endParaRPr lang="ru-RU" b="1" dirty="0">
            <a:solidFill>
              <a:schemeClr val="bg1"/>
            </a:solidFill>
          </a:endParaRPr>
        </a:p>
      </dgm:t>
    </dgm:pt>
    <dgm:pt modelId="{00579E38-37C9-4170-90FB-138C3D7F8C05}" type="parTrans" cxnId="{06BFEADB-8DB4-49EE-A055-F21DB796F1B0}">
      <dgm:prSet/>
      <dgm:spPr/>
      <dgm:t>
        <a:bodyPr/>
        <a:lstStyle/>
        <a:p>
          <a:endParaRPr lang="ru-RU"/>
        </a:p>
      </dgm:t>
    </dgm:pt>
    <dgm:pt modelId="{61663038-8969-4851-883C-C18A8D7DAFA0}" type="sibTrans" cxnId="{06BFEADB-8DB4-49EE-A055-F21DB796F1B0}">
      <dgm:prSet/>
      <dgm:spPr/>
      <dgm:t>
        <a:bodyPr/>
        <a:lstStyle/>
        <a:p>
          <a:endParaRPr lang="ru-RU"/>
        </a:p>
      </dgm:t>
    </dgm:pt>
    <dgm:pt modelId="{DFDCF2D1-7EA3-449F-A7EA-B4B613AD951B}">
      <dgm:prSet phldrT="[Текст]"/>
      <dgm:spPr/>
      <dgm:t>
        <a:bodyPr/>
        <a:lstStyle/>
        <a:p>
          <a:r>
            <a:rPr lang="ru-RU" b="1" dirty="0" smtClean="0"/>
            <a:t>3</a:t>
          </a:r>
          <a:endParaRPr lang="ru-RU" b="1" dirty="0"/>
        </a:p>
      </dgm:t>
    </dgm:pt>
    <dgm:pt modelId="{1FD939CD-2BBC-473A-BBF3-8C44B7C8829B}" type="parTrans" cxnId="{8E0C676F-9305-4BEA-90D6-C022BFD534B0}">
      <dgm:prSet/>
      <dgm:spPr/>
      <dgm:t>
        <a:bodyPr/>
        <a:lstStyle/>
        <a:p>
          <a:endParaRPr lang="ru-RU"/>
        </a:p>
      </dgm:t>
    </dgm:pt>
    <dgm:pt modelId="{5CA50383-5F7F-48F6-8654-4FBB84F7B37A}" type="sibTrans" cxnId="{8E0C676F-9305-4BEA-90D6-C022BFD534B0}">
      <dgm:prSet/>
      <dgm:spPr/>
      <dgm:t>
        <a:bodyPr/>
        <a:lstStyle/>
        <a:p>
          <a:endParaRPr lang="ru-RU"/>
        </a:p>
      </dgm:t>
    </dgm:pt>
    <dgm:pt modelId="{700D319F-5E2E-4EF3-A5CA-F91FBF4AA98B}">
      <dgm:prSet phldrT="[Текст]"/>
      <dgm:spPr/>
      <dgm:t>
        <a:bodyPr/>
        <a:lstStyle/>
        <a:p>
          <a:r>
            <a:rPr kumimoji="0" lang="ru-RU" b="1" i="0" u="none" strike="noStrike" cap="none" normalizeH="0" baseline="0" dirty="0" smtClean="0">
              <a:ln>
                <a:noFill/>
              </a:ln>
              <a:solidFill>
                <a:schemeClr val="bg1"/>
              </a:solidFill>
              <a:effectLst/>
              <a:latin typeface="Arial" pitchFamily="34" charset="0"/>
              <a:ea typeface="Calibri" pitchFamily="34" charset="0"/>
              <a:cs typeface="Arial" pitchFamily="34" charset="0"/>
            </a:rPr>
            <a:t>планирование и осуществление финансового контроля</a:t>
          </a:r>
          <a:endParaRPr lang="ru-RU" b="1" dirty="0">
            <a:solidFill>
              <a:schemeClr val="bg1"/>
            </a:solidFill>
          </a:endParaRPr>
        </a:p>
      </dgm:t>
    </dgm:pt>
    <dgm:pt modelId="{17D926B1-67F4-4AF9-B678-97FCD2A72E63}" type="parTrans" cxnId="{57F50BB7-C294-409D-829E-101FE61920C7}">
      <dgm:prSet/>
      <dgm:spPr/>
      <dgm:t>
        <a:bodyPr/>
        <a:lstStyle/>
        <a:p>
          <a:endParaRPr lang="ru-RU"/>
        </a:p>
      </dgm:t>
    </dgm:pt>
    <dgm:pt modelId="{BEDDCC30-0CA6-47DA-87D3-431B3898630B}" type="sibTrans" cxnId="{57F50BB7-C294-409D-829E-101FE61920C7}">
      <dgm:prSet/>
      <dgm:spPr/>
      <dgm:t>
        <a:bodyPr/>
        <a:lstStyle/>
        <a:p>
          <a:endParaRPr lang="ru-RU"/>
        </a:p>
      </dgm:t>
    </dgm:pt>
    <dgm:pt modelId="{0B34DBED-8F64-4506-B662-DD93EB166975}" type="pres">
      <dgm:prSet presAssocID="{5F8CF4D9-02C9-471A-9D46-8B2C0BB98C55}" presName="linearFlow" presStyleCnt="0">
        <dgm:presLayoutVars>
          <dgm:dir/>
          <dgm:animLvl val="lvl"/>
          <dgm:resizeHandles val="exact"/>
        </dgm:presLayoutVars>
      </dgm:prSet>
      <dgm:spPr/>
      <dgm:t>
        <a:bodyPr/>
        <a:lstStyle/>
        <a:p>
          <a:endParaRPr lang="ru-RU"/>
        </a:p>
      </dgm:t>
    </dgm:pt>
    <dgm:pt modelId="{008ED2EC-8C6D-4C9E-B3A0-01338B0EA838}" type="pres">
      <dgm:prSet presAssocID="{C273898F-6884-477D-8630-2B48E1D6E398}" presName="composite" presStyleCnt="0"/>
      <dgm:spPr/>
    </dgm:pt>
    <dgm:pt modelId="{B9DAA4B6-FFE5-4025-B7D0-A654094F32CE}" type="pres">
      <dgm:prSet presAssocID="{C273898F-6884-477D-8630-2B48E1D6E398}" presName="parentText" presStyleLbl="alignNode1" presStyleIdx="0" presStyleCnt="3" custLinFactNeighborX="4031" custLinFactNeighborY="-2377">
        <dgm:presLayoutVars>
          <dgm:chMax val="1"/>
          <dgm:bulletEnabled val="1"/>
        </dgm:presLayoutVars>
      </dgm:prSet>
      <dgm:spPr/>
      <dgm:t>
        <a:bodyPr/>
        <a:lstStyle/>
        <a:p>
          <a:endParaRPr lang="ru-RU"/>
        </a:p>
      </dgm:t>
    </dgm:pt>
    <dgm:pt modelId="{92E1BE26-1B9F-4A90-B78E-30EEF9CDF2F5}" type="pres">
      <dgm:prSet presAssocID="{C273898F-6884-477D-8630-2B48E1D6E398}" presName="descendantText" presStyleLbl="alignAcc1" presStyleIdx="0" presStyleCnt="3">
        <dgm:presLayoutVars>
          <dgm:bulletEnabled val="1"/>
        </dgm:presLayoutVars>
      </dgm:prSet>
      <dgm:spPr/>
      <dgm:t>
        <a:bodyPr/>
        <a:lstStyle/>
        <a:p>
          <a:endParaRPr lang="ru-RU"/>
        </a:p>
      </dgm:t>
    </dgm:pt>
    <dgm:pt modelId="{4008E0EA-7994-42FB-BD65-3113C92BDE48}" type="pres">
      <dgm:prSet presAssocID="{BD2F3AC3-1844-4C1F-804D-7E8D26AA8CD1}" presName="sp" presStyleCnt="0"/>
      <dgm:spPr/>
    </dgm:pt>
    <dgm:pt modelId="{155A89E6-14AD-4025-9FE6-8E0865081B23}" type="pres">
      <dgm:prSet presAssocID="{62B6E72A-5A2E-4876-9064-AB632BA3D03D}" presName="composite" presStyleCnt="0"/>
      <dgm:spPr/>
    </dgm:pt>
    <dgm:pt modelId="{4160254E-F369-4D91-AF09-2F8EDA2BE2DF}" type="pres">
      <dgm:prSet presAssocID="{62B6E72A-5A2E-4876-9064-AB632BA3D03D}" presName="parentText" presStyleLbl="alignNode1" presStyleIdx="1" presStyleCnt="3">
        <dgm:presLayoutVars>
          <dgm:chMax val="1"/>
          <dgm:bulletEnabled val="1"/>
        </dgm:presLayoutVars>
      </dgm:prSet>
      <dgm:spPr/>
      <dgm:t>
        <a:bodyPr/>
        <a:lstStyle/>
        <a:p>
          <a:endParaRPr lang="ru-RU"/>
        </a:p>
      </dgm:t>
    </dgm:pt>
    <dgm:pt modelId="{E3CE0837-48BC-4DAD-AFBE-32A601A308C6}" type="pres">
      <dgm:prSet presAssocID="{62B6E72A-5A2E-4876-9064-AB632BA3D03D}" presName="descendantText" presStyleLbl="alignAcc1" presStyleIdx="1" presStyleCnt="3">
        <dgm:presLayoutVars>
          <dgm:bulletEnabled val="1"/>
        </dgm:presLayoutVars>
      </dgm:prSet>
      <dgm:spPr/>
      <dgm:t>
        <a:bodyPr/>
        <a:lstStyle/>
        <a:p>
          <a:endParaRPr lang="ru-RU"/>
        </a:p>
      </dgm:t>
    </dgm:pt>
    <dgm:pt modelId="{A32511D8-BF00-408B-8771-86346620E4EC}" type="pres">
      <dgm:prSet presAssocID="{AAD82685-150E-489A-BF47-AA7F49071057}" presName="sp" presStyleCnt="0"/>
      <dgm:spPr/>
    </dgm:pt>
    <dgm:pt modelId="{3DB2125B-DD75-46F5-A676-C6056E7B13F8}" type="pres">
      <dgm:prSet presAssocID="{DFDCF2D1-7EA3-449F-A7EA-B4B613AD951B}" presName="composite" presStyleCnt="0"/>
      <dgm:spPr/>
    </dgm:pt>
    <dgm:pt modelId="{B5E061A3-8C40-4FBB-B9B7-56E7FF08D9EC}" type="pres">
      <dgm:prSet presAssocID="{DFDCF2D1-7EA3-449F-A7EA-B4B613AD951B}" presName="parentText" presStyleLbl="alignNode1" presStyleIdx="2" presStyleCnt="3">
        <dgm:presLayoutVars>
          <dgm:chMax val="1"/>
          <dgm:bulletEnabled val="1"/>
        </dgm:presLayoutVars>
      </dgm:prSet>
      <dgm:spPr/>
      <dgm:t>
        <a:bodyPr/>
        <a:lstStyle/>
        <a:p>
          <a:endParaRPr lang="ru-RU"/>
        </a:p>
      </dgm:t>
    </dgm:pt>
    <dgm:pt modelId="{E9223874-CB6C-4426-AEB1-7DDCAD2817E8}" type="pres">
      <dgm:prSet presAssocID="{DFDCF2D1-7EA3-449F-A7EA-B4B613AD951B}" presName="descendantText" presStyleLbl="alignAcc1" presStyleIdx="2" presStyleCnt="3">
        <dgm:presLayoutVars>
          <dgm:bulletEnabled val="1"/>
        </dgm:presLayoutVars>
      </dgm:prSet>
      <dgm:spPr/>
      <dgm:t>
        <a:bodyPr/>
        <a:lstStyle/>
        <a:p>
          <a:endParaRPr lang="ru-RU"/>
        </a:p>
      </dgm:t>
    </dgm:pt>
  </dgm:ptLst>
  <dgm:cxnLst>
    <dgm:cxn modelId="{A14DA0D0-9D5F-4B05-8070-C43537A829D8}" srcId="{C273898F-6884-477D-8630-2B48E1D6E398}" destId="{B63ADE60-FE8C-4086-A3E0-77B5CE09D706}" srcOrd="0" destOrd="0" parTransId="{B1036BA7-598B-4D61-B1F5-77077E0234E8}" sibTransId="{787BC518-79CF-4157-A311-48E35CEFD797}"/>
    <dgm:cxn modelId="{06BFEADB-8DB4-49EE-A055-F21DB796F1B0}" srcId="{62B6E72A-5A2E-4876-9064-AB632BA3D03D}" destId="{4904709F-8F28-4078-86A7-6F85AA8D7AED}" srcOrd="0" destOrd="0" parTransId="{00579E38-37C9-4170-90FB-138C3D7F8C05}" sibTransId="{61663038-8969-4851-883C-C18A8D7DAFA0}"/>
    <dgm:cxn modelId="{09D8E2FC-7AEF-48D0-BEAB-5A4E63FC30E2}" srcId="{5F8CF4D9-02C9-471A-9D46-8B2C0BB98C55}" destId="{62B6E72A-5A2E-4876-9064-AB632BA3D03D}" srcOrd="1" destOrd="0" parTransId="{DC8B3DA2-9B43-43C2-994B-46E34B7F64C3}" sibTransId="{AAD82685-150E-489A-BF47-AA7F49071057}"/>
    <dgm:cxn modelId="{1A08E3F7-7A78-4F26-82F1-5853CC0A82A6}" type="presOf" srcId="{B63ADE60-FE8C-4086-A3E0-77B5CE09D706}" destId="{92E1BE26-1B9F-4A90-B78E-30EEF9CDF2F5}" srcOrd="0" destOrd="0" presId="urn:microsoft.com/office/officeart/2005/8/layout/chevron2"/>
    <dgm:cxn modelId="{EE031473-9659-44A0-8CE9-1F7078288861}" type="presOf" srcId="{DFDCF2D1-7EA3-449F-A7EA-B4B613AD951B}" destId="{B5E061A3-8C40-4FBB-B9B7-56E7FF08D9EC}" srcOrd="0" destOrd="0" presId="urn:microsoft.com/office/officeart/2005/8/layout/chevron2"/>
    <dgm:cxn modelId="{0E4D4A93-6CCF-4922-9423-8E52E952BC71}" srcId="{5F8CF4D9-02C9-471A-9D46-8B2C0BB98C55}" destId="{C273898F-6884-477D-8630-2B48E1D6E398}" srcOrd="0" destOrd="0" parTransId="{F95C6701-19B5-45BB-ABF8-FBAE5A2239BB}" sibTransId="{BD2F3AC3-1844-4C1F-804D-7E8D26AA8CD1}"/>
    <dgm:cxn modelId="{C7B44382-4767-490F-AFE2-D5F574FBC08C}" type="presOf" srcId="{4904709F-8F28-4078-86A7-6F85AA8D7AED}" destId="{E3CE0837-48BC-4DAD-AFBE-32A601A308C6}" srcOrd="0" destOrd="0" presId="urn:microsoft.com/office/officeart/2005/8/layout/chevron2"/>
    <dgm:cxn modelId="{8E0C676F-9305-4BEA-90D6-C022BFD534B0}" srcId="{5F8CF4D9-02C9-471A-9D46-8B2C0BB98C55}" destId="{DFDCF2D1-7EA3-449F-A7EA-B4B613AD951B}" srcOrd="2" destOrd="0" parTransId="{1FD939CD-2BBC-473A-BBF3-8C44B7C8829B}" sibTransId="{5CA50383-5F7F-48F6-8654-4FBB84F7B37A}"/>
    <dgm:cxn modelId="{4EC19F4C-2418-4F5C-BE58-60D43BFC5787}" type="presOf" srcId="{C273898F-6884-477D-8630-2B48E1D6E398}" destId="{B9DAA4B6-FFE5-4025-B7D0-A654094F32CE}" srcOrd="0" destOrd="0" presId="urn:microsoft.com/office/officeart/2005/8/layout/chevron2"/>
    <dgm:cxn modelId="{43E776DB-EA18-46C5-8D1C-6AAAC390E0AE}" type="presOf" srcId="{62B6E72A-5A2E-4876-9064-AB632BA3D03D}" destId="{4160254E-F369-4D91-AF09-2F8EDA2BE2DF}" srcOrd="0" destOrd="0" presId="urn:microsoft.com/office/officeart/2005/8/layout/chevron2"/>
    <dgm:cxn modelId="{05F7A569-9D68-4CD2-8B20-B6D80A36F496}" type="presOf" srcId="{700D319F-5E2E-4EF3-A5CA-F91FBF4AA98B}" destId="{E9223874-CB6C-4426-AEB1-7DDCAD2817E8}" srcOrd="0" destOrd="0" presId="urn:microsoft.com/office/officeart/2005/8/layout/chevron2"/>
    <dgm:cxn modelId="{57F50BB7-C294-409D-829E-101FE61920C7}" srcId="{DFDCF2D1-7EA3-449F-A7EA-B4B613AD951B}" destId="{700D319F-5E2E-4EF3-A5CA-F91FBF4AA98B}" srcOrd="0" destOrd="0" parTransId="{17D926B1-67F4-4AF9-B678-97FCD2A72E63}" sibTransId="{BEDDCC30-0CA6-47DA-87D3-431B3898630B}"/>
    <dgm:cxn modelId="{0233C3EC-E704-4C52-8662-2975E08F02FC}" type="presOf" srcId="{5F8CF4D9-02C9-471A-9D46-8B2C0BB98C55}" destId="{0B34DBED-8F64-4506-B662-DD93EB166975}" srcOrd="0" destOrd="0" presId="urn:microsoft.com/office/officeart/2005/8/layout/chevron2"/>
    <dgm:cxn modelId="{93419221-FDFC-4C68-83FF-D9B9003A15AB}" type="presParOf" srcId="{0B34DBED-8F64-4506-B662-DD93EB166975}" destId="{008ED2EC-8C6D-4C9E-B3A0-01338B0EA838}" srcOrd="0" destOrd="0" presId="urn:microsoft.com/office/officeart/2005/8/layout/chevron2"/>
    <dgm:cxn modelId="{343485D0-D907-4E0E-AE5C-044C47070677}" type="presParOf" srcId="{008ED2EC-8C6D-4C9E-B3A0-01338B0EA838}" destId="{B9DAA4B6-FFE5-4025-B7D0-A654094F32CE}" srcOrd="0" destOrd="0" presId="urn:microsoft.com/office/officeart/2005/8/layout/chevron2"/>
    <dgm:cxn modelId="{9E598222-C48F-46DD-AF38-740244AFC571}" type="presParOf" srcId="{008ED2EC-8C6D-4C9E-B3A0-01338B0EA838}" destId="{92E1BE26-1B9F-4A90-B78E-30EEF9CDF2F5}" srcOrd="1" destOrd="0" presId="urn:microsoft.com/office/officeart/2005/8/layout/chevron2"/>
    <dgm:cxn modelId="{8E3F54FF-41A4-4727-BE14-F950E3185A2D}" type="presParOf" srcId="{0B34DBED-8F64-4506-B662-DD93EB166975}" destId="{4008E0EA-7994-42FB-BD65-3113C92BDE48}" srcOrd="1" destOrd="0" presId="urn:microsoft.com/office/officeart/2005/8/layout/chevron2"/>
    <dgm:cxn modelId="{539BBB27-5BC6-4C07-8143-33540E1199CA}" type="presParOf" srcId="{0B34DBED-8F64-4506-B662-DD93EB166975}" destId="{155A89E6-14AD-4025-9FE6-8E0865081B23}" srcOrd="2" destOrd="0" presId="urn:microsoft.com/office/officeart/2005/8/layout/chevron2"/>
    <dgm:cxn modelId="{77F081CD-56B5-4226-8858-A4CA5FB167E8}" type="presParOf" srcId="{155A89E6-14AD-4025-9FE6-8E0865081B23}" destId="{4160254E-F369-4D91-AF09-2F8EDA2BE2DF}" srcOrd="0" destOrd="0" presId="urn:microsoft.com/office/officeart/2005/8/layout/chevron2"/>
    <dgm:cxn modelId="{92277C9B-51B5-4E27-9399-AEDFE6972AE7}" type="presParOf" srcId="{155A89E6-14AD-4025-9FE6-8E0865081B23}" destId="{E3CE0837-48BC-4DAD-AFBE-32A601A308C6}" srcOrd="1" destOrd="0" presId="urn:microsoft.com/office/officeart/2005/8/layout/chevron2"/>
    <dgm:cxn modelId="{06854194-096B-4F91-BB88-07301F79395D}" type="presParOf" srcId="{0B34DBED-8F64-4506-B662-DD93EB166975}" destId="{A32511D8-BF00-408B-8771-86346620E4EC}" srcOrd="3" destOrd="0" presId="urn:microsoft.com/office/officeart/2005/8/layout/chevron2"/>
    <dgm:cxn modelId="{1EBE6D09-5422-42DF-AED2-803D8EB167DA}" type="presParOf" srcId="{0B34DBED-8F64-4506-B662-DD93EB166975}" destId="{3DB2125B-DD75-46F5-A676-C6056E7B13F8}" srcOrd="4" destOrd="0" presId="urn:microsoft.com/office/officeart/2005/8/layout/chevron2"/>
    <dgm:cxn modelId="{AD83ACCD-A4A7-402F-94D7-1D8D994CAB2F}" type="presParOf" srcId="{3DB2125B-DD75-46F5-A676-C6056E7B13F8}" destId="{B5E061A3-8C40-4FBB-B9B7-56E7FF08D9EC}" srcOrd="0" destOrd="0" presId="urn:microsoft.com/office/officeart/2005/8/layout/chevron2"/>
    <dgm:cxn modelId="{6EA72E23-7631-49CB-8608-A94B14D9F693}" type="presParOf" srcId="{3DB2125B-DD75-46F5-A676-C6056E7B13F8}" destId="{E9223874-CB6C-4426-AEB1-7DDCAD2817E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78E17C-ABE6-4374-8BE9-B651214BB9F4}"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ru-RU"/>
        </a:p>
      </dgm:t>
    </dgm:pt>
    <dgm:pt modelId="{894DDA6C-5CA4-4025-AF87-C790FA2B59CA}">
      <dgm:prSet phldrT="[Текст]" custT="1"/>
      <dgm:spPr/>
      <dgm:t>
        <a:bodyPr/>
        <a:lstStyle/>
        <a:p>
          <a:pPr rtl="0"/>
          <a:r>
            <a:rPr lang="ru-RU" sz="2800" b="1" i="0" baseline="0" dirty="0" smtClean="0"/>
            <a:t>особенность рисков</a:t>
          </a:r>
          <a:endParaRPr lang="ru-RU" sz="2800" b="1" dirty="0"/>
        </a:p>
      </dgm:t>
    </dgm:pt>
    <dgm:pt modelId="{CA2CB745-62D7-4C63-AF95-D1C37A427B03}" type="parTrans" cxnId="{2B91210E-CA0A-4BE0-B442-52BCA5136540}">
      <dgm:prSet/>
      <dgm:spPr/>
      <dgm:t>
        <a:bodyPr/>
        <a:lstStyle/>
        <a:p>
          <a:endParaRPr lang="ru-RU"/>
        </a:p>
      </dgm:t>
    </dgm:pt>
    <dgm:pt modelId="{A261C5C0-70A3-466E-BF0E-C9C77F927CF3}" type="sibTrans" cxnId="{2B91210E-CA0A-4BE0-B442-52BCA5136540}">
      <dgm:prSet/>
      <dgm:spPr/>
      <dgm:t>
        <a:bodyPr/>
        <a:lstStyle/>
        <a:p>
          <a:endParaRPr lang="ru-RU"/>
        </a:p>
      </dgm:t>
    </dgm:pt>
    <dgm:pt modelId="{3E8EF57E-749A-4063-8344-4CF107DF9B5A}">
      <dgm:prSet phldrT="[Текст]" custT="1"/>
      <dgm:spPr/>
      <dgm:t>
        <a:bodyPr/>
        <a:lstStyle/>
        <a:p>
          <a:r>
            <a:rPr kumimoji="0" lang="ru-RU" sz="2800" b="1" i="0" u="none" strike="noStrike" cap="none" normalizeH="0" baseline="0" dirty="0" smtClean="0">
              <a:ln>
                <a:noFill/>
              </a:ln>
              <a:solidFill>
                <a:schemeClr val="bg1"/>
              </a:solidFill>
              <a:effectLst/>
              <a:latin typeface="+mn-lt"/>
              <a:ea typeface="Calibri" pitchFamily="34" charset="0"/>
              <a:cs typeface="Arial" pitchFamily="34" charset="0"/>
            </a:rPr>
            <a:t>стремление поглотить или увеличить влияние над бизнесом</a:t>
          </a:r>
          <a:endParaRPr lang="ru-RU" sz="2800" b="1" dirty="0">
            <a:solidFill>
              <a:schemeClr val="bg1"/>
            </a:solidFill>
            <a:latin typeface="+mn-lt"/>
          </a:endParaRPr>
        </a:p>
      </dgm:t>
    </dgm:pt>
    <dgm:pt modelId="{61923698-8780-476A-BD2B-46584B869F4C}" type="parTrans" cxnId="{33A5ADF2-0B34-4F23-861E-BC87707A5E16}">
      <dgm:prSet/>
      <dgm:spPr/>
      <dgm:t>
        <a:bodyPr/>
        <a:lstStyle/>
        <a:p>
          <a:endParaRPr lang="ru-RU"/>
        </a:p>
      </dgm:t>
    </dgm:pt>
    <dgm:pt modelId="{3017AFC1-9D5D-42A6-BA1B-78B837912F5F}" type="sibTrans" cxnId="{33A5ADF2-0B34-4F23-861E-BC87707A5E16}">
      <dgm:prSet/>
      <dgm:spPr/>
      <dgm:t>
        <a:bodyPr/>
        <a:lstStyle/>
        <a:p>
          <a:endParaRPr lang="ru-RU"/>
        </a:p>
      </dgm:t>
    </dgm:pt>
    <dgm:pt modelId="{953B9A78-7DB8-4CB7-8904-2020A4A6817B}">
      <dgm:prSet custT="1"/>
      <dgm:spPr/>
      <dgm:t>
        <a:bodyPr/>
        <a:lstStyle/>
        <a:p>
          <a:r>
            <a:rPr lang="ru-RU" sz="2800" b="1" i="0" baseline="0" dirty="0" smtClean="0"/>
            <a:t>высокая стоимость  кредитов</a:t>
          </a:r>
          <a:endParaRPr lang="ru-RU" sz="2800" b="1" dirty="0"/>
        </a:p>
      </dgm:t>
    </dgm:pt>
    <dgm:pt modelId="{5E015F4D-4622-41BA-AECF-0E15EE82CE16}" type="sibTrans" cxnId="{6D68148A-E1E7-468D-BC6A-8D8F9C2B3706}">
      <dgm:prSet/>
      <dgm:spPr/>
      <dgm:t>
        <a:bodyPr/>
        <a:lstStyle/>
        <a:p>
          <a:endParaRPr lang="ru-RU"/>
        </a:p>
      </dgm:t>
    </dgm:pt>
    <dgm:pt modelId="{FCD3CBF7-02A5-43CD-91ED-624F11D03EEB}" type="parTrans" cxnId="{6D68148A-E1E7-468D-BC6A-8D8F9C2B3706}">
      <dgm:prSet/>
      <dgm:spPr/>
      <dgm:t>
        <a:bodyPr/>
        <a:lstStyle/>
        <a:p>
          <a:endParaRPr lang="ru-RU"/>
        </a:p>
      </dgm:t>
    </dgm:pt>
    <dgm:pt modelId="{BFEE1697-D021-4CC8-9FCD-0DA44CF8DAC9}">
      <dgm:prSet phldrT="[Текст]" custT="1"/>
      <dgm:spPr/>
      <dgm:t>
        <a:bodyPr/>
        <a:lstStyle/>
        <a:p>
          <a:pPr rtl="0"/>
          <a:r>
            <a:rPr kumimoji="0" lang="ru-RU" sz="2800" b="1" i="0" u="none" strike="noStrike" cap="none" normalizeH="0" baseline="0" dirty="0" smtClean="0">
              <a:ln>
                <a:noFill/>
              </a:ln>
              <a:solidFill>
                <a:schemeClr val="bg1"/>
              </a:solidFill>
              <a:effectLst/>
              <a:latin typeface="+mn-lt"/>
              <a:ea typeface="Calibri" pitchFamily="34" charset="0"/>
              <a:cs typeface="Arial" pitchFamily="34" charset="0"/>
            </a:rPr>
            <a:t>специфика структуры капитала</a:t>
          </a:r>
          <a:endParaRPr lang="ru-RU" sz="2800" b="1" dirty="0">
            <a:solidFill>
              <a:schemeClr val="bg1"/>
            </a:solidFill>
            <a:latin typeface="+mn-lt"/>
          </a:endParaRPr>
        </a:p>
      </dgm:t>
    </dgm:pt>
    <dgm:pt modelId="{59157030-799B-4465-9361-3DE998365355}" type="sibTrans" cxnId="{9351EEC7-D95A-4155-B6E8-0EB8842A8355}">
      <dgm:prSet/>
      <dgm:spPr/>
      <dgm:t>
        <a:bodyPr/>
        <a:lstStyle/>
        <a:p>
          <a:endParaRPr lang="ru-RU"/>
        </a:p>
      </dgm:t>
    </dgm:pt>
    <dgm:pt modelId="{C74558B0-62CB-49A9-9F65-51FEA54E63DB}" type="parTrans" cxnId="{9351EEC7-D95A-4155-B6E8-0EB8842A8355}">
      <dgm:prSet/>
      <dgm:spPr/>
      <dgm:t>
        <a:bodyPr/>
        <a:lstStyle/>
        <a:p>
          <a:endParaRPr lang="ru-RU"/>
        </a:p>
      </dgm:t>
    </dgm:pt>
    <dgm:pt modelId="{F8DE16BD-D81F-48E1-A0F5-C92C921710DC}" type="pres">
      <dgm:prSet presAssocID="{3278E17C-ABE6-4374-8BE9-B651214BB9F4}" presName="Name0" presStyleCnt="0">
        <dgm:presLayoutVars>
          <dgm:chMax val="7"/>
          <dgm:dir/>
          <dgm:animLvl val="lvl"/>
          <dgm:resizeHandles val="exact"/>
        </dgm:presLayoutVars>
      </dgm:prSet>
      <dgm:spPr/>
      <dgm:t>
        <a:bodyPr/>
        <a:lstStyle/>
        <a:p>
          <a:endParaRPr lang="ru-RU"/>
        </a:p>
      </dgm:t>
    </dgm:pt>
    <dgm:pt modelId="{71D327A0-C4C8-41D2-84D5-1D9059BB3D1B}" type="pres">
      <dgm:prSet presAssocID="{BFEE1697-D021-4CC8-9FCD-0DA44CF8DAC9}" presName="circle1" presStyleLbl="node1" presStyleIdx="0" presStyleCnt="4"/>
      <dgm:spPr/>
    </dgm:pt>
    <dgm:pt modelId="{B8E42EAB-A64C-4F5B-86CE-10ADBE30FDFA}" type="pres">
      <dgm:prSet presAssocID="{BFEE1697-D021-4CC8-9FCD-0DA44CF8DAC9}" presName="space" presStyleCnt="0"/>
      <dgm:spPr/>
    </dgm:pt>
    <dgm:pt modelId="{04FACA60-C178-48E6-A60B-428C4782A67D}" type="pres">
      <dgm:prSet presAssocID="{BFEE1697-D021-4CC8-9FCD-0DA44CF8DAC9}" presName="rect1" presStyleLbl="alignAcc1" presStyleIdx="0" presStyleCnt="4"/>
      <dgm:spPr/>
      <dgm:t>
        <a:bodyPr/>
        <a:lstStyle/>
        <a:p>
          <a:endParaRPr lang="ru-RU"/>
        </a:p>
      </dgm:t>
    </dgm:pt>
    <dgm:pt modelId="{86D92FE8-3920-4CE3-8604-4C47A917C19A}" type="pres">
      <dgm:prSet presAssocID="{894DDA6C-5CA4-4025-AF87-C790FA2B59CA}" presName="vertSpace2" presStyleLbl="node1" presStyleIdx="0" presStyleCnt="4"/>
      <dgm:spPr/>
    </dgm:pt>
    <dgm:pt modelId="{B2DC6D3F-6C69-4854-863F-D9B4F0250EED}" type="pres">
      <dgm:prSet presAssocID="{894DDA6C-5CA4-4025-AF87-C790FA2B59CA}" presName="circle2" presStyleLbl="node1" presStyleIdx="1" presStyleCnt="4"/>
      <dgm:spPr/>
    </dgm:pt>
    <dgm:pt modelId="{E3F3A230-D58C-4490-B20F-AA050D009B01}" type="pres">
      <dgm:prSet presAssocID="{894DDA6C-5CA4-4025-AF87-C790FA2B59CA}" presName="rect2" presStyleLbl="alignAcc1" presStyleIdx="1" presStyleCnt="4"/>
      <dgm:spPr/>
      <dgm:t>
        <a:bodyPr/>
        <a:lstStyle/>
        <a:p>
          <a:endParaRPr lang="ru-RU"/>
        </a:p>
      </dgm:t>
    </dgm:pt>
    <dgm:pt modelId="{9DD4DF6C-1BC1-483F-AAAC-EA099C645E7E}" type="pres">
      <dgm:prSet presAssocID="{953B9A78-7DB8-4CB7-8904-2020A4A6817B}" presName="vertSpace3" presStyleLbl="node1" presStyleIdx="1" presStyleCnt="4"/>
      <dgm:spPr/>
    </dgm:pt>
    <dgm:pt modelId="{8C0C5FC9-0106-4A81-A3BE-204E50B9F49F}" type="pres">
      <dgm:prSet presAssocID="{953B9A78-7DB8-4CB7-8904-2020A4A6817B}" presName="circle3" presStyleLbl="node1" presStyleIdx="2" presStyleCnt="4"/>
      <dgm:spPr/>
    </dgm:pt>
    <dgm:pt modelId="{6837FBB4-C008-4362-9326-FAB9F52AD825}" type="pres">
      <dgm:prSet presAssocID="{953B9A78-7DB8-4CB7-8904-2020A4A6817B}" presName="rect3" presStyleLbl="alignAcc1" presStyleIdx="2" presStyleCnt="4"/>
      <dgm:spPr/>
      <dgm:t>
        <a:bodyPr/>
        <a:lstStyle/>
        <a:p>
          <a:endParaRPr lang="ru-RU"/>
        </a:p>
      </dgm:t>
    </dgm:pt>
    <dgm:pt modelId="{DC1EB3AC-D2EC-4224-A6BA-0BBDA456CC07}" type="pres">
      <dgm:prSet presAssocID="{3E8EF57E-749A-4063-8344-4CF107DF9B5A}" presName="vertSpace4" presStyleLbl="node1" presStyleIdx="2" presStyleCnt="4"/>
      <dgm:spPr/>
    </dgm:pt>
    <dgm:pt modelId="{6BA52A02-BB91-4205-9B7D-623C0A522FD4}" type="pres">
      <dgm:prSet presAssocID="{3E8EF57E-749A-4063-8344-4CF107DF9B5A}" presName="circle4" presStyleLbl="node1" presStyleIdx="3" presStyleCnt="4"/>
      <dgm:spPr/>
    </dgm:pt>
    <dgm:pt modelId="{CAEC87B6-D523-4656-88BA-1408C6DDA797}" type="pres">
      <dgm:prSet presAssocID="{3E8EF57E-749A-4063-8344-4CF107DF9B5A}" presName="rect4" presStyleLbl="alignAcc1" presStyleIdx="3" presStyleCnt="4" custScaleX="100000" custScaleY="164378"/>
      <dgm:spPr/>
      <dgm:t>
        <a:bodyPr/>
        <a:lstStyle/>
        <a:p>
          <a:endParaRPr lang="ru-RU"/>
        </a:p>
      </dgm:t>
    </dgm:pt>
    <dgm:pt modelId="{4E48AAD8-EFE9-43AA-930B-4A7D02EC403F}" type="pres">
      <dgm:prSet presAssocID="{BFEE1697-D021-4CC8-9FCD-0DA44CF8DAC9}" presName="rect1ParTxNoCh" presStyleLbl="alignAcc1" presStyleIdx="3" presStyleCnt="4">
        <dgm:presLayoutVars>
          <dgm:chMax val="1"/>
          <dgm:bulletEnabled val="1"/>
        </dgm:presLayoutVars>
      </dgm:prSet>
      <dgm:spPr/>
      <dgm:t>
        <a:bodyPr/>
        <a:lstStyle/>
        <a:p>
          <a:endParaRPr lang="ru-RU"/>
        </a:p>
      </dgm:t>
    </dgm:pt>
    <dgm:pt modelId="{A0453E42-2C30-4C0F-9F53-C563F58B006D}" type="pres">
      <dgm:prSet presAssocID="{894DDA6C-5CA4-4025-AF87-C790FA2B59CA}" presName="rect2ParTxNoCh" presStyleLbl="alignAcc1" presStyleIdx="3" presStyleCnt="4">
        <dgm:presLayoutVars>
          <dgm:chMax val="1"/>
          <dgm:bulletEnabled val="1"/>
        </dgm:presLayoutVars>
      </dgm:prSet>
      <dgm:spPr/>
      <dgm:t>
        <a:bodyPr/>
        <a:lstStyle/>
        <a:p>
          <a:endParaRPr lang="ru-RU"/>
        </a:p>
      </dgm:t>
    </dgm:pt>
    <dgm:pt modelId="{D7CFDB4B-7E34-4459-ACFD-97FC1CE2B692}" type="pres">
      <dgm:prSet presAssocID="{953B9A78-7DB8-4CB7-8904-2020A4A6817B}" presName="rect3ParTxNoCh" presStyleLbl="alignAcc1" presStyleIdx="3" presStyleCnt="4">
        <dgm:presLayoutVars>
          <dgm:chMax val="1"/>
          <dgm:bulletEnabled val="1"/>
        </dgm:presLayoutVars>
      </dgm:prSet>
      <dgm:spPr/>
      <dgm:t>
        <a:bodyPr/>
        <a:lstStyle/>
        <a:p>
          <a:endParaRPr lang="ru-RU"/>
        </a:p>
      </dgm:t>
    </dgm:pt>
    <dgm:pt modelId="{9FB060DF-EDB3-4699-81FA-8CBBEE0C7BF8}" type="pres">
      <dgm:prSet presAssocID="{3E8EF57E-749A-4063-8344-4CF107DF9B5A}" presName="rect4ParTxNoCh" presStyleLbl="alignAcc1" presStyleIdx="3" presStyleCnt="4">
        <dgm:presLayoutVars>
          <dgm:chMax val="1"/>
          <dgm:bulletEnabled val="1"/>
        </dgm:presLayoutVars>
      </dgm:prSet>
      <dgm:spPr/>
      <dgm:t>
        <a:bodyPr/>
        <a:lstStyle/>
        <a:p>
          <a:endParaRPr lang="ru-RU"/>
        </a:p>
      </dgm:t>
    </dgm:pt>
  </dgm:ptLst>
  <dgm:cxnLst>
    <dgm:cxn modelId="{2302479F-5B57-4DBE-BF57-2F2EBD1A4A00}" type="presOf" srcId="{894DDA6C-5CA4-4025-AF87-C790FA2B59CA}" destId="{A0453E42-2C30-4C0F-9F53-C563F58B006D}" srcOrd="1" destOrd="0" presId="urn:microsoft.com/office/officeart/2005/8/layout/target3"/>
    <dgm:cxn modelId="{2B91210E-CA0A-4BE0-B442-52BCA5136540}" srcId="{3278E17C-ABE6-4374-8BE9-B651214BB9F4}" destId="{894DDA6C-5CA4-4025-AF87-C790FA2B59CA}" srcOrd="1" destOrd="0" parTransId="{CA2CB745-62D7-4C63-AF95-D1C37A427B03}" sibTransId="{A261C5C0-70A3-466E-BF0E-C9C77F927CF3}"/>
    <dgm:cxn modelId="{FBB2ABC1-08FE-43CC-AF29-2096D6F5FB06}" type="presOf" srcId="{894DDA6C-5CA4-4025-AF87-C790FA2B59CA}" destId="{E3F3A230-D58C-4490-B20F-AA050D009B01}" srcOrd="0" destOrd="0" presId="urn:microsoft.com/office/officeart/2005/8/layout/target3"/>
    <dgm:cxn modelId="{7374FD4E-C6C3-4076-A60C-A099DCC7065E}" type="presOf" srcId="{953B9A78-7DB8-4CB7-8904-2020A4A6817B}" destId="{6837FBB4-C008-4362-9326-FAB9F52AD825}" srcOrd="0" destOrd="0" presId="urn:microsoft.com/office/officeart/2005/8/layout/target3"/>
    <dgm:cxn modelId="{33A5ADF2-0B34-4F23-861E-BC87707A5E16}" srcId="{3278E17C-ABE6-4374-8BE9-B651214BB9F4}" destId="{3E8EF57E-749A-4063-8344-4CF107DF9B5A}" srcOrd="3" destOrd="0" parTransId="{61923698-8780-476A-BD2B-46584B869F4C}" sibTransId="{3017AFC1-9D5D-42A6-BA1B-78B837912F5F}"/>
    <dgm:cxn modelId="{867C34E4-0022-4B46-85ED-3F94CAA038BC}" type="presOf" srcId="{3E8EF57E-749A-4063-8344-4CF107DF9B5A}" destId="{9FB060DF-EDB3-4699-81FA-8CBBEE0C7BF8}" srcOrd="1" destOrd="0" presId="urn:microsoft.com/office/officeart/2005/8/layout/target3"/>
    <dgm:cxn modelId="{98C25953-57D0-4FA9-9A95-ABDB50BF406F}" type="presOf" srcId="{953B9A78-7DB8-4CB7-8904-2020A4A6817B}" destId="{D7CFDB4B-7E34-4459-ACFD-97FC1CE2B692}" srcOrd="1" destOrd="0" presId="urn:microsoft.com/office/officeart/2005/8/layout/target3"/>
    <dgm:cxn modelId="{D5F72EBE-3DCE-4AA0-82D3-DB477DA04CD6}" type="presOf" srcId="{3E8EF57E-749A-4063-8344-4CF107DF9B5A}" destId="{CAEC87B6-D523-4656-88BA-1408C6DDA797}" srcOrd="0" destOrd="0" presId="urn:microsoft.com/office/officeart/2005/8/layout/target3"/>
    <dgm:cxn modelId="{6D68148A-E1E7-468D-BC6A-8D8F9C2B3706}" srcId="{3278E17C-ABE6-4374-8BE9-B651214BB9F4}" destId="{953B9A78-7DB8-4CB7-8904-2020A4A6817B}" srcOrd="2" destOrd="0" parTransId="{FCD3CBF7-02A5-43CD-91ED-624F11D03EEB}" sibTransId="{5E015F4D-4622-41BA-AECF-0E15EE82CE16}"/>
    <dgm:cxn modelId="{9351EEC7-D95A-4155-B6E8-0EB8842A8355}" srcId="{3278E17C-ABE6-4374-8BE9-B651214BB9F4}" destId="{BFEE1697-D021-4CC8-9FCD-0DA44CF8DAC9}" srcOrd="0" destOrd="0" parTransId="{C74558B0-62CB-49A9-9F65-51FEA54E63DB}" sibTransId="{59157030-799B-4465-9361-3DE998365355}"/>
    <dgm:cxn modelId="{2B9E473E-A7A1-4365-B2EA-FD30CA1ACD38}" type="presOf" srcId="{BFEE1697-D021-4CC8-9FCD-0DA44CF8DAC9}" destId="{4E48AAD8-EFE9-43AA-930B-4A7D02EC403F}" srcOrd="1" destOrd="0" presId="urn:microsoft.com/office/officeart/2005/8/layout/target3"/>
    <dgm:cxn modelId="{0D6D59B7-2BE3-4B5A-B461-2719C9A41FBB}" type="presOf" srcId="{BFEE1697-D021-4CC8-9FCD-0DA44CF8DAC9}" destId="{04FACA60-C178-48E6-A60B-428C4782A67D}" srcOrd="0" destOrd="0" presId="urn:microsoft.com/office/officeart/2005/8/layout/target3"/>
    <dgm:cxn modelId="{69479EE0-7B9A-4437-89BF-B02364CC3A70}" type="presOf" srcId="{3278E17C-ABE6-4374-8BE9-B651214BB9F4}" destId="{F8DE16BD-D81F-48E1-A0F5-C92C921710DC}" srcOrd="0" destOrd="0" presId="urn:microsoft.com/office/officeart/2005/8/layout/target3"/>
    <dgm:cxn modelId="{E50FF6BB-850B-4268-85F8-65E1C37028A9}" type="presParOf" srcId="{F8DE16BD-D81F-48E1-A0F5-C92C921710DC}" destId="{71D327A0-C4C8-41D2-84D5-1D9059BB3D1B}" srcOrd="0" destOrd="0" presId="urn:microsoft.com/office/officeart/2005/8/layout/target3"/>
    <dgm:cxn modelId="{E6F75C07-C5D1-4FE8-B853-B2971B2D92FC}" type="presParOf" srcId="{F8DE16BD-D81F-48E1-A0F5-C92C921710DC}" destId="{B8E42EAB-A64C-4F5B-86CE-10ADBE30FDFA}" srcOrd="1" destOrd="0" presId="urn:microsoft.com/office/officeart/2005/8/layout/target3"/>
    <dgm:cxn modelId="{6A05867E-56F3-4298-BF99-12677E368E59}" type="presParOf" srcId="{F8DE16BD-D81F-48E1-A0F5-C92C921710DC}" destId="{04FACA60-C178-48E6-A60B-428C4782A67D}" srcOrd="2" destOrd="0" presId="urn:microsoft.com/office/officeart/2005/8/layout/target3"/>
    <dgm:cxn modelId="{BE28DC3C-17DA-4241-96CE-965C901D823F}" type="presParOf" srcId="{F8DE16BD-D81F-48E1-A0F5-C92C921710DC}" destId="{86D92FE8-3920-4CE3-8604-4C47A917C19A}" srcOrd="3" destOrd="0" presId="urn:microsoft.com/office/officeart/2005/8/layout/target3"/>
    <dgm:cxn modelId="{FBE616D5-BD33-40F3-A04C-607492D56C66}" type="presParOf" srcId="{F8DE16BD-D81F-48E1-A0F5-C92C921710DC}" destId="{B2DC6D3F-6C69-4854-863F-D9B4F0250EED}" srcOrd="4" destOrd="0" presId="urn:microsoft.com/office/officeart/2005/8/layout/target3"/>
    <dgm:cxn modelId="{154820B5-7450-4E4E-8D42-43F3C256EAF1}" type="presParOf" srcId="{F8DE16BD-D81F-48E1-A0F5-C92C921710DC}" destId="{E3F3A230-D58C-4490-B20F-AA050D009B01}" srcOrd="5" destOrd="0" presId="urn:microsoft.com/office/officeart/2005/8/layout/target3"/>
    <dgm:cxn modelId="{42A68DDA-BB54-453B-A98F-3D95BC625325}" type="presParOf" srcId="{F8DE16BD-D81F-48E1-A0F5-C92C921710DC}" destId="{9DD4DF6C-1BC1-483F-AAAC-EA099C645E7E}" srcOrd="6" destOrd="0" presId="urn:microsoft.com/office/officeart/2005/8/layout/target3"/>
    <dgm:cxn modelId="{335F093E-B011-46CE-A6A4-4BB67A19F093}" type="presParOf" srcId="{F8DE16BD-D81F-48E1-A0F5-C92C921710DC}" destId="{8C0C5FC9-0106-4A81-A3BE-204E50B9F49F}" srcOrd="7" destOrd="0" presId="urn:microsoft.com/office/officeart/2005/8/layout/target3"/>
    <dgm:cxn modelId="{54F00DCB-6401-4AD0-9BBB-67BE3320BE16}" type="presParOf" srcId="{F8DE16BD-D81F-48E1-A0F5-C92C921710DC}" destId="{6837FBB4-C008-4362-9326-FAB9F52AD825}" srcOrd="8" destOrd="0" presId="urn:microsoft.com/office/officeart/2005/8/layout/target3"/>
    <dgm:cxn modelId="{B4D9629E-F512-4CF2-B3F4-73C50E5B65C3}" type="presParOf" srcId="{F8DE16BD-D81F-48E1-A0F5-C92C921710DC}" destId="{DC1EB3AC-D2EC-4224-A6BA-0BBDA456CC07}" srcOrd="9" destOrd="0" presId="urn:microsoft.com/office/officeart/2005/8/layout/target3"/>
    <dgm:cxn modelId="{67C8E599-5321-4768-AB4F-7313A1627F27}" type="presParOf" srcId="{F8DE16BD-D81F-48E1-A0F5-C92C921710DC}" destId="{6BA52A02-BB91-4205-9B7D-623C0A522FD4}" srcOrd="10" destOrd="0" presId="urn:microsoft.com/office/officeart/2005/8/layout/target3"/>
    <dgm:cxn modelId="{E915767F-EC8D-4537-92A2-7643DB42E103}" type="presParOf" srcId="{F8DE16BD-D81F-48E1-A0F5-C92C921710DC}" destId="{CAEC87B6-D523-4656-88BA-1408C6DDA797}" srcOrd="11" destOrd="0" presId="urn:microsoft.com/office/officeart/2005/8/layout/target3"/>
    <dgm:cxn modelId="{701166C5-0854-4863-84DB-8638DB0C4B29}" type="presParOf" srcId="{F8DE16BD-D81F-48E1-A0F5-C92C921710DC}" destId="{4E48AAD8-EFE9-43AA-930B-4A7D02EC403F}" srcOrd="12" destOrd="0" presId="urn:microsoft.com/office/officeart/2005/8/layout/target3"/>
    <dgm:cxn modelId="{E30E1F82-F5E0-4FAF-B947-293D24B6093D}" type="presParOf" srcId="{F8DE16BD-D81F-48E1-A0F5-C92C921710DC}" destId="{A0453E42-2C30-4C0F-9F53-C563F58B006D}" srcOrd="13" destOrd="0" presId="urn:microsoft.com/office/officeart/2005/8/layout/target3"/>
    <dgm:cxn modelId="{0FD54D09-2291-4AB2-802D-D48F1711A9AC}" type="presParOf" srcId="{F8DE16BD-D81F-48E1-A0F5-C92C921710DC}" destId="{D7CFDB4B-7E34-4459-ACFD-97FC1CE2B692}" srcOrd="14" destOrd="0" presId="urn:microsoft.com/office/officeart/2005/8/layout/target3"/>
    <dgm:cxn modelId="{35A8E21D-64F6-4361-B984-220A23DF7AAE}" type="presParOf" srcId="{F8DE16BD-D81F-48E1-A0F5-C92C921710DC}" destId="{9FB060DF-EDB3-4699-81FA-8CBBEE0C7BF8}"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C6129B-F859-47E0-9E82-32462FEFEF05}" type="doc">
      <dgm:prSet loTypeId="urn:microsoft.com/office/officeart/2005/8/layout/pyramid2" loCatId="list" qsTypeId="urn:microsoft.com/office/officeart/2005/8/quickstyle/simple1" qsCatId="simple" csTypeId="urn:microsoft.com/office/officeart/2005/8/colors/accent1_2" csCatId="accent1" phldr="1"/>
      <dgm:spPr/>
    </dgm:pt>
    <dgm:pt modelId="{F3C00A0A-6EE3-4595-A2E4-49E77A8973BE}">
      <dgm:prSet phldrT="[Текст]" custT="1"/>
      <dgm:spPr/>
      <dgm:t>
        <a:bodyPr/>
        <a:lstStyle/>
        <a:p>
          <a:r>
            <a:rPr kumimoji="0" lang="ru-RU" sz="2000" b="1" i="0" u="none" strike="noStrike" cap="none" normalizeH="0" baseline="0" dirty="0" smtClean="0">
              <a:ln>
                <a:noFill/>
              </a:ln>
              <a:solidFill>
                <a:schemeClr val="bg1"/>
              </a:solidFill>
              <a:effectLst/>
              <a:latin typeface="+mn-lt"/>
              <a:ea typeface="Calibri" pitchFamily="34" charset="0"/>
              <a:cs typeface="Times New Roman" pitchFamily="18" charset="0"/>
            </a:rPr>
            <a:t>определение общих целей финансовой стратегии малого бизнеса</a:t>
          </a:r>
          <a:endParaRPr lang="ru-RU" sz="2000" b="1" dirty="0">
            <a:solidFill>
              <a:schemeClr val="bg1"/>
            </a:solidFill>
            <a:latin typeface="+mn-lt"/>
          </a:endParaRPr>
        </a:p>
      </dgm:t>
    </dgm:pt>
    <dgm:pt modelId="{62EEC16F-9C1F-4E39-9603-89F0F43B2750}" type="parTrans" cxnId="{6F265530-101E-4F51-B644-CA059D641B1F}">
      <dgm:prSet/>
      <dgm:spPr/>
      <dgm:t>
        <a:bodyPr/>
        <a:lstStyle/>
        <a:p>
          <a:endParaRPr lang="ru-RU"/>
        </a:p>
      </dgm:t>
    </dgm:pt>
    <dgm:pt modelId="{B7DF7C9B-774D-4A87-8C83-53B97A885D84}" type="sibTrans" cxnId="{6F265530-101E-4F51-B644-CA059D641B1F}">
      <dgm:prSet/>
      <dgm:spPr/>
      <dgm:t>
        <a:bodyPr/>
        <a:lstStyle/>
        <a:p>
          <a:endParaRPr lang="ru-RU"/>
        </a:p>
      </dgm:t>
    </dgm:pt>
    <dgm:pt modelId="{13C2B601-82C7-4E60-9A49-923EE54A98E9}">
      <dgm:prSet phldrT="[Текст]" custT="1"/>
      <dgm:spPr/>
      <dgm:t>
        <a:bodyPr/>
        <a:lstStyle/>
        <a:p>
          <a:r>
            <a:rPr kumimoji="0" lang="ru-RU" sz="1800" b="1" i="0" u="none" strike="noStrike" cap="none" normalizeH="0" baseline="0" dirty="0" smtClean="0">
              <a:ln>
                <a:noFill/>
              </a:ln>
              <a:solidFill>
                <a:schemeClr val="bg1"/>
              </a:solidFill>
              <a:effectLst/>
              <a:latin typeface="+mn-lt"/>
              <a:ea typeface="Calibri" pitchFamily="34" charset="0"/>
              <a:cs typeface="Times New Roman" pitchFamily="18" charset="0"/>
            </a:rPr>
            <a:t>формирование и управление финансовых взаимоотношений, обеспечивающих оптимальные денежные потоки по всем видам деятельности</a:t>
          </a:r>
          <a:endParaRPr lang="ru-RU" sz="1800" b="1" dirty="0">
            <a:solidFill>
              <a:schemeClr val="bg1"/>
            </a:solidFill>
            <a:latin typeface="+mn-lt"/>
          </a:endParaRPr>
        </a:p>
      </dgm:t>
    </dgm:pt>
    <dgm:pt modelId="{903634D5-5B4B-4371-887E-B752A420B893}" type="parTrans" cxnId="{8DC17477-5E82-4C64-BA09-3D9099405FD7}">
      <dgm:prSet/>
      <dgm:spPr/>
      <dgm:t>
        <a:bodyPr/>
        <a:lstStyle/>
        <a:p>
          <a:endParaRPr lang="ru-RU"/>
        </a:p>
      </dgm:t>
    </dgm:pt>
    <dgm:pt modelId="{6333C67F-E60D-425B-A62A-03078CE93A9E}" type="sibTrans" cxnId="{8DC17477-5E82-4C64-BA09-3D9099405FD7}">
      <dgm:prSet/>
      <dgm:spPr/>
      <dgm:t>
        <a:bodyPr/>
        <a:lstStyle/>
        <a:p>
          <a:endParaRPr lang="ru-RU"/>
        </a:p>
      </dgm:t>
    </dgm:pt>
    <dgm:pt modelId="{BA179BD6-831C-4012-800F-8AC90EE5EBF1}">
      <dgm:prSet phldrT="[Текст]" custT="1"/>
      <dgm:spPr/>
      <dgm:t>
        <a:bodyPr/>
        <a:lstStyle/>
        <a:p>
          <a:r>
            <a:rPr kumimoji="0" lang="ru-RU" sz="1800" b="1" i="0" u="none" strike="noStrike" cap="none" normalizeH="0" baseline="0" dirty="0" smtClean="0">
              <a:ln>
                <a:noFill/>
              </a:ln>
              <a:solidFill>
                <a:schemeClr val="bg1"/>
              </a:solidFill>
              <a:effectLst/>
              <a:latin typeface="+mn-lt"/>
              <a:ea typeface="Calibri" pitchFamily="34" charset="0"/>
              <a:cs typeface="Times New Roman" pitchFamily="18" charset="0"/>
            </a:rPr>
            <a:t>управление источниками финансирования имущества и их использование для осуществления деятельности</a:t>
          </a:r>
          <a:endParaRPr lang="ru-RU" sz="1800" b="1" dirty="0">
            <a:solidFill>
              <a:schemeClr val="bg1"/>
            </a:solidFill>
            <a:latin typeface="+mn-lt"/>
          </a:endParaRPr>
        </a:p>
      </dgm:t>
    </dgm:pt>
    <dgm:pt modelId="{93D9BD48-931E-4B74-BC8D-C37A99930905}" type="parTrans" cxnId="{E5657678-7FF6-42E8-91B6-0BAFA8518DED}">
      <dgm:prSet/>
      <dgm:spPr/>
      <dgm:t>
        <a:bodyPr/>
        <a:lstStyle/>
        <a:p>
          <a:endParaRPr lang="ru-RU"/>
        </a:p>
      </dgm:t>
    </dgm:pt>
    <dgm:pt modelId="{A95564CB-2F52-470A-AD5D-9C1A59E83F64}" type="sibTrans" cxnId="{E5657678-7FF6-42E8-91B6-0BAFA8518DED}">
      <dgm:prSet/>
      <dgm:spPr/>
      <dgm:t>
        <a:bodyPr/>
        <a:lstStyle/>
        <a:p>
          <a:endParaRPr lang="ru-RU"/>
        </a:p>
      </dgm:t>
    </dgm:pt>
    <dgm:pt modelId="{31449C44-9C80-48F3-ABEA-7C8D6C3F1AE6}" type="pres">
      <dgm:prSet presAssocID="{BBC6129B-F859-47E0-9E82-32462FEFEF05}" presName="compositeShape" presStyleCnt="0">
        <dgm:presLayoutVars>
          <dgm:dir/>
          <dgm:resizeHandles/>
        </dgm:presLayoutVars>
      </dgm:prSet>
      <dgm:spPr/>
    </dgm:pt>
    <dgm:pt modelId="{F957D677-8242-41B4-B1B7-2D1AB383A53B}" type="pres">
      <dgm:prSet presAssocID="{BBC6129B-F859-47E0-9E82-32462FEFEF05}" presName="pyramid" presStyleLbl="node1" presStyleIdx="0" presStyleCnt="1"/>
      <dgm:spPr/>
    </dgm:pt>
    <dgm:pt modelId="{4A1C68DA-CE45-41F5-99D1-CC0715CF3B0E}" type="pres">
      <dgm:prSet presAssocID="{BBC6129B-F859-47E0-9E82-32462FEFEF05}" presName="theList" presStyleCnt="0"/>
      <dgm:spPr/>
    </dgm:pt>
    <dgm:pt modelId="{C1FAD01A-D0E0-4A7E-8C06-8DD02A81DC36}" type="pres">
      <dgm:prSet presAssocID="{F3C00A0A-6EE3-4595-A2E4-49E77A8973BE}" presName="aNode" presStyleLbl="fgAcc1" presStyleIdx="0" presStyleCnt="3" custScaleX="127388" custScaleY="112817" custLinFactY="4296" custLinFactNeighborX="8031" custLinFactNeighborY="100000">
        <dgm:presLayoutVars>
          <dgm:bulletEnabled val="1"/>
        </dgm:presLayoutVars>
      </dgm:prSet>
      <dgm:spPr/>
      <dgm:t>
        <a:bodyPr/>
        <a:lstStyle/>
        <a:p>
          <a:endParaRPr lang="ru-RU"/>
        </a:p>
      </dgm:t>
    </dgm:pt>
    <dgm:pt modelId="{4EF48386-F77A-4A78-B958-1163EA4AA4A9}" type="pres">
      <dgm:prSet presAssocID="{F3C00A0A-6EE3-4595-A2E4-49E77A8973BE}" presName="aSpace" presStyleCnt="0"/>
      <dgm:spPr/>
    </dgm:pt>
    <dgm:pt modelId="{7A03D878-5CDA-41DA-B99E-8D908F62818D}" type="pres">
      <dgm:prSet presAssocID="{13C2B601-82C7-4E60-9A49-923EE54A98E9}" presName="aNode" presStyleLbl="fgAcc1" presStyleIdx="1" presStyleCnt="3" custScaleX="129157" custScaleY="160993" custLinFactY="14019" custLinFactNeighborX="7212" custLinFactNeighborY="100000">
        <dgm:presLayoutVars>
          <dgm:bulletEnabled val="1"/>
        </dgm:presLayoutVars>
      </dgm:prSet>
      <dgm:spPr/>
      <dgm:t>
        <a:bodyPr/>
        <a:lstStyle/>
        <a:p>
          <a:endParaRPr lang="ru-RU"/>
        </a:p>
      </dgm:t>
    </dgm:pt>
    <dgm:pt modelId="{C848597C-C270-4A85-8515-54925F03238E}" type="pres">
      <dgm:prSet presAssocID="{13C2B601-82C7-4E60-9A49-923EE54A98E9}" presName="aSpace" presStyleCnt="0"/>
      <dgm:spPr/>
    </dgm:pt>
    <dgm:pt modelId="{00B60761-8918-412C-BF04-2CB1CD1ECFEF}" type="pres">
      <dgm:prSet presAssocID="{BA179BD6-831C-4012-800F-8AC90EE5EBF1}" presName="aNode" presStyleLbl="fgAcc1" presStyleIdx="2" presStyleCnt="3" custScaleX="126356" custScaleY="165451" custLinFactY="26091" custLinFactNeighborX="6731" custLinFactNeighborY="100000">
        <dgm:presLayoutVars>
          <dgm:bulletEnabled val="1"/>
        </dgm:presLayoutVars>
      </dgm:prSet>
      <dgm:spPr/>
      <dgm:t>
        <a:bodyPr/>
        <a:lstStyle/>
        <a:p>
          <a:endParaRPr lang="ru-RU"/>
        </a:p>
      </dgm:t>
    </dgm:pt>
    <dgm:pt modelId="{9151626C-32F2-4928-8A95-77EA4448EAA5}" type="pres">
      <dgm:prSet presAssocID="{BA179BD6-831C-4012-800F-8AC90EE5EBF1}" presName="aSpace" presStyleCnt="0"/>
      <dgm:spPr/>
    </dgm:pt>
  </dgm:ptLst>
  <dgm:cxnLst>
    <dgm:cxn modelId="{0C895902-9FC6-4439-BDFA-CCAEECA7D08D}" type="presOf" srcId="{BBC6129B-F859-47E0-9E82-32462FEFEF05}" destId="{31449C44-9C80-48F3-ABEA-7C8D6C3F1AE6}" srcOrd="0" destOrd="0" presId="urn:microsoft.com/office/officeart/2005/8/layout/pyramid2"/>
    <dgm:cxn modelId="{6F265530-101E-4F51-B644-CA059D641B1F}" srcId="{BBC6129B-F859-47E0-9E82-32462FEFEF05}" destId="{F3C00A0A-6EE3-4595-A2E4-49E77A8973BE}" srcOrd="0" destOrd="0" parTransId="{62EEC16F-9C1F-4E39-9603-89F0F43B2750}" sibTransId="{B7DF7C9B-774D-4A87-8C83-53B97A885D84}"/>
    <dgm:cxn modelId="{69BE1F0D-FA0E-4477-80A9-E8DF4BB6CEB3}" type="presOf" srcId="{13C2B601-82C7-4E60-9A49-923EE54A98E9}" destId="{7A03D878-5CDA-41DA-B99E-8D908F62818D}" srcOrd="0" destOrd="0" presId="urn:microsoft.com/office/officeart/2005/8/layout/pyramid2"/>
    <dgm:cxn modelId="{081BAAB2-B4BD-49AF-A773-5EF228584198}" type="presOf" srcId="{BA179BD6-831C-4012-800F-8AC90EE5EBF1}" destId="{00B60761-8918-412C-BF04-2CB1CD1ECFEF}" srcOrd="0" destOrd="0" presId="urn:microsoft.com/office/officeart/2005/8/layout/pyramid2"/>
    <dgm:cxn modelId="{8DC17477-5E82-4C64-BA09-3D9099405FD7}" srcId="{BBC6129B-F859-47E0-9E82-32462FEFEF05}" destId="{13C2B601-82C7-4E60-9A49-923EE54A98E9}" srcOrd="1" destOrd="0" parTransId="{903634D5-5B4B-4371-887E-B752A420B893}" sibTransId="{6333C67F-E60D-425B-A62A-03078CE93A9E}"/>
    <dgm:cxn modelId="{7018054D-47D2-48F1-8200-51002AB1B3E8}" type="presOf" srcId="{F3C00A0A-6EE3-4595-A2E4-49E77A8973BE}" destId="{C1FAD01A-D0E0-4A7E-8C06-8DD02A81DC36}" srcOrd="0" destOrd="0" presId="urn:microsoft.com/office/officeart/2005/8/layout/pyramid2"/>
    <dgm:cxn modelId="{E5657678-7FF6-42E8-91B6-0BAFA8518DED}" srcId="{BBC6129B-F859-47E0-9E82-32462FEFEF05}" destId="{BA179BD6-831C-4012-800F-8AC90EE5EBF1}" srcOrd="2" destOrd="0" parTransId="{93D9BD48-931E-4B74-BC8D-C37A99930905}" sibTransId="{A95564CB-2F52-470A-AD5D-9C1A59E83F64}"/>
    <dgm:cxn modelId="{0BFD8CB6-51FA-43A9-9D86-63788C03F07C}" type="presParOf" srcId="{31449C44-9C80-48F3-ABEA-7C8D6C3F1AE6}" destId="{F957D677-8242-41B4-B1B7-2D1AB383A53B}" srcOrd="0" destOrd="0" presId="urn:microsoft.com/office/officeart/2005/8/layout/pyramid2"/>
    <dgm:cxn modelId="{E95D2090-6D08-45C2-B38A-0328F44B4BE1}" type="presParOf" srcId="{31449C44-9C80-48F3-ABEA-7C8D6C3F1AE6}" destId="{4A1C68DA-CE45-41F5-99D1-CC0715CF3B0E}" srcOrd="1" destOrd="0" presId="urn:microsoft.com/office/officeart/2005/8/layout/pyramid2"/>
    <dgm:cxn modelId="{5567389F-43F5-4898-A380-7C3CD3C6CDB7}" type="presParOf" srcId="{4A1C68DA-CE45-41F5-99D1-CC0715CF3B0E}" destId="{C1FAD01A-D0E0-4A7E-8C06-8DD02A81DC36}" srcOrd="0" destOrd="0" presId="urn:microsoft.com/office/officeart/2005/8/layout/pyramid2"/>
    <dgm:cxn modelId="{DC188E93-6A7A-4C0B-8A3B-70AF5E8B359C}" type="presParOf" srcId="{4A1C68DA-CE45-41F5-99D1-CC0715CF3B0E}" destId="{4EF48386-F77A-4A78-B958-1163EA4AA4A9}" srcOrd="1" destOrd="0" presId="urn:microsoft.com/office/officeart/2005/8/layout/pyramid2"/>
    <dgm:cxn modelId="{EAFE615E-2BA2-4F26-8B59-165F59334072}" type="presParOf" srcId="{4A1C68DA-CE45-41F5-99D1-CC0715CF3B0E}" destId="{7A03D878-5CDA-41DA-B99E-8D908F62818D}" srcOrd="2" destOrd="0" presId="urn:microsoft.com/office/officeart/2005/8/layout/pyramid2"/>
    <dgm:cxn modelId="{51A7805D-5465-4DE3-AB32-3CAC1F151623}" type="presParOf" srcId="{4A1C68DA-CE45-41F5-99D1-CC0715CF3B0E}" destId="{C848597C-C270-4A85-8515-54925F03238E}" srcOrd="3" destOrd="0" presId="urn:microsoft.com/office/officeart/2005/8/layout/pyramid2"/>
    <dgm:cxn modelId="{C941068E-325D-4B62-9E7B-FDC146870F9D}" type="presParOf" srcId="{4A1C68DA-CE45-41F5-99D1-CC0715CF3B0E}" destId="{00B60761-8918-412C-BF04-2CB1CD1ECFEF}" srcOrd="4" destOrd="0" presId="urn:microsoft.com/office/officeart/2005/8/layout/pyramid2"/>
    <dgm:cxn modelId="{9A6FE221-E473-4B56-980C-F2C868EF2F0B}" type="presParOf" srcId="{4A1C68DA-CE45-41F5-99D1-CC0715CF3B0E}" destId="{9151626C-32F2-4928-8A95-77EA4448EAA5}"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B35813-E0EB-4A7A-9B5D-2DB9A1899FA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AA5BD5E3-AACB-41AE-942F-90B9A71FB6BB}">
      <dgm:prSet phldrT="[Текст]" custT="1"/>
      <dgm:spPr/>
      <dgm:t>
        <a:bodyPr/>
        <a:lstStyle/>
        <a:p>
          <a:r>
            <a:rPr kumimoji="0" lang="ru-RU" sz="2800" b="1" i="0" u="none" strike="noStrike" cap="none" normalizeH="0" baseline="0" dirty="0" smtClean="0">
              <a:ln>
                <a:noFill/>
              </a:ln>
              <a:solidFill>
                <a:schemeClr val="tx1"/>
              </a:solidFill>
              <a:effectLst/>
              <a:latin typeface="+mn-lt"/>
              <a:ea typeface="Calibri" pitchFamily="34" charset="0"/>
              <a:cs typeface="Times New Roman" pitchFamily="18" charset="0"/>
            </a:rPr>
            <a:t>ОСНОВНОЕ НАПРАВЛЕНИЕ В УПРАВЛЕНИИ ФИНАНСАМИ ИНДИВИДУАЛЬНОГО ПРЕДПРИНИМАТЕЛЯ</a:t>
          </a:r>
          <a:endParaRPr lang="ru-RU" sz="2800" b="1" dirty="0">
            <a:latin typeface="+mn-lt"/>
          </a:endParaRPr>
        </a:p>
      </dgm:t>
    </dgm:pt>
    <dgm:pt modelId="{F10B78A1-23EA-4F7F-8DF9-751468A27B18}" type="parTrans" cxnId="{B12C00E4-1736-4A0A-88D2-3439B2B79664}">
      <dgm:prSet/>
      <dgm:spPr/>
      <dgm:t>
        <a:bodyPr/>
        <a:lstStyle/>
        <a:p>
          <a:endParaRPr lang="ru-RU"/>
        </a:p>
      </dgm:t>
    </dgm:pt>
    <dgm:pt modelId="{0C189C3F-2AC3-4F61-BAB3-6FC0E1546287}" type="sibTrans" cxnId="{B12C00E4-1736-4A0A-88D2-3439B2B79664}">
      <dgm:prSet/>
      <dgm:spPr/>
      <dgm:t>
        <a:bodyPr/>
        <a:lstStyle/>
        <a:p>
          <a:endParaRPr lang="ru-RU"/>
        </a:p>
      </dgm:t>
    </dgm:pt>
    <dgm:pt modelId="{6A8948DB-2DB1-434D-8712-7BA50C53F337}">
      <dgm:prSet phldrT="[Текст]"/>
      <dgm:spPr>
        <a:solidFill>
          <a:schemeClr val="bg2"/>
        </a:solidFill>
      </dgm:spPr>
      <dgm:t>
        <a:bodyPr/>
        <a:lstStyle/>
        <a:p>
          <a:pPr rtl="0"/>
          <a:r>
            <a:rPr kumimoji="0" lang="ru-RU" b="1" i="0" u="none" strike="noStrike" cap="none" normalizeH="0" baseline="0" dirty="0" smtClean="0">
              <a:ln>
                <a:noFill/>
              </a:ln>
              <a:solidFill>
                <a:schemeClr val="tx1"/>
              </a:solidFill>
              <a:effectLst/>
              <a:latin typeface="+mn-lt"/>
              <a:ea typeface="Calibri" pitchFamily="34" charset="0"/>
              <a:cs typeface="Times New Roman" pitchFamily="18" charset="0"/>
            </a:rPr>
            <a:t>необходимость применения рационального и соразмерного формирования и распределения финансовых ресурсов</a:t>
          </a:r>
          <a:endParaRPr lang="ru-RU" dirty="0">
            <a:latin typeface="+mn-lt"/>
          </a:endParaRPr>
        </a:p>
      </dgm:t>
    </dgm:pt>
    <dgm:pt modelId="{027C4A48-22DD-445D-8A6A-57B5742F15D5}" type="sibTrans" cxnId="{6BC7B07C-E956-4850-BC8D-FF86B58D788F}">
      <dgm:prSet/>
      <dgm:spPr/>
      <dgm:t>
        <a:bodyPr/>
        <a:lstStyle/>
        <a:p>
          <a:endParaRPr lang="ru-RU"/>
        </a:p>
      </dgm:t>
    </dgm:pt>
    <dgm:pt modelId="{5690DC8B-C208-42A0-8FDB-46A036E88F36}" type="parTrans" cxnId="{6BC7B07C-E956-4850-BC8D-FF86B58D788F}">
      <dgm:prSet/>
      <dgm:spPr/>
      <dgm:t>
        <a:bodyPr/>
        <a:lstStyle/>
        <a:p>
          <a:endParaRPr lang="ru-RU"/>
        </a:p>
      </dgm:t>
    </dgm:pt>
    <dgm:pt modelId="{AF6BC975-EB30-4C8A-9B89-00827A23EB6F}" type="pres">
      <dgm:prSet presAssocID="{89B35813-E0EB-4A7A-9B5D-2DB9A1899FAA}" presName="Name0" presStyleCnt="0">
        <dgm:presLayoutVars>
          <dgm:dir/>
          <dgm:animLvl val="lvl"/>
          <dgm:resizeHandles val="exact"/>
        </dgm:presLayoutVars>
      </dgm:prSet>
      <dgm:spPr/>
      <dgm:t>
        <a:bodyPr/>
        <a:lstStyle/>
        <a:p>
          <a:endParaRPr lang="ru-RU"/>
        </a:p>
      </dgm:t>
    </dgm:pt>
    <dgm:pt modelId="{8B887545-4D86-449C-B847-2979D4BF674C}" type="pres">
      <dgm:prSet presAssocID="{6A8948DB-2DB1-434D-8712-7BA50C53F337}" presName="boxAndChildren" presStyleCnt="0"/>
      <dgm:spPr/>
    </dgm:pt>
    <dgm:pt modelId="{F15F35A2-A718-4DD9-9A84-BB148127B4C0}" type="pres">
      <dgm:prSet presAssocID="{6A8948DB-2DB1-434D-8712-7BA50C53F337}" presName="parentTextBox" presStyleLbl="node1" presStyleIdx="0" presStyleCnt="2"/>
      <dgm:spPr/>
      <dgm:t>
        <a:bodyPr/>
        <a:lstStyle/>
        <a:p>
          <a:endParaRPr lang="ru-RU"/>
        </a:p>
      </dgm:t>
    </dgm:pt>
    <dgm:pt modelId="{4A750E3A-8E83-444D-BDDF-C70FBBD4D478}" type="pres">
      <dgm:prSet presAssocID="{0C189C3F-2AC3-4F61-BAB3-6FC0E1546287}" presName="sp" presStyleCnt="0"/>
      <dgm:spPr/>
    </dgm:pt>
    <dgm:pt modelId="{36361B29-AF3E-4D15-B36B-9C2FAA49490E}" type="pres">
      <dgm:prSet presAssocID="{AA5BD5E3-AACB-41AE-942F-90B9A71FB6BB}" presName="arrowAndChildren" presStyleCnt="0"/>
      <dgm:spPr/>
    </dgm:pt>
    <dgm:pt modelId="{BC23CD40-4E53-42D6-908D-8A2E83263A5B}" type="pres">
      <dgm:prSet presAssocID="{AA5BD5E3-AACB-41AE-942F-90B9A71FB6BB}" presName="parentTextArrow" presStyleLbl="node1" presStyleIdx="1" presStyleCnt="2"/>
      <dgm:spPr/>
      <dgm:t>
        <a:bodyPr/>
        <a:lstStyle/>
        <a:p>
          <a:endParaRPr lang="ru-RU"/>
        </a:p>
      </dgm:t>
    </dgm:pt>
  </dgm:ptLst>
  <dgm:cxnLst>
    <dgm:cxn modelId="{FD1CF75A-889F-4EE6-B12E-EABA81F4AFF5}" type="presOf" srcId="{AA5BD5E3-AACB-41AE-942F-90B9A71FB6BB}" destId="{BC23CD40-4E53-42D6-908D-8A2E83263A5B}" srcOrd="0" destOrd="0" presId="urn:microsoft.com/office/officeart/2005/8/layout/process4"/>
    <dgm:cxn modelId="{40FA7A2A-7F57-43D5-A284-D076968F4E83}" type="presOf" srcId="{89B35813-E0EB-4A7A-9B5D-2DB9A1899FAA}" destId="{AF6BC975-EB30-4C8A-9B89-00827A23EB6F}" srcOrd="0" destOrd="0" presId="urn:microsoft.com/office/officeart/2005/8/layout/process4"/>
    <dgm:cxn modelId="{6BC7B07C-E956-4850-BC8D-FF86B58D788F}" srcId="{89B35813-E0EB-4A7A-9B5D-2DB9A1899FAA}" destId="{6A8948DB-2DB1-434D-8712-7BA50C53F337}" srcOrd="1" destOrd="0" parTransId="{5690DC8B-C208-42A0-8FDB-46A036E88F36}" sibTransId="{027C4A48-22DD-445D-8A6A-57B5742F15D5}"/>
    <dgm:cxn modelId="{B12C00E4-1736-4A0A-88D2-3439B2B79664}" srcId="{89B35813-E0EB-4A7A-9B5D-2DB9A1899FAA}" destId="{AA5BD5E3-AACB-41AE-942F-90B9A71FB6BB}" srcOrd="0" destOrd="0" parTransId="{F10B78A1-23EA-4F7F-8DF9-751468A27B18}" sibTransId="{0C189C3F-2AC3-4F61-BAB3-6FC0E1546287}"/>
    <dgm:cxn modelId="{C652C27D-3AEB-45FE-9DFD-F795BC6ACDF6}" type="presOf" srcId="{6A8948DB-2DB1-434D-8712-7BA50C53F337}" destId="{F15F35A2-A718-4DD9-9A84-BB148127B4C0}" srcOrd="0" destOrd="0" presId="urn:microsoft.com/office/officeart/2005/8/layout/process4"/>
    <dgm:cxn modelId="{C677EA72-1677-42EA-AE3D-D6D6CEB1B421}" type="presParOf" srcId="{AF6BC975-EB30-4C8A-9B89-00827A23EB6F}" destId="{8B887545-4D86-449C-B847-2979D4BF674C}" srcOrd="0" destOrd="0" presId="urn:microsoft.com/office/officeart/2005/8/layout/process4"/>
    <dgm:cxn modelId="{56A049E4-643F-406D-B7FD-3075AD6309CB}" type="presParOf" srcId="{8B887545-4D86-449C-B847-2979D4BF674C}" destId="{F15F35A2-A718-4DD9-9A84-BB148127B4C0}" srcOrd="0" destOrd="0" presId="urn:microsoft.com/office/officeart/2005/8/layout/process4"/>
    <dgm:cxn modelId="{19CBFCBD-BAFF-4E36-88F5-81B580222806}" type="presParOf" srcId="{AF6BC975-EB30-4C8A-9B89-00827A23EB6F}" destId="{4A750E3A-8E83-444D-BDDF-C70FBBD4D478}" srcOrd="1" destOrd="0" presId="urn:microsoft.com/office/officeart/2005/8/layout/process4"/>
    <dgm:cxn modelId="{43A896DC-0BDC-46DD-A526-94346CC35080}" type="presParOf" srcId="{AF6BC975-EB30-4C8A-9B89-00827A23EB6F}" destId="{36361B29-AF3E-4D15-B36B-9C2FAA49490E}" srcOrd="2" destOrd="0" presId="urn:microsoft.com/office/officeart/2005/8/layout/process4"/>
    <dgm:cxn modelId="{B1CFD31C-F5C5-4BD2-B0DE-2E47DE7CBBAE}" type="presParOf" srcId="{36361B29-AF3E-4D15-B36B-9C2FAA49490E}" destId="{BC23CD40-4E53-42D6-908D-8A2E83263A5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EC27E4-6C1C-4DE1-89C7-0963167B34E9}" type="doc">
      <dgm:prSet loTypeId="urn:microsoft.com/office/officeart/2005/8/layout/radial6" loCatId="relationship" qsTypeId="urn:microsoft.com/office/officeart/2005/8/quickstyle/3d3" qsCatId="3D" csTypeId="urn:microsoft.com/office/officeart/2005/8/colors/accent1_2" csCatId="accent1" phldr="1"/>
      <dgm:spPr/>
      <dgm:t>
        <a:bodyPr/>
        <a:lstStyle/>
        <a:p>
          <a:endParaRPr lang="ru-RU"/>
        </a:p>
      </dgm:t>
    </dgm:pt>
    <dgm:pt modelId="{5B62DD9D-41C1-4BCE-AB62-78C147D3AC5B}">
      <dgm:prSet phldrT="[Текст]"/>
      <dgm:spPr/>
      <dgm:t>
        <a:bodyPr/>
        <a:lstStyle/>
        <a:p>
          <a:r>
            <a:rPr lang="ru-RU" b="1" dirty="0" smtClean="0">
              <a:solidFill>
                <a:schemeClr val="tx1"/>
              </a:solidFill>
            </a:rPr>
            <a:t>Факторы </a:t>
          </a:r>
          <a:endParaRPr lang="ru-RU" b="1" dirty="0">
            <a:solidFill>
              <a:schemeClr val="tx1"/>
            </a:solidFill>
          </a:endParaRPr>
        </a:p>
      </dgm:t>
    </dgm:pt>
    <dgm:pt modelId="{17023A7F-6B0B-4E65-8D46-2317E4A700DD}" type="parTrans" cxnId="{F8058498-89F2-4364-968A-E2875C55B61A}">
      <dgm:prSet/>
      <dgm:spPr/>
      <dgm:t>
        <a:bodyPr/>
        <a:lstStyle/>
        <a:p>
          <a:endParaRPr lang="ru-RU"/>
        </a:p>
      </dgm:t>
    </dgm:pt>
    <dgm:pt modelId="{B49958FD-641E-4FDF-8076-78E4F6420602}" type="sibTrans" cxnId="{F8058498-89F2-4364-968A-E2875C55B61A}">
      <dgm:prSet/>
      <dgm:spPr/>
      <dgm:t>
        <a:bodyPr/>
        <a:lstStyle/>
        <a:p>
          <a:endParaRPr lang="ru-RU"/>
        </a:p>
      </dgm:t>
    </dgm:pt>
    <dgm:pt modelId="{8EF82585-3C1F-4E50-9E8F-FCC28B3835B1}">
      <dgm:prSet phldrT="[Текст]" custT="1"/>
      <dgm:spPr/>
      <dgm:t>
        <a:bodyPr/>
        <a:lstStyle/>
        <a:p>
          <a:r>
            <a:rPr lang="ru-RU" sz="2400" b="1" dirty="0" smtClean="0">
              <a:solidFill>
                <a:schemeClr val="tx1"/>
              </a:solidFill>
            </a:rPr>
            <a:t>доходы, полученных от финансовых операций</a:t>
          </a:r>
          <a:endParaRPr lang="ru-RU" sz="2400" b="1" dirty="0">
            <a:solidFill>
              <a:schemeClr val="tx1"/>
            </a:solidFill>
          </a:endParaRPr>
        </a:p>
      </dgm:t>
    </dgm:pt>
    <dgm:pt modelId="{37619F0A-9F52-4ECB-9E13-01ADDC02FAE1}" type="parTrans" cxnId="{2AC1DF13-8B1F-4A26-B157-29E841EB8E1C}">
      <dgm:prSet/>
      <dgm:spPr/>
      <dgm:t>
        <a:bodyPr/>
        <a:lstStyle/>
        <a:p>
          <a:endParaRPr lang="ru-RU"/>
        </a:p>
      </dgm:t>
    </dgm:pt>
    <dgm:pt modelId="{3F06C426-1526-449E-A4F3-36FC3A8813DA}" type="sibTrans" cxnId="{2AC1DF13-8B1F-4A26-B157-29E841EB8E1C}">
      <dgm:prSet/>
      <dgm:spPr/>
      <dgm:t>
        <a:bodyPr/>
        <a:lstStyle/>
        <a:p>
          <a:endParaRPr lang="ru-RU"/>
        </a:p>
      </dgm:t>
    </dgm:pt>
    <dgm:pt modelId="{9579DF2C-0392-459F-B81C-DFF10BC661E9}">
      <dgm:prSet phldrT="[Текст]" custT="1"/>
      <dgm:spPr/>
      <dgm:t>
        <a:bodyPr/>
        <a:lstStyle/>
        <a:p>
          <a:r>
            <a:rPr lang="ru-RU" sz="2800" b="1" dirty="0" smtClean="0">
              <a:solidFill>
                <a:schemeClr val="tx1"/>
              </a:solidFill>
            </a:rPr>
            <a:t>доходы от продажи имущества</a:t>
          </a:r>
          <a:endParaRPr lang="ru-RU" sz="2800" b="1" dirty="0">
            <a:solidFill>
              <a:schemeClr val="tx1"/>
            </a:solidFill>
          </a:endParaRPr>
        </a:p>
      </dgm:t>
    </dgm:pt>
    <dgm:pt modelId="{D347E4FC-62AA-4BD5-B5B1-ABF4FAE77543}" type="parTrans" cxnId="{41E19172-ADF8-4C45-972A-61E090C37930}">
      <dgm:prSet/>
      <dgm:spPr/>
      <dgm:t>
        <a:bodyPr/>
        <a:lstStyle/>
        <a:p>
          <a:endParaRPr lang="ru-RU"/>
        </a:p>
      </dgm:t>
    </dgm:pt>
    <dgm:pt modelId="{A0737E82-32D0-470B-9228-646CFE61C15B}" type="sibTrans" cxnId="{41E19172-ADF8-4C45-972A-61E090C37930}">
      <dgm:prSet/>
      <dgm:spPr/>
      <dgm:t>
        <a:bodyPr/>
        <a:lstStyle/>
        <a:p>
          <a:endParaRPr lang="ru-RU"/>
        </a:p>
      </dgm:t>
    </dgm:pt>
    <dgm:pt modelId="{11964E1C-23A8-479F-BED6-721DF75EF932}">
      <dgm:prSet phldrT="[Текст]" custT="1"/>
      <dgm:spPr/>
      <dgm:t>
        <a:bodyPr/>
        <a:lstStyle/>
        <a:p>
          <a:r>
            <a:rPr lang="ru-RU" sz="2800" b="1" dirty="0" smtClean="0">
              <a:solidFill>
                <a:schemeClr val="tx1"/>
              </a:solidFill>
            </a:rPr>
            <a:t>уровень цен</a:t>
          </a:r>
          <a:endParaRPr lang="ru-RU" sz="2800" b="1" dirty="0">
            <a:solidFill>
              <a:schemeClr val="tx1"/>
            </a:solidFill>
          </a:endParaRPr>
        </a:p>
      </dgm:t>
    </dgm:pt>
    <dgm:pt modelId="{E40D7B9A-540A-43DD-AB34-29A097513B2E}" type="parTrans" cxnId="{34B4AC13-4644-49A9-AAE4-1BD0432748BA}">
      <dgm:prSet/>
      <dgm:spPr/>
      <dgm:t>
        <a:bodyPr/>
        <a:lstStyle/>
        <a:p>
          <a:endParaRPr lang="ru-RU"/>
        </a:p>
      </dgm:t>
    </dgm:pt>
    <dgm:pt modelId="{DC9F5386-27CB-491C-832E-8183D6AC961A}" type="sibTrans" cxnId="{34B4AC13-4644-49A9-AAE4-1BD0432748BA}">
      <dgm:prSet/>
      <dgm:spPr/>
      <dgm:t>
        <a:bodyPr/>
        <a:lstStyle/>
        <a:p>
          <a:endParaRPr lang="ru-RU"/>
        </a:p>
      </dgm:t>
    </dgm:pt>
    <dgm:pt modelId="{A08454CF-D89F-4270-8CDE-1016C45AF35C}" type="pres">
      <dgm:prSet presAssocID="{A8EC27E4-6C1C-4DE1-89C7-0963167B34E9}" presName="Name0" presStyleCnt="0">
        <dgm:presLayoutVars>
          <dgm:chMax val="1"/>
          <dgm:dir/>
          <dgm:animLvl val="ctr"/>
          <dgm:resizeHandles val="exact"/>
        </dgm:presLayoutVars>
      </dgm:prSet>
      <dgm:spPr/>
      <dgm:t>
        <a:bodyPr/>
        <a:lstStyle/>
        <a:p>
          <a:endParaRPr lang="ru-RU"/>
        </a:p>
      </dgm:t>
    </dgm:pt>
    <dgm:pt modelId="{A0A80A4D-68DB-4901-8371-CE0BC971DF47}" type="pres">
      <dgm:prSet presAssocID="{5B62DD9D-41C1-4BCE-AB62-78C147D3AC5B}" presName="centerShape" presStyleLbl="node0" presStyleIdx="0" presStyleCnt="1" custScaleY="74007"/>
      <dgm:spPr/>
      <dgm:t>
        <a:bodyPr/>
        <a:lstStyle/>
        <a:p>
          <a:endParaRPr lang="ru-RU"/>
        </a:p>
      </dgm:t>
    </dgm:pt>
    <dgm:pt modelId="{0D2D0AC1-A7D1-400E-8BFE-2129BBFBFFE3}" type="pres">
      <dgm:prSet presAssocID="{8EF82585-3C1F-4E50-9E8F-FCC28B3835B1}" presName="node" presStyleLbl="node1" presStyleIdx="0" presStyleCnt="3" custScaleX="237808" custScaleY="97232" custRadScaleRad="101498" custRadScaleInc="-1863">
        <dgm:presLayoutVars>
          <dgm:bulletEnabled val="1"/>
        </dgm:presLayoutVars>
      </dgm:prSet>
      <dgm:spPr/>
      <dgm:t>
        <a:bodyPr/>
        <a:lstStyle/>
        <a:p>
          <a:endParaRPr lang="ru-RU"/>
        </a:p>
      </dgm:t>
    </dgm:pt>
    <dgm:pt modelId="{F594AA3F-EF87-449B-9295-BEBAF1F8F123}" type="pres">
      <dgm:prSet presAssocID="{8EF82585-3C1F-4E50-9E8F-FCC28B3835B1}" presName="dummy" presStyleCnt="0"/>
      <dgm:spPr/>
    </dgm:pt>
    <dgm:pt modelId="{A80955A5-1951-43E8-B9FD-FAD368B92415}" type="pres">
      <dgm:prSet presAssocID="{3F06C426-1526-449E-A4F3-36FC3A8813DA}" presName="sibTrans" presStyleLbl="sibTrans2D1" presStyleIdx="0" presStyleCnt="3"/>
      <dgm:spPr/>
      <dgm:t>
        <a:bodyPr/>
        <a:lstStyle/>
        <a:p>
          <a:endParaRPr lang="ru-RU"/>
        </a:p>
      </dgm:t>
    </dgm:pt>
    <dgm:pt modelId="{5E64F868-71A5-484B-BA5D-7BAA67400D7D}" type="pres">
      <dgm:prSet presAssocID="{9579DF2C-0392-459F-B81C-DFF10BC661E9}" presName="node" presStyleLbl="node1" presStyleIdx="1" presStyleCnt="3" custAng="19742927" custScaleX="199705">
        <dgm:presLayoutVars>
          <dgm:bulletEnabled val="1"/>
        </dgm:presLayoutVars>
      </dgm:prSet>
      <dgm:spPr/>
      <dgm:t>
        <a:bodyPr/>
        <a:lstStyle/>
        <a:p>
          <a:endParaRPr lang="ru-RU"/>
        </a:p>
      </dgm:t>
    </dgm:pt>
    <dgm:pt modelId="{065C4B1B-2A53-40D7-8482-5E6BE693F6DF}" type="pres">
      <dgm:prSet presAssocID="{9579DF2C-0392-459F-B81C-DFF10BC661E9}" presName="dummy" presStyleCnt="0"/>
      <dgm:spPr/>
    </dgm:pt>
    <dgm:pt modelId="{96D74B56-B460-4100-B2B1-85A830B01226}" type="pres">
      <dgm:prSet presAssocID="{A0737E82-32D0-470B-9228-646CFE61C15B}" presName="sibTrans" presStyleLbl="sibTrans2D1" presStyleIdx="1" presStyleCnt="3"/>
      <dgm:spPr/>
      <dgm:t>
        <a:bodyPr/>
        <a:lstStyle/>
        <a:p>
          <a:endParaRPr lang="ru-RU"/>
        </a:p>
      </dgm:t>
    </dgm:pt>
    <dgm:pt modelId="{7F4CA2B9-73AC-4490-9644-CF7BAA1754E3}" type="pres">
      <dgm:prSet presAssocID="{11964E1C-23A8-479F-BED6-721DF75EF932}" presName="node" presStyleLbl="node1" presStyleIdx="2" presStyleCnt="3" custAng="1685812" custScaleX="185748">
        <dgm:presLayoutVars>
          <dgm:bulletEnabled val="1"/>
        </dgm:presLayoutVars>
      </dgm:prSet>
      <dgm:spPr/>
      <dgm:t>
        <a:bodyPr/>
        <a:lstStyle/>
        <a:p>
          <a:endParaRPr lang="ru-RU"/>
        </a:p>
      </dgm:t>
    </dgm:pt>
    <dgm:pt modelId="{8A81C2C5-DB3D-446D-AEDF-E13B9DC271CA}" type="pres">
      <dgm:prSet presAssocID="{11964E1C-23A8-479F-BED6-721DF75EF932}" presName="dummy" presStyleCnt="0"/>
      <dgm:spPr/>
    </dgm:pt>
    <dgm:pt modelId="{BD3C5632-C884-448C-9421-D399FF92F36E}" type="pres">
      <dgm:prSet presAssocID="{DC9F5386-27CB-491C-832E-8183D6AC961A}" presName="sibTrans" presStyleLbl="sibTrans2D1" presStyleIdx="2" presStyleCnt="3"/>
      <dgm:spPr/>
      <dgm:t>
        <a:bodyPr/>
        <a:lstStyle/>
        <a:p>
          <a:endParaRPr lang="ru-RU"/>
        </a:p>
      </dgm:t>
    </dgm:pt>
  </dgm:ptLst>
  <dgm:cxnLst>
    <dgm:cxn modelId="{595DBA99-B4DD-4B92-AFD0-E96B7EBE81E7}" type="presOf" srcId="{3F06C426-1526-449E-A4F3-36FC3A8813DA}" destId="{A80955A5-1951-43E8-B9FD-FAD368B92415}" srcOrd="0" destOrd="0" presId="urn:microsoft.com/office/officeart/2005/8/layout/radial6"/>
    <dgm:cxn modelId="{52D2BC98-CD83-4B8C-826C-AE716F0C74B6}" type="presOf" srcId="{A8EC27E4-6C1C-4DE1-89C7-0963167B34E9}" destId="{A08454CF-D89F-4270-8CDE-1016C45AF35C}" srcOrd="0" destOrd="0" presId="urn:microsoft.com/office/officeart/2005/8/layout/radial6"/>
    <dgm:cxn modelId="{C5C17EF5-5229-4B94-96ED-BD50820D13E6}" type="presOf" srcId="{11964E1C-23A8-479F-BED6-721DF75EF932}" destId="{7F4CA2B9-73AC-4490-9644-CF7BAA1754E3}" srcOrd="0" destOrd="0" presId="urn:microsoft.com/office/officeart/2005/8/layout/radial6"/>
    <dgm:cxn modelId="{2AC1DF13-8B1F-4A26-B157-29E841EB8E1C}" srcId="{5B62DD9D-41C1-4BCE-AB62-78C147D3AC5B}" destId="{8EF82585-3C1F-4E50-9E8F-FCC28B3835B1}" srcOrd="0" destOrd="0" parTransId="{37619F0A-9F52-4ECB-9E13-01ADDC02FAE1}" sibTransId="{3F06C426-1526-449E-A4F3-36FC3A8813DA}"/>
    <dgm:cxn modelId="{04DC7F14-DE01-4127-BC48-D233F000EFF1}" type="presOf" srcId="{A0737E82-32D0-470B-9228-646CFE61C15B}" destId="{96D74B56-B460-4100-B2B1-85A830B01226}" srcOrd="0" destOrd="0" presId="urn:microsoft.com/office/officeart/2005/8/layout/radial6"/>
    <dgm:cxn modelId="{4E277BFF-64C5-4EFD-ABB9-2242841A3417}" type="presOf" srcId="{5B62DD9D-41C1-4BCE-AB62-78C147D3AC5B}" destId="{A0A80A4D-68DB-4901-8371-CE0BC971DF47}" srcOrd="0" destOrd="0" presId="urn:microsoft.com/office/officeart/2005/8/layout/radial6"/>
    <dgm:cxn modelId="{34B4AC13-4644-49A9-AAE4-1BD0432748BA}" srcId="{5B62DD9D-41C1-4BCE-AB62-78C147D3AC5B}" destId="{11964E1C-23A8-479F-BED6-721DF75EF932}" srcOrd="2" destOrd="0" parTransId="{E40D7B9A-540A-43DD-AB34-29A097513B2E}" sibTransId="{DC9F5386-27CB-491C-832E-8183D6AC961A}"/>
    <dgm:cxn modelId="{F8058498-89F2-4364-968A-E2875C55B61A}" srcId="{A8EC27E4-6C1C-4DE1-89C7-0963167B34E9}" destId="{5B62DD9D-41C1-4BCE-AB62-78C147D3AC5B}" srcOrd="0" destOrd="0" parTransId="{17023A7F-6B0B-4E65-8D46-2317E4A700DD}" sibTransId="{B49958FD-641E-4FDF-8076-78E4F6420602}"/>
    <dgm:cxn modelId="{41E19172-ADF8-4C45-972A-61E090C37930}" srcId="{5B62DD9D-41C1-4BCE-AB62-78C147D3AC5B}" destId="{9579DF2C-0392-459F-B81C-DFF10BC661E9}" srcOrd="1" destOrd="0" parTransId="{D347E4FC-62AA-4BD5-B5B1-ABF4FAE77543}" sibTransId="{A0737E82-32D0-470B-9228-646CFE61C15B}"/>
    <dgm:cxn modelId="{6800DEC0-209B-4C0D-8E85-BF6049746F99}" type="presOf" srcId="{DC9F5386-27CB-491C-832E-8183D6AC961A}" destId="{BD3C5632-C884-448C-9421-D399FF92F36E}" srcOrd="0" destOrd="0" presId="urn:microsoft.com/office/officeart/2005/8/layout/radial6"/>
    <dgm:cxn modelId="{49C719DC-DC77-42DF-B9FD-608902BAD9DE}" type="presOf" srcId="{8EF82585-3C1F-4E50-9E8F-FCC28B3835B1}" destId="{0D2D0AC1-A7D1-400E-8BFE-2129BBFBFFE3}" srcOrd="0" destOrd="0" presId="urn:microsoft.com/office/officeart/2005/8/layout/radial6"/>
    <dgm:cxn modelId="{5CC3E1BE-0080-4E7F-B2B1-4FB1EB622023}" type="presOf" srcId="{9579DF2C-0392-459F-B81C-DFF10BC661E9}" destId="{5E64F868-71A5-484B-BA5D-7BAA67400D7D}" srcOrd="0" destOrd="0" presId="urn:microsoft.com/office/officeart/2005/8/layout/radial6"/>
    <dgm:cxn modelId="{D8511806-DC87-4377-AC1A-AA0224532F43}" type="presParOf" srcId="{A08454CF-D89F-4270-8CDE-1016C45AF35C}" destId="{A0A80A4D-68DB-4901-8371-CE0BC971DF47}" srcOrd="0" destOrd="0" presId="urn:microsoft.com/office/officeart/2005/8/layout/radial6"/>
    <dgm:cxn modelId="{BF7D10A4-8604-45EA-9E71-43B4155CE489}" type="presParOf" srcId="{A08454CF-D89F-4270-8CDE-1016C45AF35C}" destId="{0D2D0AC1-A7D1-400E-8BFE-2129BBFBFFE3}" srcOrd="1" destOrd="0" presId="urn:microsoft.com/office/officeart/2005/8/layout/radial6"/>
    <dgm:cxn modelId="{95A8275A-E214-4A5E-A43A-4455498C3220}" type="presParOf" srcId="{A08454CF-D89F-4270-8CDE-1016C45AF35C}" destId="{F594AA3F-EF87-449B-9295-BEBAF1F8F123}" srcOrd="2" destOrd="0" presId="urn:microsoft.com/office/officeart/2005/8/layout/radial6"/>
    <dgm:cxn modelId="{A298EAE9-E78D-4118-9CD6-C26740E86224}" type="presParOf" srcId="{A08454CF-D89F-4270-8CDE-1016C45AF35C}" destId="{A80955A5-1951-43E8-B9FD-FAD368B92415}" srcOrd="3" destOrd="0" presId="urn:microsoft.com/office/officeart/2005/8/layout/radial6"/>
    <dgm:cxn modelId="{EEA8796D-E613-4247-B426-3B88840B350F}" type="presParOf" srcId="{A08454CF-D89F-4270-8CDE-1016C45AF35C}" destId="{5E64F868-71A5-484B-BA5D-7BAA67400D7D}" srcOrd="4" destOrd="0" presId="urn:microsoft.com/office/officeart/2005/8/layout/radial6"/>
    <dgm:cxn modelId="{FA00DD0A-846F-451D-84C7-31D1DBBC1987}" type="presParOf" srcId="{A08454CF-D89F-4270-8CDE-1016C45AF35C}" destId="{065C4B1B-2A53-40D7-8482-5E6BE693F6DF}" srcOrd="5" destOrd="0" presId="urn:microsoft.com/office/officeart/2005/8/layout/radial6"/>
    <dgm:cxn modelId="{60945325-1A0C-4D10-9F41-95D2BC754000}" type="presParOf" srcId="{A08454CF-D89F-4270-8CDE-1016C45AF35C}" destId="{96D74B56-B460-4100-B2B1-85A830B01226}" srcOrd="6" destOrd="0" presId="urn:microsoft.com/office/officeart/2005/8/layout/radial6"/>
    <dgm:cxn modelId="{F7386539-B935-4614-80C0-12C567EEB175}" type="presParOf" srcId="{A08454CF-D89F-4270-8CDE-1016C45AF35C}" destId="{7F4CA2B9-73AC-4490-9644-CF7BAA1754E3}" srcOrd="7" destOrd="0" presId="urn:microsoft.com/office/officeart/2005/8/layout/radial6"/>
    <dgm:cxn modelId="{88482212-4AA1-41D9-AAF3-68E91E4CFD7D}" type="presParOf" srcId="{A08454CF-D89F-4270-8CDE-1016C45AF35C}" destId="{8A81C2C5-DB3D-446D-AEDF-E13B9DC271CA}" srcOrd="8" destOrd="0" presId="urn:microsoft.com/office/officeart/2005/8/layout/radial6"/>
    <dgm:cxn modelId="{D22A1AD8-9592-461B-86E8-AC37C18EF56E}" type="presParOf" srcId="{A08454CF-D89F-4270-8CDE-1016C45AF35C}" destId="{BD3C5632-C884-448C-9421-D399FF92F36E}"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AA4B6-FFE5-4025-B7D0-A654094F32CE}">
      <dsp:nvSpPr>
        <dsp:cNvPr id="0" name=""/>
        <dsp:cNvSpPr/>
      </dsp:nvSpPr>
      <dsp:spPr>
        <a:xfrm rot="5400000">
          <a:off x="-205447" y="253050"/>
          <a:ext cx="1687000" cy="118090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ru-RU" sz="3300" b="1" kern="1200" dirty="0" smtClean="0"/>
            <a:t>1</a:t>
          </a:r>
          <a:endParaRPr lang="ru-RU" sz="3300" b="1" kern="1200" dirty="0"/>
        </a:p>
      </dsp:txBody>
      <dsp:txXfrm rot="-5400000">
        <a:off x="47603" y="590450"/>
        <a:ext cx="1180900" cy="506100"/>
      </dsp:txXfrm>
    </dsp:sp>
    <dsp:sp modelId="{92E1BE26-1B9F-4A90-B78E-30EEF9CDF2F5}">
      <dsp:nvSpPr>
        <dsp:cNvPr id="0" name=""/>
        <dsp:cNvSpPr/>
      </dsp:nvSpPr>
      <dsp:spPr>
        <a:xfrm rot="5400000">
          <a:off x="4042687" y="-2861389"/>
          <a:ext cx="1096550" cy="68201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kumimoji="0" lang="ru-RU" sz="3000" b="1" i="0" u="none" strike="noStrike" kern="1200" cap="none" normalizeH="0" baseline="0" dirty="0" smtClean="0">
              <a:ln>
                <a:noFill/>
              </a:ln>
              <a:solidFill>
                <a:schemeClr val="bg1"/>
              </a:solidFill>
              <a:effectLst/>
              <a:latin typeface="Arial" pitchFamily="34" charset="0"/>
              <a:ea typeface="Calibri" pitchFamily="34" charset="0"/>
              <a:cs typeface="Arial" pitchFamily="34" charset="0"/>
            </a:rPr>
            <a:t>оптимизация денежных потоков</a:t>
          </a:r>
          <a:endParaRPr lang="ru-RU" sz="3000" b="1" kern="1200" dirty="0">
            <a:solidFill>
              <a:schemeClr val="bg1"/>
            </a:solidFill>
          </a:endParaRPr>
        </a:p>
      </dsp:txBody>
      <dsp:txXfrm rot="-5400000">
        <a:off x="1180901" y="53926"/>
        <a:ext cx="6766594" cy="989492"/>
      </dsp:txXfrm>
    </dsp:sp>
    <dsp:sp modelId="{4160254E-F369-4D91-AF09-2F8EDA2BE2DF}">
      <dsp:nvSpPr>
        <dsp:cNvPr id="0" name=""/>
        <dsp:cNvSpPr/>
      </dsp:nvSpPr>
      <dsp:spPr>
        <a:xfrm rot="5400000">
          <a:off x="-253050" y="1747152"/>
          <a:ext cx="1687000" cy="118090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ru-RU" sz="3300" b="1" kern="1200" dirty="0" smtClean="0"/>
            <a:t>2</a:t>
          </a:r>
          <a:endParaRPr lang="ru-RU" sz="3300" b="1" kern="1200" dirty="0"/>
        </a:p>
      </dsp:txBody>
      <dsp:txXfrm rot="-5400000">
        <a:off x="0" y="2084552"/>
        <a:ext cx="1180900" cy="506100"/>
      </dsp:txXfrm>
    </dsp:sp>
    <dsp:sp modelId="{E3CE0837-48BC-4DAD-AFBE-32A601A308C6}">
      <dsp:nvSpPr>
        <dsp:cNvPr id="0" name=""/>
        <dsp:cNvSpPr/>
      </dsp:nvSpPr>
      <dsp:spPr>
        <a:xfrm rot="5400000">
          <a:off x="4042687" y="-1367683"/>
          <a:ext cx="1096550" cy="68201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kumimoji="0" lang="ru-RU" sz="3000" b="1" i="0" u="none" strike="noStrike" kern="1200" cap="none" normalizeH="0" baseline="0" dirty="0" smtClean="0">
              <a:ln>
                <a:noFill/>
              </a:ln>
              <a:solidFill>
                <a:schemeClr val="bg1"/>
              </a:solidFill>
              <a:effectLst/>
              <a:latin typeface="Arial" pitchFamily="34" charset="0"/>
              <a:ea typeface="Calibri" pitchFamily="34" charset="0"/>
              <a:cs typeface="Arial" pitchFamily="34" charset="0"/>
            </a:rPr>
            <a:t>создание системы учета и отчетности</a:t>
          </a:r>
          <a:endParaRPr lang="ru-RU" sz="3000" b="1" kern="1200" dirty="0">
            <a:solidFill>
              <a:schemeClr val="bg1"/>
            </a:solidFill>
          </a:endParaRPr>
        </a:p>
      </dsp:txBody>
      <dsp:txXfrm rot="-5400000">
        <a:off x="1180901" y="1547632"/>
        <a:ext cx="6766594" cy="989492"/>
      </dsp:txXfrm>
    </dsp:sp>
    <dsp:sp modelId="{B5E061A3-8C40-4FBB-B9B7-56E7FF08D9EC}">
      <dsp:nvSpPr>
        <dsp:cNvPr id="0" name=""/>
        <dsp:cNvSpPr/>
      </dsp:nvSpPr>
      <dsp:spPr>
        <a:xfrm rot="5400000">
          <a:off x="-253050" y="3240858"/>
          <a:ext cx="1687000" cy="118090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ru-RU" sz="3300" b="1" kern="1200" dirty="0" smtClean="0"/>
            <a:t>3</a:t>
          </a:r>
          <a:endParaRPr lang="ru-RU" sz="3300" b="1" kern="1200" dirty="0"/>
        </a:p>
      </dsp:txBody>
      <dsp:txXfrm rot="-5400000">
        <a:off x="0" y="3578258"/>
        <a:ext cx="1180900" cy="506100"/>
      </dsp:txXfrm>
    </dsp:sp>
    <dsp:sp modelId="{E9223874-CB6C-4426-AEB1-7DDCAD2817E8}">
      <dsp:nvSpPr>
        <dsp:cNvPr id="0" name=""/>
        <dsp:cNvSpPr/>
      </dsp:nvSpPr>
      <dsp:spPr>
        <a:xfrm rot="5400000">
          <a:off x="4042687" y="126022"/>
          <a:ext cx="1096550" cy="68201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kumimoji="0" lang="ru-RU" sz="3000" b="1" i="0" u="none" strike="noStrike" kern="1200" cap="none" normalizeH="0" baseline="0" dirty="0" smtClean="0">
              <a:ln>
                <a:noFill/>
              </a:ln>
              <a:solidFill>
                <a:schemeClr val="bg1"/>
              </a:solidFill>
              <a:effectLst/>
              <a:latin typeface="Arial" pitchFamily="34" charset="0"/>
              <a:ea typeface="Calibri" pitchFamily="34" charset="0"/>
              <a:cs typeface="Arial" pitchFamily="34" charset="0"/>
            </a:rPr>
            <a:t>планирование и осуществление финансового контроля</a:t>
          </a:r>
          <a:endParaRPr lang="ru-RU" sz="3000" b="1" kern="1200" dirty="0">
            <a:solidFill>
              <a:schemeClr val="bg1"/>
            </a:solidFill>
          </a:endParaRPr>
        </a:p>
      </dsp:txBody>
      <dsp:txXfrm rot="-5400000">
        <a:off x="1180901" y="3041338"/>
        <a:ext cx="6766594" cy="9894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327A0-C4C8-41D2-84D5-1D9059BB3D1B}">
      <dsp:nvSpPr>
        <dsp:cNvPr id="0" name=""/>
        <dsp:cNvSpPr/>
      </dsp:nvSpPr>
      <dsp:spPr>
        <a:xfrm>
          <a:off x="0" y="0"/>
          <a:ext cx="4286280" cy="4286280"/>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FACA60-C178-48E6-A60B-428C4782A67D}">
      <dsp:nvSpPr>
        <dsp:cNvPr id="0" name=""/>
        <dsp:cNvSpPr/>
      </dsp:nvSpPr>
      <dsp:spPr>
        <a:xfrm>
          <a:off x="2143140" y="0"/>
          <a:ext cx="5953124" cy="428628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kumimoji="0" lang="ru-RU" sz="2800" b="1" i="0" u="none" strike="noStrike" kern="1200" cap="none" normalizeH="0" baseline="0" dirty="0" smtClean="0">
              <a:ln>
                <a:noFill/>
              </a:ln>
              <a:solidFill>
                <a:schemeClr val="bg1"/>
              </a:solidFill>
              <a:effectLst/>
              <a:latin typeface="+mn-lt"/>
              <a:ea typeface="Calibri" pitchFamily="34" charset="0"/>
              <a:cs typeface="Arial" pitchFamily="34" charset="0"/>
            </a:rPr>
            <a:t>специфика структуры капитала</a:t>
          </a:r>
          <a:endParaRPr lang="ru-RU" sz="2800" b="1" kern="1200" dirty="0">
            <a:solidFill>
              <a:schemeClr val="bg1"/>
            </a:solidFill>
            <a:latin typeface="+mn-lt"/>
          </a:endParaRPr>
        </a:p>
      </dsp:txBody>
      <dsp:txXfrm>
        <a:off x="2143140" y="0"/>
        <a:ext cx="5953124" cy="910834"/>
      </dsp:txXfrm>
    </dsp:sp>
    <dsp:sp modelId="{B2DC6D3F-6C69-4854-863F-D9B4F0250EED}">
      <dsp:nvSpPr>
        <dsp:cNvPr id="0" name=""/>
        <dsp:cNvSpPr/>
      </dsp:nvSpPr>
      <dsp:spPr>
        <a:xfrm>
          <a:off x="562574" y="910834"/>
          <a:ext cx="3161131" cy="3161131"/>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F3A230-D58C-4490-B20F-AA050D009B01}">
      <dsp:nvSpPr>
        <dsp:cNvPr id="0" name=""/>
        <dsp:cNvSpPr/>
      </dsp:nvSpPr>
      <dsp:spPr>
        <a:xfrm>
          <a:off x="2143140" y="910834"/>
          <a:ext cx="5953124" cy="3161131"/>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1" i="0" kern="1200" baseline="0" dirty="0" smtClean="0"/>
            <a:t>особенность рисков</a:t>
          </a:r>
          <a:endParaRPr lang="ru-RU" sz="2800" b="1" kern="1200" dirty="0"/>
        </a:p>
      </dsp:txBody>
      <dsp:txXfrm>
        <a:off x="2143140" y="910834"/>
        <a:ext cx="5953124" cy="910834"/>
      </dsp:txXfrm>
    </dsp:sp>
    <dsp:sp modelId="{8C0C5FC9-0106-4A81-A3BE-204E50B9F49F}">
      <dsp:nvSpPr>
        <dsp:cNvPr id="0" name=""/>
        <dsp:cNvSpPr/>
      </dsp:nvSpPr>
      <dsp:spPr>
        <a:xfrm>
          <a:off x="1125148" y="1821669"/>
          <a:ext cx="2035983" cy="2035983"/>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37FBB4-C008-4362-9326-FAB9F52AD825}">
      <dsp:nvSpPr>
        <dsp:cNvPr id="0" name=""/>
        <dsp:cNvSpPr/>
      </dsp:nvSpPr>
      <dsp:spPr>
        <a:xfrm>
          <a:off x="2143140" y="1821669"/>
          <a:ext cx="5953124" cy="2035983"/>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1" i="0" kern="1200" baseline="0" dirty="0" smtClean="0"/>
            <a:t>высокая стоимость  кредитов</a:t>
          </a:r>
          <a:endParaRPr lang="ru-RU" sz="2800" b="1" kern="1200" dirty="0"/>
        </a:p>
      </dsp:txBody>
      <dsp:txXfrm>
        <a:off x="2143140" y="1821669"/>
        <a:ext cx="5953124" cy="910834"/>
      </dsp:txXfrm>
    </dsp:sp>
    <dsp:sp modelId="{6BA52A02-BB91-4205-9B7D-623C0A522FD4}">
      <dsp:nvSpPr>
        <dsp:cNvPr id="0" name=""/>
        <dsp:cNvSpPr/>
      </dsp:nvSpPr>
      <dsp:spPr>
        <a:xfrm>
          <a:off x="1687722" y="2732503"/>
          <a:ext cx="910834" cy="910834"/>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EC87B6-D523-4656-88BA-1408C6DDA797}">
      <dsp:nvSpPr>
        <dsp:cNvPr id="0" name=""/>
        <dsp:cNvSpPr/>
      </dsp:nvSpPr>
      <dsp:spPr>
        <a:xfrm>
          <a:off x="2143140" y="2439314"/>
          <a:ext cx="5953124" cy="1497211"/>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0" lang="ru-RU" sz="2800" b="1" i="0" u="none" strike="noStrike" kern="1200" cap="none" normalizeH="0" baseline="0" dirty="0" smtClean="0">
              <a:ln>
                <a:noFill/>
              </a:ln>
              <a:solidFill>
                <a:schemeClr val="bg1"/>
              </a:solidFill>
              <a:effectLst/>
              <a:latin typeface="+mn-lt"/>
              <a:ea typeface="Calibri" pitchFamily="34" charset="0"/>
              <a:cs typeface="Arial" pitchFamily="34" charset="0"/>
            </a:rPr>
            <a:t>стремление поглотить или увеличить влияние над бизнесом</a:t>
          </a:r>
          <a:endParaRPr lang="ru-RU" sz="2800" b="1" kern="1200" dirty="0">
            <a:solidFill>
              <a:schemeClr val="bg1"/>
            </a:solidFill>
            <a:latin typeface="+mn-lt"/>
          </a:endParaRPr>
        </a:p>
      </dsp:txBody>
      <dsp:txXfrm>
        <a:off x="2143140" y="2439314"/>
        <a:ext cx="5953124" cy="14972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7D677-8242-41B4-B1B7-2D1AB383A53B}">
      <dsp:nvSpPr>
        <dsp:cNvPr id="0" name=""/>
        <dsp:cNvSpPr/>
      </dsp:nvSpPr>
      <dsp:spPr>
        <a:xfrm>
          <a:off x="781059" y="0"/>
          <a:ext cx="5000660" cy="5000660"/>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FAD01A-D0E0-4A7E-8C06-8DD02A81DC36}">
      <dsp:nvSpPr>
        <dsp:cNvPr id="0" name=""/>
        <dsp:cNvSpPr/>
      </dsp:nvSpPr>
      <dsp:spPr>
        <a:xfrm>
          <a:off x="3097317" y="641284"/>
          <a:ext cx="4140656" cy="94650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0" lang="ru-RU" sz="2000" b="1" i="0" u="none" strike="noStrike" kern="1200" cap="none" normalizeH="0" baseline="0" dirty="0" smtClean="0">
              <a:ln>
                <a:noFill/>
              </a:ln>
              <a:solidFill>
                <a:schemeClr val="bg1"/>
              </a:solidFill>
              <a:effectLst/>
              <a:latin typeface="+mn-lt"/>
              <a:ea typeface="Calibri" pitchFamily="34" charset="0"/>
              <a:cs typeface="Times New Roman" pitchFamily="18" charset="0"/>
            </a:rPr>
            <a:t>определение общих целей финансовой стратегии малого бизнеса</a:t>
          </a:r>
          <a:endParaRPr lang="ru-RU" sz="2000" b="1" kern="1200" dirty="0">
            <a:solidFill>
              <a:schemeClr val="bg1"/>
            </a:solidFill>
            <a:latin typeface="+mn-lt"/>
          </a:endParaRPr>
        </a:p>
      </dsp:txBody>
      <dsp:txXfrm>
        <a:off x="3143522" y="687489"/>
        <a:ext cx="4048246" cy="854099"/>
      </dsp:txXfrm>
    </dsp:sp>
    <dsp:sp modelId="{7A03D878-5CDA-41DA-B99E-8D908F62818D}">
      <dsp:nvSpPr>
        <dsp:cNvPr id="0" name=""/>
        <dsp:cNvSpPr/>
      </dsp:nvSpPr>
      <dsp:spPr>
        <a:xfrm>
          <a:off x="3041946" y="1774240"/>
          <a:ext cx="4198156" cy="1350695"/>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ru-RU" sz="1800" b="1" i="0" u="none" strike="noStrike" kern="1200" cap="none" normalizeH="0" baseline="0" dirty="0" smtClean="0">
              <a:ln>
                <a:noFill/>
              </a:ln>
              <a:solidFill>
                <a:schemeClr val="bg1"/>
              </a:solidFill>
              <a:effectLst/>
              <a:latin typeface="+mn-lt"/>
              <a:ea typeface="Calibri" pitchFamily="34" charset="0"/>
              <a:cs typeface="Times New Roman" pitchFamily="18" charset="0"/>
            </a:rPr>
            <a:t>формирование и управление финансовых взаимоотношений, обеспечивающих оптимальные денежные потоки по всем видам деятельности</a:t>
          </a:r>
          <a:endParaRPr lang="ru-RU" sz="1800" b="1" kern="1200" dirty="0">
            <a:solidFill>
              <a:schemeClr val="bg1"/>
            </a:solidFill>
            <a:latin typeface="+mn-lt"/>
          </a:endParaRPr>
        </a:p>
      </dsp:txBody>
      <dsp:txXfrm>
        <a:off x="3107881" y="1840175"/>
        <a:ext cx="4066286" cy="1218825"/>
      </dsp:txXfrm>
    </dsp:sp>
    <dsp:sp modelId="{00B60761-8918-412C-BF04-2CB1CD1ECFEF}">
      <dsp:nvSpPr>
        <dsp:cNvPr id="0" name=""/>
        <dsp:cNvSpPr/>
      </dsp:nvSpPr>
      <dsp:spPr>
        <a:xfrm>
          <a:off x="3071834" y="3331090"/>
          <a:ext cx="4107112" cy="1388097"/>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ru-RU" sz="1800" b="1" i="0" u="none" strike="noStrike" kern="1200" cap="none" normalizeH="0" baseline="0" dirty="0" smtClean="0">
              <a:ln>
                <a:noFill/>
              </a:ln>
              <a:solidFill>
                <a:schemeClr val="bg1"/>
              </a:solidFill>
              <a:effectLst/>
              <a:latin typeface="+mn-lt"/>
              <a:ea typeface="Calibri" pitchFamily="34" charset="0"/>
              <a:cs typeface="Times New Roman" pitchFamily="18" charset="0"/>
            </a:rPr>
            <a:t>управление источниками финансирования имущества и их использование для осуществления деятельности</a:t>
          </a:r>
          <a:endParaRPr lang="ru-RU" sz="1800" b="1" kern="1200" dirty="0">
            <a:solidFill>
              <a:schemeClr val="bg1"/>
            </a:solidFill>
            <a:latin typeface="+mn-lt"/>
          </a:endParaRPr>
        </a:p>
      </dsp:txBody>
      <dsp:txXfrm>
        <a:off x="3139595" y="3398851"/>
        <a:ext cx="3971590" cy="12525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F35A2-A718-4DD9-9A84-BB148127B4C0}">
      <dsp:nvSpPr>
        <dsp:cNvPr id="0" name=""/>
        <dsp:cNvSpPr/>
      </dsp:nvSpPr>
      <dsp:spPr>
        <a:xfrm>
          <a:off x="0" y="3058871"/>
          <a:ext cx="7215238" cy="2006950"/>
        </a:xfrm>
        <a:prstGeom prst="rect">
          <a:avLst/>
        </a:prstGeom>
        <a:solidFill>
          <a:schemeClr val="bg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kumimoji="0" lang="ru-RU" sz="2800" b="1" i="0" u="none" strike="noStrike" kern="1200" cap="none" normalizeH="0" baseline="0" dirty="0" smtClean="0">
              <a:ln>
                <a:noFill/>
              </a:ln>
              <a:solidFill>
                <a:schemeClr val="tx1"/>
              </a:solidFill>
              <a:effectLst/>
              <a:latin typeface="+mn-lt"/>
              <a:ea typeface="Calibri" pitchFamily="34" charset="0"/>
              <a:cs typeface="Times New Roman" pitchFamily="18" charset="0"/>
            </a:rPr>
            <a:t>необходимость применения рационального и соразмерного формирования и распределения финансовых ресурсов</a:t>
          </a:r>
          <a:endParaRPr lang="ru-RU" sz="2800" kern="1200" dirty="0">
            <a:latin typeface="+mn-lt"/>
          </a:endParaRPr>
        </a:p>
      </dsp:txBody>
      <dsp:txXfrm>
        <a:off x="0" y="3058871"/>
        <a:ext cx="7215238" cy="2006950"/>
      </dsp:txXfrm>
    </dsp:sp>
    <dsp:sp modelId="{BC23CD40-4E53-42D6-908D-8A2E83263A5B}">
      <dsp:nvSpPr>
        <dsp:cNvPr id="0" name=""/>
        <dsp:cNvSpPr/>
      </dsp:nvSpPr>
      <dsp:spPr>
        <a:xfrm rot="10800000">
          <a:off x="0" y="2285"/>
          <a:ext cx="7215238" cy="3086690"/>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kumimoji="0" lang="ru-RU" sz="2800" b="1" i="0" u="none" strike="noStrike" kern="1200" cap="none" normalizeH="0" baseline="0" dirty="0" smtClean="0">
              <a:ln>
                <a:noFill/>
              </a:ln>
              <a:solidFill>
                <a:schemeClr val="tx1"/>
              </a:solidFill>
              <a:effectLst/>
              <a:latin typeface="+mn-lt"/>
              <a:ea typeface="Calibri" pitchFamily="34" charset="0"/>
              <a:cs typeface="Times New Roman" pitchFamily="18" charset="0"/>
            </a:rPr>
            <a:t>ОСНОВНОЕ НАПРАВЛЕНИЕ В УПРАВЛЕНИИ ФИНАНСАМИ ИНДИВИДУАЛЬНОГО ПРЕДПРИНИМАТЕЛЯ</a:t>
          </a:r>
          <a:endParaRPr lang="ru-RU" sz="2800" b="1" kern="1200" dirty="0">
            <a:latin typeface="+mn-lt"/>
          </a:endParaRPr>
        </a:p>
      </dsp:txBody>
      <dsp:txXfrm rot="10800000">
        <a:off x="0" y="2285"/>
        <a:ext cx="7215238" cy="20056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C5632-C884-448C-9421-D399FF92F36E}">
      <dsp:nvSpPr>
        <dsp:cNvPr id="0" name=""/>
        <dsp:cNvSpPr/>
      </dsp:nvSpPr>
      <dsp:spPr>
        <a:xfrm>
          <a:off x="1217757" y="716588"/>
          <a:ext cx="4939614" cy="4939614"/>
        </a:xfrm>
        <a:prstGeom prst="blockArc">
          <a:avLst>
            <a:gd name="adj1" fmla="val 8979086"/>
            <a:gd name="adj2" fmla="val 16165131"/>
            <a:gd name="adj3" fmla="val 4641"/>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6D74B56-B460-4100-B2B1-85A830B01226}">
      <dsp:nvSpPr>
        <dsp:cNvPr id="0" name=""/>
        <dsp:cNvSpPr/>
      </dsp:nvSpPr>
      <dsp:spPr>
        <a:xfrm>
          <a:off x="1225134" y="729276"/>
          <a:ext cx="4939614" cy="4939614"/>
        </a:xfrm>
        <a:prstGeom prst="blockArc">
          <a:avLst>
            <a:gd name="adj1" fmla="val 1800000"/>
            <a:gd name="adj2" fmla="val 9000000"/>
            <a:gd name="adj3" fmla="val 4641"/>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80955A5-1951-43E8-B9FD-FAD368B92415}">
      <dsp:nvSpPr>
        <dsp:cNvPr id="0" name=""/>
        <dsp:cNvSpPr/>
      </dsp:nvSpPr>
      <dsp:spPr>
        <a:xfrm>
          <a:off x="1232626" y="716392"/>
          <a:ext cx="4939614" cy="4939614"/>
        </a:xfrm>
        <a:prstGeom prst="blockArc">
          <a:avLst>
            <a:gd name="adj1" fmla="val 16143941"/>
            <a:gd name="adj2" fmla="val 1821239"/>
            <a:gd name="adj3" fmla="val 4641"/>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0A80A4D-68DB-4901-8371-CE0BC971DF47}">
      <dsp:nvSpPr>
        <dsp:cNvPr id="0" name=""/>
        <dsp:cNvSpPr/>
      </dsp:nvSpPr>
      <dsp:spPr>
        <a:xfrm>
          <a:off x="2557706" y="2357450"/>
          <a:ext cx="2274470" cy="1683267"/>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ru-RU" sz="2600" b="1" kern="1200" dirty="0" smtClean="0">
              <a:solidFill>
                <a:schemeClr val="tx1"/>
              </a:solidFill>
            </a:rPr>
            <a:t>Факторы </a:t>
          </a:r>
          <a:endParaRPr lang="ru-RU" sz="2600" b="1" kern="1200" dirty="0">
            <a:solidFill>
              <a:schemeClr val="tx1"/>
            </a:solidFill>
          </a:endParaRPr>
        </a:p>
      </dsp:txBody>
      <dsp:txXfrm>
        <a:off x="2890794" y="2603959"/>
        <a:ext cx="1608294" cy="1190249"/>
      </dsp:txXfrm>
    </dsp:sp>
    <dsp:sp modelId="{0D2D0AC1-A7D1-400E-8BFE-2129BBFBFFE3}">
      <dsp:nvSpPr>
        <dsp:cNvPr id="0" name=""/>
        <dsp:cNvSpPr/>
      </dsp:nvSpPr>
      <dsp:spPr>
        <a:xfrm>
          <a:off x="1769990" y="0"/>
          <a:ext cx="3786210" cy="1548058"/>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tx1"/>
              </a:solidFill>
            </a:rPr>
            <a:t>доходы, полученных от финансовых операций</a:t>
          </a:r>
          <a:endParaRPr lang="ru-RU" sz="2400" b="1" kern="1200" dirty="0">
            <a:solidFill>
              <a:schemeClr val="tx1"/>
            </a:solidFill>
          </a:endParaRPr>
        </a:p>
      </dsp:txBody>
      <dsp:txXfrm>
        <a:off x="2324468" y="226708"/>
        <a:ext cx="2677254" cy="1094642"/>
      </dsp:txXfrm>
    </dsp:sp>
    <dsp:sp modelId="{5E64F868-71A5-484B-BA5D-7BAA67400D7D}">
      <dsp:nvSpPr>
        <dsp:cNvPr id="0" name=""/>
        <dsp:cNvSpPr/>
      </dsp:nvSpPr>
      <dsp:spPr>
        <a:xfrm rot="19742927">
          <a:off x="4194439" y="3609265"/>
          <a:ext cx="3179561" cy="1592129"/>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ru-RU" sz="2800" b="1" kern="1200" dirty="0" smtClean="0">
              <a:solidFill>
                <a:schemeClr val="tx1"/>
              </a:solidFill>
            </a:rPr>
            <a:t>доходы от продажи имущества</a:t>
          </a:r>
          <a:endParaRPr lang="ru-RU" sz="2800" b="1" kern="1200" dirty="0">
            <a:solidFill>
              <a:schemeClr val="tx1"/>
            </a:solidFill>
          </a:endParaRPr>
        </a:p>
      </dsp:txBody>
      <dsp:txXfrm>
        <a:off x="4660075" y="3842427"/>
        <a:ext cx="2248289" cy="1125805"/>
      </dsp:txXfrm>
    </dsp:sp>
    <dsp:sp modelId="{7F4CA2B9-73AC-4490-9644-CF7BAA1754E3}">
      <dsp:nvSpPr>
        <dsp:cNvPr id="0" name=""/>
        <dsp:cNvSpPr/>
      </dsp:nvSpPr>
      <dsp:spPr>
        <a:xfrm rot="1685812">
          <a:off x="126989" y="3609265"/>
          <a:ext cx="2957347" cy="1592129"/>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ru-RU" sz="2800" b="1" kern="1200" dirty="0" smtClean="0">
              <a:solidFill>
                <a:schemeClr val="tx1"/>
              </a:solidFill>
            </a:rPr>
            <a:t>уровень цен</a:t>
          </a:r>
          <a:endParaRPr lang="ru-RU" sz="2800" b="1" kern="1200" dirty="0">
            <a:solidFill>
              <a:schemeClr val="tx1"/>
            </a:solidFill>
          </a:endParaRPr>
        </a:p>
      </dsp:txBody>
      <dsp:txXfrm>
        <a:off x="560082" y="3842427"/>
        <a:ext cx="2091161" cy="112580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828AE5-81A1-415D-BCC7-112A564CD914}" type="datetimeFigureOut">
              <a:rPr lang="ru-RU" smtClean="0"/>
              <a:t>23.03.2015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727921-6576-46CD-A1B7-09736E995A52}" type="slidenum">
              <a:rPr lang="ru-RU" smtClean="0"/>
              <a:t>‹#›</a:t>
            </a:fld>
            <a:endParaRPr lang="ru-RU"/>
          </a:p>
        </p:txBody>
      </p:sp>
    </p:spTree>
    <p:extLst>
      <p:ext uri="{BB962C8B-B14F-4D97-AF65-F5344CB8AC3E}">
        <p14:creationId xmlns:p14="http://schemas.microsoft.com/office/powerpoint/2010/main" val="1194322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BA6EA3-77D2-46F5-BD24-454025FB529C}" type="datetimeFigureOut">
              <a:rPr lang="ru-RU" smtClean="0"/>
              <a:t>23.03.2015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2F220-814D-407A-85CE-A7C7DE885AE0}" type="slidenum">
              <a:rPr lang="ru-RU" smtClean="0"/>
              <a:t>‹#›</a:t>
            </a:fld>
            <a:endParaRPr lang="ru-RU"/>
          </a:p>
        </p:txBody>
      </p:sp>
    </p:spTree>
    <p:extLst>
      <p:ext uri="{BB962C8B-B14F-4D97-AF65-F5344CB8AC3E}">
        <p14:creationId xmlns:p14="http://schemas.microsoft.com/office/powerpoint/2010/main" val="1243147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90857A-F9D7-473C-BC8A-93E5ACE46F37}" type="slidenum">
              <a:rPr lang="ru-RU" smtClean="0"/>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EDE3175-5D95-49A1-BF38-B55214FC32FD}" type="datetimeFigureOut">
              <a:rPr lang="ru-RU" smtClean="0"/>
              <a:t>23.03.2015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DF46B1-CEA9-4084-B6E4-067FE307AB9F}" type="slidenum">
              <a:rPr lang="ru-RU" smtClean="0"/>
              <a:t>‹#›</a:t>
            </a:fld>
            <a:endParaRPr lang="ru-RU"/>
          </a:p>
        </p:txBody>
      </p:sp>
    </p:spTree>
    <p:extLst>
      <p:ext uri="{BB962C8B-B14F-4D97-AF65-F5344CB8AC3E}">
        <p14:creationId xmlns:p14="http://schemas.microsoft.com/office/powerpoint/2010/main" val="1158638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EDE3175-5D95-49A1-BF38-B55214FC32FD}" type="datetimeFigureOut">
              <a:rPr lang="ru-RU" smtClean="0"/>
              <a:t>23.03.2015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ADF46B1-CEA9-4084-B6E4-067FE307AB9F}" type="slidenum">
              <a:rPr lang="ru-RU" smtClean="0"/>
              <a:t>‹#›</a:t>
            </a:fld>
            <a:endParaRPr lang="ru-RU"/>
          </a:p>
        </p:txBody>
      </p:sp>
    </p:spTree>
    <p:extLst>
      <p:ext uri="{BB962C8B-B14F-4D97-AF65-F5344CB8AC3E}">
        <p14:creationId xmlns:p14="http://schemas.microsoft.com/office/powerpoint/2010/main" val="1512842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0EDE3175-5D95-49A1-BF38-B55214FC32FD}" type="datetimeFigureOut">
              <a:rPr lang="ru-RU" smtClean="0"/>
              <a:t>23.03.2015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DF46B1-CEA9-4084-B6E4-067FE307AB9F}" type="slidenum">
              <a:rPr lang="ru-RU" smtClean="0"/>
              <a:t>‹#›</a:t>
            </a:fld>
            <a:endParaRPr lang="ru-RU"/>
          </a:p>
        </p:txBody>
      </p:sp>
    </p:spTree>
    <p:extLst>
      <p:ext uri="{BB962C8B-B14F-4D97-AF65-F5344CB8AC3E}">
        <p14:creationId xmlns:p14="http://schemas.microsoft.com/office/powerpoint/2010/main" val="2318275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ru-RU" smtClean="0"/>
              <a:t>Образец заголовка</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0EDE3175-5D95-49A1-BF38-B55214FC32FD}" type="datetimeFigureOut">
              <a:rPr lang="ru-RU" smtClean="0"/>
              <a:t>23.03.2015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DF46B1-CEA9-4084-B6E4-067FE307AB9F}" type="slidenum">
              <a:rPr lang="ru-RU" smtClean="0"/>
              <a:t>‹#›</a:t>
            </a:fld>
            <a:endParaRPr lang="ru-RU"/>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480509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EDE3175-5D95-49A1-BF38-B55214FC32FD}" type="datetimeFigureOut">
              <a:rPr lang="ru-RU" smtClean="0"/>
              <a:t>23.03.2015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DF46B1-CEA9-4084-B6E4-067FE307AB9F}" type="slidenum">
              <a:rPr lang="ru-RU" smtClean="0"/>
              <a:t>‹#›</a:t>
            </a:fld>
            <a:endParaRPr lang="ru-RU"/>
          </a:p>
        </p:txBody>
      </p:sp>
    </p:spTree>
    <p:extLst>
      <p:ext uri="{BB962C8B-B14F-4D97-AF65-F5344CB8AC3E}">
        <p14:creationId xmlns:p14="http://schemas.microsoft.com/office/powerpoint/2010/main" val="2538548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EDE3175-5D95-49A1-BF38-B55214FC32FD}" type="datetimeFigureOut">
              <a:rPr lang="ru-RU" smtClean="0"/>
              <a:t>23.03.2015</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DF46B1-CEA9-4084-B6E4-067FE307AB9F}" type="slidenum">
              <a:rPr lang="ru-RU" smtClean="0"/>
              <a:t>‹#›</a:t>
            </a:fld>
            <a:endParaRPr lang="ru-RU"/>
          </a:p>
        </p:txBody>
      </p:sp>
    </p:spTree>
    <p:extLst>
      <p:ext uri="{BB962C8B-B14F-4D97-AF65-F5344CB8AC3E}">
        <p14:creationId xmlns:p14="http://schemas.microsoft.com/office/powerpoint/2010/main" val="4055148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EDE3175-5D95-49A1-BF38-B55214FC32FD}" type="datetimeFigureOut">
              <a:rPr lang="ru-RU" smtClean="0"/>
              <a:t>23.03.2015</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DF46B1-CEA9-4084-B6E4-067FE307AB9F}" type="slidenum">
              <a:rPr lang="ru-RU" smtClean="0"/>
              <a:t>‹#›</a:t>
            </a:fld>
            <a:endParaRPr lang="ru-RU"/>
          </a:p>
        </p:txBody>
      </p:sp>
    </p:spTree>
    <p:extLst>
      <p:ext uri="{BB962C8B-B14F-4D97-AF65-F5344CB8AC3E}">
        <p14:creationId xmlns:p14="http://schemas.microsoft.com/office/powerpoint/2010/main" val="4193596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EDE3175-5D95-49A1-BF38-B55214FC32FD}" type="datetimeFigureOut">
              <a:rPr lang="ru-RU" smtClean="0"/>
              <a:t>23.03.2015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DF46B1-CEA9-4084-B6E4-067FE307AB9F}" type="slidenum">
              <a:rPr lang="ru-RU" smtClean="0"/>
              <a:t>‹#›</a:t>
            </a:fld>
            <a:endParaRPr lang="ru-RU"/>
          </a:p>
        </p:txBody>
      </p:sp>
    </p:spTree>
    <p:extLst>
      <p:ext uri="{BB962C8B-B14F-4D97-AF65-F5344CB8AC3E}">
        <p14:creationId xmlns:p14="http://schemas.microsoft.com/office/powerpoint/2010/main" val="1597188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EDE3175-5D95-49A1-BF38-B55214FC32FD}" type="datetimeFigureOut">
              <a:rPr lang="ru-RU" smtClean="0"/>
              <a:t>23.03.2015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DF46B1-CEA9-4084-B6E4-067FE307AB9F}" type="slidenum">
              <a:rPr lang="ru-RU" smtClean="0"/>
              <a:t>‹#›</a:t>
            </a:fld>
            <a:endParaRPr lang="ru-RU"/>
          </a:p>
        </p:txBody>
      </p:sp>
    </p:spTree>
    <p:extLst>
      <p:ext uri="{BB962C8B-B14F-4D97-AF65-F5344CB8AC3E}">
        <p14:creationId xmlns:p14="http://schemas.microsoft.com/office/powerpoint/2010/main" val="878563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EDE3175-5D95-49A1-BF38-B55214FC32FD}" type="datetimeFigureOut">
              <a:rPr lang="ru-RU" smtClean="0"/>
              <a:t>23.03.2015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DF46B1-CEA9-4084-B6E4-067FE307AB9F}" type="slidenum">
              <a:rPr lang="ru-RU" smtClean="0"/>
              <a:t>‹#›</a:t>
            </a:fld>
            <a:endParaRPr lang="ru-RU"/>
          </a:p>
        </p:txBody>
      </p:sp>
    </p:spTree>
    <p:extLst>
      <p:ext uri="{BB962C8B-B14F-4D97-AF65-F5344CB8AC3E}">
        <p14:creationId xmlns:p14="http://schemas.microsoft.com/office/powerpoint/2010/main" val="184722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EDE3175-5D95-49A1-BF38-B55214FC32FD}" type="datetimeFigureOut">
              <a:rPr lang="ru-RU" smtClean="0"/>
              <a:t>23.03.2015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DF46B1-CEA9-4084-B6E4-067FE307AB9F}" type="slidenum">
              <a:rPr lang="ru-RU" smtClean="0"/>
              <a:t>‹#›</a:t>
            </a:fld>
            <a:endParaRPr lang="ru-RU"/>
          </a:p>
        </p:txBody>
      </p:sp>
    </p:spTree>
    <p:extLst>
      <p:ext uri="{BB962C8B-B14F-4D97-AF65-F5344CB8AC3E}">
        <p14:creationId xmlns:p14="http://schemas.microsoft.com/office/powerpoint/2010/main" val="769690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EDE3175-5D95-49A1-BF38-B55214FC32FD}" type="datetimeFigureOut">
              <a:rPr lang="ru-RU" smtClean="0"/>
              <a:t>23.03.2015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ADF46B1-CEA9-4084-B6E4-067FE307AB9F}" type="slidenum">
              <a:rPr lang="ru-RU" smtClean="0"/>
              <a:t>‹#›</a:t>
            </a:fld>
            <a:endParaRPr lang="ru-RU"/>
          </a:p>
        </p:txBody>
      </p:sp>
    </p:spTree>
    <p:extLst>
      <p:ext uri="{BB962C8B-B14F-4D97-AF65-F5344CB8AC3E}">
        <p14:creationId xmlns:p14="http://schemas.microsoft.com/office/powerpoint/2010/main" val="1744001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EDE3175-5D95-49A1-BF38-B55214FC32FD}" type="datetimeFigureOut">
              <a:rPr lang="ru-RU" smtClean="0"/>
              <a:t>23.03.2015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ADF46B1-CEA9-4084-B6E4-067FE307AB9F}" type="slidenum">
              <a:rPr lang="ru-RU" smtClean="0"/>
              <a:t>‹#›</a:t>
            </a:fld>
            <a:endParaRPr lang="ru-RU"/>
          </a:p>
        </p:txBody>
      </p:sp>
    </p:spTree>
    <p:extLst>
      <p:ext uri="{BB962C8B-B14F-4D97-AF65-F5344CB8AC3E}">
        <p14:creationId xmlns:p14="http://schemas.microsoft.com/office/powerpoint/2010/main" val="38057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0EDE3175-5D95-49A1-BF38-B55214FC32FD}" type="datetimeFigureOut">
              <a:rPr lang="ru-RU" smtClean="0"/>
              <a:t>23.03.2015</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6ADF46B1-CEA9-4084-B6E4-067FE307AB9F}" type="slidenum">
              <a:rPr lang="ru-RU" smtClean="0"/>
              <a:t>‹#›</a:t>
            </a:fld>
            <a:endParaRPr lang="ru-RU"/>
          </a:p>
        </p:txBody>
      </p:sp>
    </p:spTree>
    <p:extLst>
      <p:ext uri="{BB962C8B-B14F-4D97-AF65-F5344CB8AC3E}">
        <p14:creationId xmlns:p14="http://schemas.microsoft.com/office/powerpoint/2010/main" val="901486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EDE3175-5D95-49A1-BF38-B55214FC32FD}" type="datetimeFigureOut">
              <a:rPr lang="ru-RU" smtClean="0"/>
              <a:t>23.03.2015</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6ADF46B1-CEA9-4084-B6E4-067FE307AB9F}" type="slidenum">
              <a:rPr lang="ru-RU" smtClean="0"/>
              <a:t>‹#›</a:t>
            </a:fld>
            <a:endParaRPr lang="ru-RU"/>
          </a:p>
        </p:txBody>
      </p:sp>
    </p:spTree>
    <p:extLst>
      <p:ext uri="{BB962C8B-B14F-4D97-AF65-F5344CB8AC3E}">
        <p14:creationId xmlns:p14="http://schemas.microsoft.com/office/powerpoint/2010/main" val="187424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0EDE3175-5D95-49A1-BF38-B55214FC32FD}" type="datetimeFigureOut">
              <a:rPr lang="ru-RU" smtClean="0"/>
              <a:t>23.03.2015</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6ADF46B1-CEA9-4084-B6E4-067FE307AB9F}" type="slidenum">
              <a:rPr lang="ru-RU" smtClean="0"/>
              <a:t>‹#›</a:t>
            </a:fld>
            <a:endParaRPr lang="ru-RU"/>
          </a:p>
        </p:txBody>
      </p:sp>
    </p:spTree>
    <p:extLst>
      <p:ext uri="{BB962C8B-B14F-4D97-AF65-F5344CB8AC3E}">
        <p14:creationId xmlns:p14="http://schemas.microsoft.com/office/powerpoint/2010/main" val="409445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EDE3175-5D95-49A1-BF38-B55214FC32FD}" type="datetimeFigureOut">
              <a:rPr lang="ru-RU" smtClean="0"/>
              <a:t>23.03.2015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ADF46B1-CEA9-4084-B6E4-067FE307AB9F}" type="slidenum">
              <a:rPr lang="ru-RU" smtClean="0"/>
              <a:t>‹#›</a:t>
            </a:fld>
            <a:endParaRPr lang="ru-RU"/>
          </a:p>
        </p:txBody>
      </p:sp>
    </p:spTree>
    <p:extLst>
      <p:ext uri="{BB962C8B-B14F-4D97-AF65-F5344CB8AC3E}">
        <p14:creationId xmlns:p14="http://schemas.microsoft.com/office/powerpoint/2010/main" val="1290605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EDE3175-5D95-49A1-BF38-B55214FC32FD}" type="datetimeFigureOut">
              <a:rPr lang="ru-RU" smtClean="0"/>
              <a:t>23.03.2015</a:t>
            </a:fld>
            <a:endParaRPr lang="ru-RU"/>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6ADF46B1-CEA9-4084-B6E4-067FE307AB9F}" type="slidenum">
              <a:rPr lang="ru-RU" smtClean="0"/>
              <a:t>‹#›</a:t>
            </a:fld>
            <a:endParaRPr lang="ru-RU"/>
          </a:p>
        </p:txBody>
      </p:sp>
    </p:spTree>
    <p:extLst>
      <p:ext uri="{BB962C8B-B14F-4D97-AF65-F5344CB8AC3E}">
        <p14:creationId xmlns:p14="http://schemas.microsoft.com/office/powerpoint/2010/main" val="2976331053"/>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banki.ru/banks/bank/centr-invest/" TargetMode="External"/><Relationship Id="rId2" Type="http://schemas.openxmlformats.org/officeDocument/2006/relationships/hyperlink" Target="http://www.banki.ru/products/businesscredits/credit/7816121/"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www.banki.ru/banks/bank/centr-invest/" TargetMode="External"/><Relationship Id="rId2" Type="http://schemas.openxmlformats.org/officeDocument/2006/relationships/hyperlink" Target="http://www.banki.ru/products/businesscredits/credit/7816121/"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1052736"/>
            <a:ext cx="6620968" cy="3024336"/>
          </a:xfrm>
        </p:spPr>
        <p:txBody>
          <a:bodyPr/>
          <a:lstStyle/>
          <a:p>
            <a:r>
              <a:rPr lang="ru-RU" sz="4000" b="1" i="1" dirty="0"/>
              <a:t>Управление финансами и финансовый контроль</a:t>
            </a:r>
            <a:endParaRPr lang="ru-RU" sz="4000" b="1" dirty="0"/>
          </a:p>
        </p:txBody>
      </p:sp>
    </p:spTree>
    <p:extLst>
      <p:ext uri="{BB962C8B-B14F-4D97-AF65-F5344CB8AC3E}">
        <p14:creationId xmlns:p14="http://schemas.microsoft.com/office/powerpoint/2010/main" val="2824479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3600" b="1" dirty="0" smtClean="0">
                <a:solidFill>
                  <a:schemeClr val="accent1"/>
                </a:solidFill>
              </a:rPr>
              <a:t>Финансовые ресурсы индивидуальных предпринимателей </a:t>
            </a:r>
            <a:endParaRPr lang="ru-RU" sz="3600" b="1" dirty="0">
              <a:solidFill>
                <a:schemeClr val="accent1"/>
              </a:solidFill>
            </a:endParaRPr>
          </a:p>
        </p:txBody>
      </p:sp>
      <p:sp>
        <p:nvSpPr>
          <p:cNvPr id="5" name="Содержимое 4"/>
          <p:cNvSpPr>
            <a:spLocks noGrp="1"/>
          </p:cNvSpPr>
          <p:nvPr>
            <p:ph sz="quarter" idx="1"/>
          </p:nvPr>
        </p:nvSpPr>
        <p:spPr>
          <a:xfrm>
            <a:off x="571472" y="2571744"/>
            <a:ext cx="8358246" cy="3500462"/>
          </a:xfrm>
        </p:spPr>
        <p:txBody>
          <a:bodyPr/>
          <a:lstStyle/>
          <a:p>
            <a:pPr>
              <a:buFont typeface="Century Gothic" pitchFamily="34" charset="0"/>
              <a:buChar char="►"/>
            </a:pPr>
            <a:r>
              <a:rPr lang="ru-RU" sz="2800" b="1" cap="small" dirty="0" smtClean="0"/>
              <a:t>Финансовые ресурсы ИП;</a:t>
            </a:r>
          </a:p>
          <a:p>
            <a:pPr>
              <a:buFont typeface="Century Gothic" pitchFamily="34" charset="0"/>
              <a:buChar char="►"/>
            </a:pPr>
            <a:endParaRPr lang="ru-RU" sz="2800" b="1" cap="small" dirty="0" smtClean="0"/>
          </a:p>
          <a:p>
            <a:pPr>
              <a:buFont typeface="Century Gothic" pitchFamily="34" charset="0"/>
              <a:buChar char="►"/>
            </a:pPr>
            <a:r>
              <a:rPr lang="ru-RU" sz="2800" b="1" cap="small" dirty="0" smtClean="0"/>
              <a:t>Денежные доходы поступления и накопления домашнего хозяйства</a:t>
            </a:r>
          </a:p>
          <a:p>
            <a:pPr>
              <a:buFont typeface="Century Gothic" pitchFamily="34" charset="0"/>
              <a:buChar char="►"/>
            </a:pPr>
            <a:endParaRPr lang="ru-RU" sz="2800" b="1" cap="small" dirty="0"/>
          </a:p>
          <a:p>
            <a:pPr>
              <a:buFont typeface="Century Gothic" pitchFamily="34" charset="0"/>
              <a:buChar char="►"/>
            </a:pPr>
            <a:r>
              <a:rPr lang="ru-RU" sz="2800" b="1" cap="small" dirty="0" smtClean="0"/>
              <a:t>Личные средства (сбережения)</a:t>
            </a:r>
          </a:p>
          <a:p>
            <a:pPr>
              <a:buFont typeface="Wingdings" pitchFamily="2" charset="2"/>
              <a:buChar char="q"/>
            </a:pPr>
            <a:endParaRPr lang="ru-RU" b="1" cap="small" dirty="0"/>
          </a:p>
          <a:p>
            <a:pPr>
              <a:buFont typeface="Wingdings" pitchFamily="2" charset="2"/>
              <a:buChar char="q"/>
            </a:pPr>
            <a:endParaRPr lang="ru-RU" b="1" cap="small" dirty="0"/>
          </a:p>
        </p:txBody>
      </p:sp>
    </p:spTree>
    <p:extLst>
      <p:ext uri="{BB962C8B-B14F-4D97-AF65-F5344CB8AC3E}">
        <p14:creationId xmlns:p14="http://schemas.microsoft.com/office/powerpoint/2010/main" val="519235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ая прямоугольная выноска 4"/>
          <p:cNvSpPr/>
          <p:nvPr/>
        </p:nvSpPr>
        <p:spPr>
          <a:xfrm>
            <a:off x="467544" y="391085"/>
            <a:ext cx="6929486" cy="1714512"/>
          </a:xfrm>
          <a:prstGeom prst="wedgeRoundRectCallout">
            <a:avLst>
              <a:gd name="adj1" fmla="val -3364"/>
              <a:gd name="adj2" fmla="val 1018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основной источник финансирования деятельности индивидуальных предпринимателей</a:t>
            </a:r>
            <a:endParaRPr lang="ru-RU" sz="2800" b="1" dirty="0"/>
          </a:p>
        </p:txBody>
      </p:sp>
      <p:sp>
        <p:nvSpPr>
          <p:cNvPr id="6" name="Пятно 1 5"/>
          <p:cNvSpPr/>
          <p:nvPr/>
        </p:nvSpPr>
        <p:spPr>
          <a:xfrm>
            <a:off x="2214514" y="2285992"/>
            <a:ext cx="6929486" cy="4429156"/>
          </a:xfrm>
          <a:prstGeom prst="irregularSeal1">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smtClean="0">
              <a:solidFill>
                <a:schemeClr val="tx1"/>
              </a:solidFill>
            </a:endParaRPr>
          </a:p>
          <a:p>
            <a:pPr algn="ctr"/>
            <a:r>
              <a:rPr lang="ru-RU" sz="2000" b="1" dirty="0" smtClean="0">
                <a:solidFill>
                  <a:schemeClr val="tx1"/>
                </a:solidFill>
              </a:rPr>
              <a:t>совокупный доход, формируемый за счет доходов, получаемых от предпринимательской деятельности</a:t>
            </a:r>
            <a:endParaRPr lang="ru-RU" sz="2000" b="1" dirty="0">
              <a:solidFill>
                <a:schemeClr val="tx1"/>
              </a:solidFill>
            </a:endParaRPr>
          </a:p>
        </p:txBody>
      </p:sp>
    </p:spTree>
    <p:extLst>
      <p:ext uri="{BB962C8B-B14F-4D97-AF65-F5344CB8AC3E}">
        <p14:creationId xmlns:p14="http://schemas.microsoft.com/office/powerpoint/2010/main" val="4148506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4040140405"/>
              </p:ext>
            </p:extLst>
          </p:nvPr>
        </p:nvGraphicFramePr>
        <p:xfrm>
          <a:off x="785786" y="500042"/>
          <a:ext cx="7500990" cy="600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7318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711531" y="764704"/>
            <a:ext cx="7572428" cy="5539978"/>
          </a:xfrm>
          <a:prstGeom prst="rect">
            <a:avLst/>
          </a:prstGeom>
        </p:spPr>
        <p:txBody>
          <a:bodyPr wrap="square">
            <a:spAutoFit/>
          </a:bodyPr>
          <a:lstStyle/>
          <a:p>
            <a:pPr algn="ctr"/>
            <a:endParaRPr lang="ru-RU" sz="3600" b="1" dirty="0" smtClean="0">
              <a:latin typeface="Arial" pitchFamily="34" charset="0"/>
              <a:ea typeface="Calibri" pitchFamily="34" charset="0"/>
              <a:cs typeface="Arial" pitchFamily="34" charset="0"/>
            </a:endParaRPr>
          </a:p>
          <a:p>
            <a:pPr algn="ctr"/>
            <a:r>
              <a:rPr lang="ru-RU" sz="3600" b="1" i="1" dirty="0" smtClean="0">
                <a:solidFill>
                  <a:schemeClr val="accent1"/>
                </a:solidFill>
                <a:ea typeface="Calibri" pitchFamily="34" charset="0"/>
                <a:cs typeface="Arial" pitchFamily="34" charset="0"/>
              </a:rPr>
              <a:t>ПРИБЫЛЬ </a:t>
            </a:r>
            <a:r>
              <a:rPr lang="ru-RU" sz="3600" b="1" i="1" dirty="0" smtClean="0">
                <a:solidFill>
                  <a:schemeClr val="accent1"/>
                </a:solidFill>
                <a:cs typeface="Arial" pitchFamily="34" charset="0"/>
              </a:rPr>
              <a:t>ИНДИВИДУАЛЬНОГО ПРЕДПРИНИМАТЕЛЯ</a:t>
            </a:r>
            <a:endParaRPr lang="ru-RU" sz="3600" b="1" i="1" dirty="0" smtClean="0">
              <a:solidFill>
                <a:schemeClr val="accent1"/>
              </a:solidFill>
              <a:ea typeface="Calibri" pitchFamily="34" charset="0"/>
              <a:cs typeface="Arial" pitchFamily="34" charset="0"/>
            </a:endParaRPr>
          </a:p>
          <a:p>
            <a:pPr algn="ctr"/>
            <a:r>
              <a:rPr lang="ru-RU" sz="6600" b="1" dirty="0" smtClean="0">
                <a:ea typeface="Calibri" pitchFamily="34" charset="0"/>
                <a:cs typeface="Arial" pitchFamily="34" charset="0"/>
              </a:rPr>
              <a:t>= </a:t>
            </a:r>
          </a:p>
          <a:p>
            <a:pPr algn="ctr"/>
            <a:r>
              <a:rPr lang="ru-RU" sz="3600" b="1" dirty="0" smtClean="0"/>
              <a:t>совокупный доход - величина фактически произведенных и документально подтвержденных расходов </a:t>
            </a:r>
            <a:r>
              <a:rPr lang="ru-RU" sz="3600" b="1" dirty="0" smtClean="0">
                <a:ea typeface="Calibri" pitchFamily="34" charset="0"/>
                <a:cs typeface="Arial" pitchFamily="34" charset="0"/>
              </a:rPr>
              <a:t>ИП</a:t>
            </a:r>
            <a:r>
              <a:rPr lang="ru-RU" sz="3600" b="1" dirty="0" smtClean="0"/>
              <a:t>, связанных с ведением бизнеса</a:t>
            </a:r>
            <a:r>
              <a:rPr lang="ru-RU" sz="3600" b="1" dirty="0" smtClean="0">
                <a:ea typeface="Calibri" pitchFamily="34" charset="0"/>
                <a:cs typeface="Arial" pitchFamily="34" charset="0"/>
              </a:rPr>
              <a:t>  </a:t>
            </a:r>
            <a:endParaRPr lang="ru-RU" sz="3600" b="1" dirty="0"/>
          </a:p>
        </p:txBody>
      </p:sp>
    </p:spTree>
    <p:extLst>
      <p:ext uri="{BB962C8B-B14F-4D97-AF65-F5344CB8AC3E}">
        <p14:creationId xmlns:p14="http://schemas.microsoft.com/office/powerpoint/2010/main" val="1001053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fontScale="90000"/>
          </a:bodyPr>
          <a:lstStyle/>
          <a:p>
            <a:r>
              <a:rPr lang="ru-RU" b="1" dirty="0" smtClean="0">
                <a:solidFill>
                  <a:schemeClr val="accent1"/>
                </a:solidFill>
              </a:rPr>
              <a:t>Расходы индивидуального предпринимателя</a:t>
            </a:r>
            <a:endParaRPr lang="ru-RU" b="1" dirty="0">
              <a:solidFill>
                <a:schemeClr val="accent1"/>
              </a:solidFill>
            </a:endParaRPr>
          </a:p>
        </p:txBody>
      </p:sp>
      <p:sp>
        <p:nvSpPr>
          <p:cNvPr id="7" name="Содержимое 6"/>
          <p:cNvSpPr>
            <a:spLocks noGrp="1"/>
          </p:cNvSpPr>
          <p:nvPr>
            <p:ph sz="quarter" idx="1"/>
          </p:nvPr>
        </p:nvSpPr>
        <p:spPr/>
        <p:txBody>
          <a:bodyPr/>
          <a:lstStyle/>
          <a:p>
            <a:pPr>
              <a:buFont typeface="Century Gothic" pitchFamily="34" charset="0"/>
              <a:buChar char="►"/>
            </a:pPr>
            <a:r>
              <a:rPr lang="ru-RU" b="1" dirty="0" smtClean="0"/>
              <a:t>АМОРТИЗАЦИЯ</a:t>
            </a:r>
          </a:p>
          <a:p>
            <a:pPr>
              <a:buFont typeface="Century Gothic" pitchFamily="34" charset="0"/>
              <a:buChar char="►"/>
            </a:pPr>
            <a:r>
              <a:rPr lang="ru-RU" b="1" dirty="0" smtClean="0"/>
              <a:t>МАТЕРИАЛЬНЫЕ РАСХОДЫ</a:t>
            </a:r>
          </a:p>
          <a:p>
            <a:pPr>
              <a:buFont typeface="Century Gothic" pitchFamily="34" charset="0"/>
              <a:buChar char="►"/>
            </a:pPr>
            <a:r>
              <a:rPr lang="ru-RU" b="1" dirty="0" smtClean="0"/>
              <a:t>РАСХОДЫ НА ОПЛАТУ ТРУДА НАЕМНЫХ РАБОТНИКОВ </a:t>
            </a:r>
          </a:p>
          <a:p>
            <a:pPr>
              <a:buFont typeface="Century Gothic" pitchFamily="34" charset="0"/>
              <a:buChar char="►"/>
            </a:pPr>
            <a:r>
              <a:rPr lang="ru-RU" b="1" dirty="0" smtClean="0"/>
              <a:t>ВЗНОСЫ ВО ВНЕБЮДЖЕТНЫЕ ФОНДЫ</a:t>
            </a:r>
          </a:p>
          <a:p>
            <a:pPr>
              <a:buFont typeface="Century Gothic" pitchFamily="34" charset="0"/>
              <a:buChar char="►"/>
            </a:pPr>
            <a:r>
              <a:rPr lang="ru-RU" b="1" dirty="0" smtClean="0"/>
              <a:t>СТРАХОВЫЕ ВЗНОСЫ, УПЛАЧИВАЕМЫЕ ЗА САМОГО ПРЕДПРИНИМАТЕЛЯ</a:t>
            </a:r>
          </a:p>
          <a:p>
            <a:pPr>
              <a:buFont typeface="Century Gothic" pitchFamily="34" charset="0"/>
              <a:buChar char="►"/>
            </a:pPr>
            <a:r>
              <a:rPr lang="ru-RU" b="1" dirty="0" smtClean="0"/>
              <a:t>ПРОЧИЕ РАСХОДЫ</a:t>
            </a:r>
            <a:endParaRPr lang="ru-RU" b="1" dirty="0"/>
          </a:p>
        </p:txBody>
      </p:sp>
    </p:spTree>
    <p:extLst>
      <p:ext uri="{BB962C8B-B14F-4D97-AF65-F5344CB8AC3E}">
        <p14:creationId xmlns:p14="http://schemas.microsoft.com/office/powerpoint/2010/main" val="2952642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2437162" y="2019953"/>
            <a:ext cx="3227250" cy="236372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ea typeface="Calibri" pitchFamily="34" charset="0"/>
                <a:cs typeface="Times New Roman" pitchFamily="18" charset="0"/>
              </a:rPr>
              <a:t>направления использования </a:t>
            </a:r>
            <a:r>
              <a:rPr lang="ru-RU" sz="2400" b="1" dirty="0" smtClean="0">
                <a:solidFill>
                  <a:schemeClr val="tx1"/>
                </a:solidFill>
                <a:latin typeface="Calibri" pitchFamily="34" charset="0"/>
                <a:ea typeface="Times New Roman" pitchFamily="18" charset="0"/>
                <a:cs typeface="Times New Roman" pitchFamily="18" charset="0"/>
              </a:rPr>
              <a:t>финансовых ресурсов ИП </a:t>
            </a:r>
            <a:endParaRPr lang="ru-RU" sz="2400" b="1" dirty="0"/>
          </a:p>
        </p:txBody>
      </p:sp>
      <p:sp>
        <p:nvSpPr>
          <p:cNvPr id="5" name="Стрелка вправо 4"/>
          <p:cNvSpPr/>
          <p:nvPr/>
        </p:nvSpPr>
        <p:spPr>
          <a:xfrm rot="19431379">
            <a:off x="4927101" y="1528200"/>
            <a:ext cx="827583" cy="818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5340892" y="332656"/>
            <a:ext cx="2428860" cy="12144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На расширение бизнеса </a:t>
            </a:r>
            <a:endParaRPr lang="ru-RU" sz="2400" b="1" dirty="0">
              <a:solidFill>
                <a:schemeClr val="tx1"/>
              </a:solidFill>
            </a:endParaRPr>
          </a:p>
        </p:txBody>
      </p:sp>
      <p:sp>
        <p:nvSpPr>
          <p:cNvPr id="7" name="Прямоугольник 6"/>
          <p:cNvSpPr/>
          <p:nvPr/>
        </p:nvSpPr>
        <p:spPr>
          <a:xfrm>
            <a:off x="4768835" y="4947492"/>
            <a:ext cx="3206730" cy="1344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На уплату налогов и сборов в бюджет и внебюджетные фонды</a:t>
            </a:r>
            <a:endParaRPr lang="ru-RU" sz="2400" b="1" dirty="0">
              <a:solidFill>
                <a:schemeClr val="tx1"/>
              </a:solidFill>
            </a:endParaRPr>
          </a:p>
        </p:txBody>
      </p:sp>
      <p:sp>
        <p:nvSpPr>
          <p:cNvPr id="8" name="Прямоугольник 7"/>
          <p:cNvSpPr/>
          <p:nvPr/>
        </p:nvSpPr>
        <p:spPr>
          <a:xfrm>
            <a:off x="278880" y="4786322"/>
            <a:ext cx="3429024" cy="1500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На личное потребление, личные (семейные) сбережения </a:t>
            </a:r>
            <a:endParaRPr lang="ru-RU" sz="2400" b="1" dirty="0">
              <a:solidFill>
                <a:schemeClr val="tx1"/>
              </a:solidFill>
            </a:endParaRPr>
          </a:p>
        </p:txBody>
      </p:sp>
      <p:sp>
        <p:nvSpPr>
          <p:cNvPr id="9" name="Прямоугольник 8"/>
          <p:cNvSpPr/>
          <p:nvPr/>
        </p:nvSpPr>
        <p:spPr>
          <a:xfrm>
            <a:off x="233219" y="332656"/>
            <a:ext cx="2569252" cy="1285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Погашение обязательств поставщикам, заимодавцам </a:t>
            </a:r>
            <a:endParaRPr lang="ru-RU" sz="2400" b="1" dirty="0">
              <a:solidFill>
                <a:schemeClr val="tx1"/>
              </a:solidFill>
            </a:endParaRPr>
          </a:p>
        </p:txBody>
      </p:sp>
      <p:sp>
        <p:nvSpPr>
          <p:cNvPr id="10" name="Стрелка вправо 9"/>
          <p:cNvSpPr/>
          <p:nvPr/>
        </p:nvSpPr>
        <p:spPr>
          <a:xfrm rot="12833617">
            <a:off x="2398794" y="1576033"/>
            <a:ext cx="788497" cy="788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rot="2865404">
            <a:off x="4934224" y="4102873"/>
            <a:ext cx="822247" cy="8108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rot="7756181">
            <a:off x="2370990" y="4153028"/>
            <a:ext cx="862960" cy="7325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30160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86808" cy="1428752"/>
          </a:xfrm>
        </p:spPr>
        <p:txBody>
          <a:bodyPr>
            <a:normAutofit fontScale="90000"/>
          </a:bodyPr>
          <a:lstStyle/>
          <a:p>
            <a:r>
              <a:rPr lang="ru-RU" b="1" dirty="0" smtClean="0">
                <a:solidFill>
                  <a:schemeClr val="accent1"/>
                </a:solidFill>
              </a:rPr>
              <a:t>Направления управления </a:t>
            </a:r>
            <a:r>
              <a:rPr lang="ru-RU" b="1" dirty="0">
                <a:solidFill>
                  <a:schemeClr val="accent1"/>
                </a:solidFill>
              </a:rPr>
              <a:t>денежными средствами </a:t>
            </a:r>
            <a:r>
              <a:rPr lang="ru-RU" b="1" dirty="0" smtClean="0">
                <a:solidFill>
                  <a:schemeClr val="accent1"/>
                </a:solidFill>
              </a:rPr>
              <a:t>малого бизнеса</a:t>
            </a:r>
            <a:endParaRPr lang="ru-RU" b="1" dirty="0">
              <a:solidFill>
                <a:schemeClr val="accent1"/>
              </a:solidFill>
            </a:endParaRPr>
          </a:p>
        </p:txBody>
      </p:sp>
      <p:sp>
        <p:nvSpPr>
          <p:cNvPr id="3" name="Содержимое 2"/>
          <p:cNvSpPr>
            <a:spLocks noGrp="1"/>
          </p:cNvSpPr>
          <p:nvPr>
            <p:ph sz="quarter" idx="1"/>
          </p:nvPr>
        </p:nvSpPr>
        <p:spPr>
          <a:xfrm>
            <a:off x="500034" y="2571745"/>
            <a:ext cx="8143932" cy="3000396"/>
          </a:xfrm>
        </p:spPr>
        <p:txBody>
          <a:bodyPr>
            <a:normAutofit fontScale="92500"/>
          </a:bodyPr>
          <a:lstStyle/>
          <a:p>
            <a:pPr>
              <a:buFont typeface="Century Gothic" pitchFamily="34" charset="0"/>
              <a:buChar char="►"/>
            </a:pPr>
            <a:r>
              <a:rPr lang="ru-RU" sz="3600" b="1" dirty="0"/>
              <a:t>учет движения денежных средств</a:t>
            </a:r>
            <a:r>
              <a:rPr lang="ru-RU" sz="3600" b="1" dirty="0" smtClean="0"/>
              <a:t>;</a:t>
            </a:r>
          </a:p>
          <a:p>
            <a:pPr>
              <a:buFont typeface="Century Gothic" pitchFamily="34" charset="0"/>
              <a:buChar char="►"/>
            </a:pPr>
            <a:r>
              <a:rPr lang="ru-RU" sz="3600" b="1" dirty="0"/>
              <a:t>анализ потоков денежных средств; </a:t>
            </a:r>
            <a:endParaRPr lang="ru-RU" sz="3600" b="1" dirty="0" smtClean="0"/>
          </a:p>
          <a:p>
            <a:pPr>
              <a:buFont typeface="Century Gothic" pitchFamily="34" charset="0"/>
              <a:buChar char="►"/>
            </a:pPr>
            <a:r>
              <a:rPr lang="ru-RU" sz="3600" b="1" dirty="0"/>
              <a:t>составление бюджета денежных средств.</a:t>
            </a:r>
          </a:p>
        </p:txBody>
      </p:sp>
    </p:spTree>
    <p:extLst>
      <p:ext uri="{BB962C8B-B14F-4D97-AF65-F5344CB8AC3E}">
        <p14:creationId xmlns:p14="http://schemas.microsoft.com/office/powerpoint/2010/main" val="4228555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1"/>
                </a:solidFill>
              </a:rPr>
              <a:t>Необходимость управления </a:t>
            </a:r>
            <a:r>
              <a:rPr lang="ru-RU" b="1" dirty="0">
                <a:solidFill>
                  <a:schemeClr val="accent1"/>
                </a:solidFill>
              </a:rPr>
              <a:t>денежными </a:t>
            </a:r>
            <a:r>
              <a:rPr lang="ru-RU" b="1" dirty="0" smtClean="0">
                <a:solidFill>
                  <a:schemeClr val="accent1"/>
                </a:solidFill>
              </a:rPr>
              <a:t>средствами</a:t>
            </a:r>
            <a:endParaRPr lang="ru-RU" b="1" dirty="0">
              <a:solidFill>
                <a:schemeClr val="accent1"/>
              </a:solidFill>
            </a:endParaRPr>
          </a:p>
        </p:txBody>
      </p:sp>
      <p:sp>
        <p:nvSpPr>
          <p:cNvPr id="3" name="Содержимое 2"/>
          <p:cNvSpPr>
            <a:spLocks noGrp="1"/>
          </p:cNvSpPr>
          <p:nvPr>
            <p:ph sz="quarter" idx="1"/>
          </p:nvPr>
        </p:nvSpPr>
        <p:spPr>
          <a:xfrm>
            <a:off x="611560" y="2780928"/>
            <a:ext cx="8064896" cy="3600400"/>
          </a:xfrm>
        </p:spPr>
        <p:txBody>
          <a:bodyPr>
            <a:normAutofit/>
          </a:bodyPr>
          <a:lstStyle/>
          <a:p>
            <a:pPr lvl="0">
              <a:buFont typeface="Wingdings" pitchFamily="2" charset="2"/>
              <a:buChar char="ü"/>
            </a:pPr>
            <a:r>
              <a:rPr lang="ru-RU" dirty="0" smtClean="0"/>
              <a:t>оценка </a:t>
            </a:r>
            <a:r>
              <a:rPr lang="ru-RU" dirty="0"/>
              <a:t>краткосрочных потребностей в наличных средствах и управлении запасами;</a:t>
            </a:r>
          </a:p>
          <a:p>
            <a:pPr lvl="0">
              <a:buFont typeface="Wingdings" pitchFamily="2" charset="2"/>
              <a:buChar char="ü"/>
            </a:pPr>
            <a:r>
              <a:rPr lang="ru-RU" dirty="0" smtClean="0"/>
              <a:t>открытие </a:t>
            </a:r>
            <a:r>
              <a:rPr lang="ru-RU" dirty="0"/>
              <a:t>и </a:t>
            </a:r>
            <a:r>
              <a:rPr lang="ru-RU" dirty="0" smtClean="0"/>
              <a:t>расширение </a:t>
            </a:r>
            <a:r>
              <a:rPr lang="ru-RU" dirty="0"/>
              <a:t>бизнеса, путем финансирования за счет собственных средств и/или кредитов банка;</a:t>
            </a:r>
          </a:p>
          <a:p>
            <a:pPr lvl="0">
              <a:buFont typeface="Wingdings" pitchFamily="2" charset="2"/>
              <a:buChar char="ü"/>
            </a:pPr>
            <a:r>
              <a:rPr lang="ru-RU" dirty="0" smtClean="0"/>
              <a:t>управление </a:t>
            </a:r>
            <a:r>
              <a:rPr lang="ru-RU" dirty="0"/>
              <a:t>затратами и более рационального использования ресурсов в процессе производства;</a:t>
            </a:r>
          </a:p>
          <a:p>
            <a:pPr>
              <a:buFont typeface="Wingdings" pitchFamily="2" charset="2"/>
              <a:buChar char="ü"/>
            </a:pPr>
            <a:r>
              <a:rPr lang="ru-RU" dirty="0" smtClean="0"/>
              <a:t>управление </a:t>
            </a:r>
            <a:r>
              <a:rPr lang="ru-RU" dirty="0"/>
              <a:t>экономическим </a:t>
            </a:r>
            <a:r>
              <a:rPr lang="ru-RU" dirty="0" smtClean="0"/>
              <a:t>ростом бизнеса</a:t>
            </a:r>
            <a:endParaRPr lang="ru-RU" dirty="0"/>
          </a:p>
        </p:txBody>
      </p:sp>
    </p:spTree>
    <p:extLst>
      <p:ext uri="{BB962C8B-B14F-4D97-AF65-F5344CB8AC3E}">
        <p14:creationId xmlns:p14="http://schemas.microsoft.com/office/powerpoint/2010/main" val="707112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928671"/>
            <a:ext cx="8215370" cy="1569660"/>
          </a:xfrm>
          <a:prstGeom prst="rect">
            <a:avLst/>
          </a:prstGeom>
        </p:spPr>
        <p:txBody>
          <a:bodyPr wrap="square">
            <a:spAutoFit/>
          </a:bodyPr>
          <a:lstStyle/>
          <a:p>
            <a:pPr algn="ctr"/>
            <a:r>
              <a:rPr lang="ru-RU" sz="3200" b="1" dirty="0" smtClean="0"/>
              <a:t>Минимально необходимая потребность в денежных активах для осуществления текущей хозяйственной деятельности</a:t>
            </a:r>
            <a:endParaRPr lang="ru-RU" sz="3200" b="1"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6561" name="Object 1"/>
          <p:cNvGraphicFramePr>
            <a:graphicFrameLocks noChangeAspect="1"/>
          </p:cNvGraphicFramePr>
          <p:nvPr>
            <p:extLst>
              <p:ext uri="{D42A27DB-BD31-4B8C-83A1-F6EECF244321}">
                <p14:modId xmlns:p14="http://schemas.microsoft.com/office/powerpoint/2010/main" val="923275246"/>
              </p:ext>
            </p:extLst>
          </p:nvPr>
        </p:nvGraphicFramePr>
        <p:xfrm>
          <a:off x="0" y="3284984"/>
          <a:ext cx="8892480" cy="1179815"/>
        </p:xfrm>
        <a:graphic>
          <a:graphicData uri="http://schemas.openxmlformats.org/presentationml/2006/ole">
            <mc:AlternateContent xmlns:mc="http://schemas.openxmlformats.org/markup-compatibility/2006">
              <mc:Choice xmlns:v="urn:schemas-microsoft-com:vml" Requires="v">
                <p:oleObj spid="_x0000_s1030" name="Формула" r:id="rId3" imgW="3098520" imgH="431640" progId="Equation.3">
                  <p:embed/>
                </p:oleObj>
              </mc:Choice>
              <mc:Fallback>
                <p:oleObj name="Формула" r:id="rId3" imgW="309852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84984"/>
                        <a:ext cx="8892480" cy="1179815"/>
                      </a:xfrm>
                      <a:prstGeom prst="rect">
                        <a:avLst/>
                      </a:prstGeom>
                      <a:noFill/>
                    </p:spPr>
                  </p:pic>
                </p:oleObj>
              </mc:Fallback>
            </mc:AlternateContent>
          </a:graphicData>
        </a:graphic>
      </p:graphicFrame>
    </p:spTree>
    <p:extLst>
      <p:ext uri="{BB962C8B-B14F-4D97-AF65-F5344CB8AC3E}">
        <p14:creationId xmlns:p14="http://schemas.microsoft.com/office/powerpoint/2010/main" val="3685444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2317" y="476672"/>
            <a:ext cx="8031836" cy="1292662"/>
          </a:xfrm>
          <a:prstGeom prst="rect">
            <a:avLst/>
          </a:prstGeom>
        </p:spPr>
        <p:txBody>
          <a:bodyPr wrap="square">
            <a:spAutoFit/>
          </a:bodyPr>
          <a:lstStyle/>
          <a:p>
            <a:pPr algn="ctr"/>
            <a:r>
              <a:rPr lang="ru-RU" sz="2600" b="1" dirty="0" smtClean="0"/>
              <a:t>Расчет минимально необходимой потребности в денежных активах для осуществления текущей хозяйственной деятельности </a:t>
            </a:r>
            <a:endParaRPr lang="ru-RU" sz="2600" b="1" dirty="0"/>
          </a:p>
        </p:txBody>
      </p:sp>
      <p:sp>
        <p:nvSpPr>
          <p:cNvPr id="65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5537" name="Object 1"/>
          <p:cNvGraphicFramePr>
            <a:graphicFrameLocks noChangeAspect="1"/>
          </p:cNvGraphicFramePr>
          <p:nvPr>
            <p:extLst>
              <p:ext uri="{D42A27DB-BD31-4B8C-83A1-F6EECF244321}">
                <p14:modId xmlns:p14="http://schemas.microsoft.com/office/powerpoint/2010/main" val="1896281478"/>
              </p:ext>
            </p:extLst>
          </p:nvPr>
        </p:nvGraphicFramePr>
        <p:xfrm>
          <a:off x="667782" y="2348880"/>
          <a:ext cx="7560905" cy="1358463"/>
        </p:xfrm>
        <a:graphic>
          <a:graphicData uri="http://schemas.openxmlformats.org/presentationml/2006/ole">
            <mc:AlternateContent xmlns:mc="http://schemas.openxmlformats.org/markup-compatibility/2006">
              <mc:Choice xmlns:v="urn:schemas-microsoft-com:vml" Requires="v">
                <p:oleObj spid="_x0000_s2055" name="Формула" r:id="rId3" imgW="2133600" imgH="393700" progId="Equation.3">
                  <p:embed/>
                </p:oleObj>
              </mc:Choice>
              <mc:Fallback>
                <p:oleObj name="Формула" r:id="rId3" imgW="21336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782" y="2348880"/>
                        <a:ext cx="7560905" cy="135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39" name="Rectangle 3"/>
          <p:cNvSpPr>
            <a:spLocks noChangeArrowheads="1"/>
          </p:cNvSpPr>
          <p:nvPr/>
        </p:nvSpPr>
        <p:spPr bwMode="auto">
          <a:xfrm>
            <a:off x="467543" y="4021033"/>
            <a:ext cx="8280921"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ru-RU" sz="26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ДС </a:t>
            </a:r>
            <a:r>
              <a:rPr kumimoji="0" lang="ru-RU" sz="2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остаток денежных активов на конец отчетного периода;</a:t>
            </a:r>
            <a:endParaRPr kumimoji="0" lang="ru-RU" sz="2600" b="1" i="0" u="none" strike="noStrike" cap="none" normalizeH="0" baseline="0" dirty="0" smtClean="0">
              <a:ln>
                <a:noFill/>
              </a:ln>
              <a:solidFill>
                <a:schemeClr val="tx1"/>
              </a:solidFill>
              <a:effectLst/>
              <a:latin typeface="Arial"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buFontTx/>
              <a:buNone/>
              <a:tabLst/>
            </a:pPr>
            <a:r>
              <a:rPr kumimoji="0" lang="ru-RU" sz="26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ОДО</a:t>
            </a:r>
            <a:r>
              <a:rPr kumimoji="0" lang="ru-RU" sz="2600" b="1" i="1" u="none" strike="noStrike" cap="none" normalizeH="0" baseline="-30000" dirty="0" err="1" smtClean="0">
                <a:ln>
                  <a:noFill/>
                </a:ln>
                <a:solidFill>
                  <a:schemeClr val="tx1"/>
                </a:solidFill>
                <a:effectLst/>
                <a:latin typeface="Calibri" pitchFamily="34" charset="0"/>
                <a:ea typeface="Times New Roman" pitchFamily="18" charset="0"/>
                <a:cs typeface="Times New Roman" pitchFamily="18" charset="0"/>
              </a:rPr>
              <a:t>план</a:t>
            </a:r>
            <a:r>
              <a:rPr kumimoji="0" lang="ru-RU" sz="2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планируемый объем денежного оборота;</a:t>
            </a:r>
            <a:endParaRPr kumimoji="0" lang="ru-RU" sz="2600" b="1" i="0" u="none" strike="noStrike" cap="none" normalizeH="0" baseline="0" dirty="0" smtClean="0">
              <a:ln>
                <a:noFill/>
              </a:ln>
              <a:solidFill>
                <a:schemeClr val="tx1"/>
              </a:solidFill>
              <a:effectLst/>
              <a:latin typeface="Arial"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buFontTx/>
              <a:buNone/>
              <a:tabLst/>
            </a:pPr>
            <a:r>
              <a:rPr kumimoji="0" lang="ru-RU" sz="26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ОДО</a:t>
            </a:r>
            <a:r>
              <a:rPr kumimoji="0" lang="ru-RU" sz="2600" b="1" i="1" u="none" strike="noStrike" cap="none" normalizeH="0" baseline="-30000" dirty="0" err="1" smtClean="0">
                <a:ln>
                  <a:noFill/>
                </a:ln>
                <a:solidFill>
                  <a:schemeClr val="tx1"/>
                </a:solidFill>
                <a:effectLst/>
                <a:latin typeface="Calibri" pitchFamily="34" charset="0"/>
                <a:ea typeface="Times New Roman" pitchFamily="18" charset="0"/>
                <a:cs typeface="Times New Roman" pitchFamily="18" charset="0"/>
              </a:rPr>
              <a:t>факт</a:t>
            </a:r>
            <a:r>
              <a:rPr kumimoji="0" lang="ru-RU" sz="26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a:t>
            </a:r>
            <a:r>
              <a:rPr kumimoji="0" lang="ru-RU" sz="2600" b="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фактический объем денежного оборота</a:t>
            </a:r>
            <a:r>
              <a:rPr kumimoji="0" lang="ru-RU" sz="26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ru-RU" sz="2600" b="1" i="1"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8737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683568" y="836712"/>
            <a:ext cx="784887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accent1"/>
                </a:solidFill>
                <a:effectLst/>
                <a:ea typeface="Calibri" pitchFamily="34" charset="0"/>
                <a:cs typeface="Times New Roman" pitchFamily="18" charset="0"/>
              </a:rPr>
              <a:t>УПРАВЛЕНИЕ ФИНАНСАМИ</a:t>
            </a:r>
            <a:r>
              <a:rPr lang="ru-RU" sz="2800" b="1" dirty="0" smtClean="0">
                <a:solidFill>
                  <a:schemeClr val="accent1"/>
                </a:solidFill>
                <a:ea typeface="Calibri" pitchFamily="34" charset="0"/>
                <a:cs typeface="Times New Roman" pitchFamily="18" charset="0"/>
              </a:rPr>
              <a:t> </a:t>
            </a:r>
          </a:p>
          <a:p>
            <a:pPr marL="0" marR="0" lvl="0" indent="457200" algn="just" defTabSz="914400" rtl="0" eaLnBrk="1" fontAlgn="base" latinLnBrk="0" hangingPunct="1">
              <a:lnSpc>
                <a:spcPct val="100000"/>
              </a:lnSpc>
              <a:spcBef>
                <a:spcPct val="0"/>
              </a:spcBef>
              <a:spcAft>
                <a:spcPct val="0"/>
              </a:spcAft>
              <a:buClrTx/>
              <a:buSzTx/>
              <a:buFontTx/>
              <a:buNone/>
              <a:tabLst/>
            </a:pPr>
            <a:endParaRPr lang="ru-RU" sz="2800" b="1" dirty="0" smtClean="0">
              <a:ea typeface="Calibri" pitchFamily="34"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lang="ru-RU" sz="2800" b="1" dirty="0" smtClean="0">
                <a:ea typeface="Calibri" pitchFamily="34" charset="0"/>
                <a:cs typeface="Times New Roman" pitchFamily="18" charset="0"/>
              </a:rPr>
              <a:t>-</a:t>
            </a:r>
            <a:r>
              <a:rPr kumimoji="0" lang="ru-RU" sz="2800" b="1" i="0" u="none" strike="noStrike" cap="none" normalizeH="0" baseline="0" dirty="0" smtClean="0">
                <a:ln>
                  <a:noFill/>
                </a:ln>
                <a:effectLst/>
                <a:ea typeface="Calibri" pitchFamily="34" charset="0"/>
                <a:cs typeface="Times New Roman" pitchFamily="18" charset="0"/>
              </a:rPr>
              <a:t> это последовательная деятельность, осуществляемая с помощью специальных приемов и методов по организации и управлению финансовыми отношениями и финансовыми ресурсами для решения целей и задач, возникающих в процессе их ведения бизнеса</a:t>
            </a:r>
            <a:endParaRPr kumimoji="0" lang="ru-RU" sz="2800" b="1" i="0" u="none" strike="noStrike" cap="none" normalizeH="0" baseline="0" dirty="0" smtClean="0">
              <a:ln>
                <a:noFill/>
              </a:ln>
              <a:effectLst/>
              <a:cs typeface="Arial" pitchFamily="34" charset="0"/>
            </a:endParaRPr>
          </a:p>
        </p:txBody>
      </p:sp>
      <p:pic>
        <p:nvPicPr>
          <p:cNvPr id="41987" name="Picture 3" descr="неустойка"/>
          <p:cNvPicPr>
            <a:picLocks noChangeAspect="1" noChangeArrowheads="1"/>
          </p:cNvPicPr>
          <p:nvPr/>
        </p:nvPicPr>
        <p:blipFill>
          <a:blip r:embed="rId2" cstate="print"/>
          <a:srcRect/>
          <a:stretch>
            <a:fillRect/>
          </a:stretch>
        </p:blipFill>
        <p:spPr bwMode="auto">
          <a:xfrm>
            <a:off x="3419872" y="5445224"/>
            <a:ext cx="2509451" cy="1208494"/>
          </a:xfrm>
          <a:prstGeom prst="rect">
            <a:avLst/>
          </a:prstGeom>
          <a:noFill/>
        </p:spPr>
      </p:pic>
    </p:spTree>
    <p:extLst>
      <p:ext uri="{BB962C8B-B14F-4D97-AF65-F5344CB8AC3E}">
        <p14:creationId xmlns:p14="http://schemas.microsoft.com/office/powerpoint/2010/main" val="3946520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357158" y="437357"/>
            <a:ext cx="8429652"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tab pos="858838" algn="l"/>
              </a:tabLst>
            </a:pPr>
            <a:r>
              <a:rPr kumimoji="0" lang="ru-RU" sz="3200" b="1"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Причины:</a:t>
            </a:r>
          </a:p>
          <a:p>
            <a:pPr marL="0" marR="0" lvl="0" indent="457200" algn="just" defTabSz="914400" rtl="0" eaLnBrk="1" fontAlgn="base" latinLnBrk="0" hangingPunct="1">
              <a:lnSpc>
                <a:spcPct val="100000"/>
              </a:lnSpc>
              <a:spcBef>
                <a:spcPct val="0"/>
              </a:spcBef>
              <a:spcAft>
                <a:spcPct val="0"/>
              </a:spcAft>
              <a:buClrTx/>
              <a:buSzTx/>
              <a:buFontTx/>
              <a:buNone/>
              <a:tabLst>
                <a:tab pos="858838" algn="l"/>
              </a:tabLst>
            </a:pPr>
            <a:endParaRPr kumimoji="0" lang="ru-RU" sz="3200" b="1" u="none" strike="noStrike" cap="none" normalizeH="0" baseline="0" dirty="0" smtClean="0">
              <a:ln>
                <a:noFill/>
              </a:ln>
              <a:solidFill>
                <a:schemeClr val="accent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
                <a:schemeClr val="accent1"/>
              </a:buClr>
              <a:buSzTx/>
              <a:buFontTx/>
              <a:buChar char="►"/>
              <a:tabLst>
                <a:tab pos="858838" algn="l"/>
              </a:tabLst>
            </a:pPr>
            <a:r>
              <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снижение объема продаж;</a:t>
            </a:r>
            <a:endParaRPr kumimoji="0" lang="ru-RU" sz="2800" b="1"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
                <a:schemeClr val="accent1"/>
              </a:buClr>
              <a:buSzTx/>
              <a:buFontTx/>
              <a:buChar char="►"/>
              <a:tabLst>
                <a:tab pos="858838" algn="l"/>
              </a:tabLst>
            </a:pPr>
            <a:r>
              <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несвоевременные платежи покупателей или неплатежи;</a:t>
            </a:r>
            <a:endParaRPr kumimoji="0" lang="ru-RU" sz="2800" b="1"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
                <a:schemeClr val="accent1"/>
              </a:buClr>
              <a:buSzTx/>
              <a:buFontTx/>
              <a:buChar char="►"/>
              <a:tabLst>
                <a:tab pos="858838" algn="l"/>
              </a:tabLst>
            </a:pPr>
            <a:r>
              <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усиление конкурентного давления со стороны других предпринимателей;</a:t>
            </a:r>
            <a:endParaRPr kumimoji="0" lang="ru-RU" sz="2800" b="1"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
                <a:schemeClr val="accent1"/>
              </a:buClr>
              <a:buSzTx/>
              <a:buFontTx/>
              <a:buChar char="►"/>
              <a:tabLst>
                <a:tab pos="858838" algn="l"/>
              </a:tabLst>
            </a:pPr>
            <a:r>
              <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высокая стоимость заемных средств;</a:t>
            </a:r>
            <a:endParaRPr kumimoji="0" lang="ru-RU" sz="2800" b="1"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
                <a:schemeClr val="accent1"/>
              </a:buClr>
              <a:buSzTx/>
              <a:buFontTx/>
              <a:buChar char="►"/>
              <a:tabLst>
                <a:tab pos="858838" algn="l"/>
              </a:tabLst>
            </a:pPr>
            <a:r>
              <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рост цен на основные энергоносители;</a:t>
            </a:r>
            <a:endParaRPr kumimoji="0" lang="ru-RU" sz="2800" b="1"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
                <a:schemeClr val="accent1"/>
              </a:buClr>
              <a:buSzTx/>
              <a:buFontTx/>
              <a:buChar char="►"/>
              <a:tabLst>
                <a:tab pos="858838" algn="l"/>
              </a:tabLst>
            </a:pPr>
            <a:r>
              <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потери от экспорта из-за колебаний обменного курса;</a:t>
            </a:r>
            <a:endParaRPr kumimoji="0" lang="ru-RU" sz="2800" b="1"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
                <a:schemeClr val="accent1"/>
              </a:buClr>
              <a:buSzTx/>
              <a:buFontTx/>
              <a:buChar char="►"/>
              <a:tabLst>
                <a:tab pos="858838" algn="l"/>
              </a:tabLst>
            </a:pPr>
            <a:r>
              <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усиление налогового давления;</a:t>
            </a:r>
            <a:endParaRPr kumimoji="0" lang="ru-RU" sz="2800" b="1"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
                <a:schemeClr val="accent1"/>
              </a:buClr>
              <a:buSzTx/>
              <a:buFontTx/>
              <a:buChar char="►"/>
              <a:tabLst>
                <a:tab pos="858838" algn="l"/>
              </a:tabLst>
            </a:pPr>
            <a:r>
              <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инфляция.</a:t>
            </a:r>
            <a:endParaRPr kumimoji="0" lang="ru-RU"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91118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395536" y="735251"/>
            <a:ext cx="8143932"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tab pos="914400" algn="l"/>
                <a:tab pos="3998913" algn="l"/>
              </a:tabLst>
            </a:pPr>
            <a:r>
              <a:rPr kumimoji="0" lang="ru-RU" sz="3200" b="1" i="1" u="none" strike="noStrike" cap="none" normalizeH="0" baseline="0" dirty="0" smtClean="0">
                <a:ln>
                  <a:noFill/>
                </a:ln>
                <a:solidFill>
                  <a:schemeClr val="accent1"/>
                </a:solidFill>
                <a:effectLst/>
                <a:ea typeface="Times New Roman" pitchFamily="18" charset="0"/>
                <a:cs typeface="Times New Roman" pitchFamily="18" charset="0"/>
              </a:rPr>
              <a:t>Негативные последствия недостатка денежных средств :</a:t>
            </a:r>
          </a:p>
          <a:p>
            <a:pPr marL="0" marR="0" lvl="0" indent="457200" algn="just" defTabSz="914400" rtl="0" eaLnBrk="1" fontAlgn="base" latinLnBrk="0" hangingPunct="1">
              <a:lnSpc>
                <a:spcPct val="100000"/>
              </a:lnSpc>
              <a:spcBef>
                <a:spcPct val="0"/>
              </a:spcBef>
              <a:spcAft>
                <a:spcPct val="0"/>
              </a:spcAft>
              <a:buClrTx/>
              <a:buSzTx/>
              <a:buFontTx/>
              <a:buNone/>
              <a:tabLst>
                <a:tab pos="914400" algn="l"/>
                <a:tab pos="3998913" algn="l"/>
              </a:tabLst>
            </a:pPr>
            <a:endParaRPr kumimoji="0" lang="ru-RU" sz="2400" b="1" i="1" u="none" strike="noStrike" cap="none" normalizeH="0" baseline="0" dirty="0" smtClean="0">
              <a:ln>
                <a:noFill/>
              </a:ln>
              <a:solidFill>
                <a:schemeClr val="tx1"/>
              </a:solidFill>
              <a:effectLst/>
              <a:cs typeface="Arial" pitchFamily="34" charset="0"/>
            </a:endParaRPr>
          </a:p>
          <a:p>
            <a:pPr marL="90488" marR="0" lvl="1" algn="just" defTabSz="914400" rtl="0" eaLnBrk="0" fontAlgn="base" latinLnBrk="0" hangingPunct="0">
              <a:lnSpc>
                <a:spcPct val="100000"/>
              </a:lnSpc>
              <a:spcBef>
                <a:spcPct val="0"/>
              </a:spcBef>
              <a:spcAft>
                <a:spcPct val="0"/>
              </a:spcAft>
              <a:buClrTx/>
              <a:buSzTx/>
              <a:buFontTx/>
              <a:buAutoNum type="arabicPeriod"/>
              <a:tabLst>
                <a:tab pos="914400" algn="l"/>
                <a:tab pos="3998913" algn="l"/>
              </a:tabLst>
            </a:pPr>
            <a:r>
              <a:rPr kumimoji="0" lang="ru-RU" sz="2400" b="1" i="0" u="none" strike="noStrike" cap="none" normalizeH="0" baseline="0" dirty="0" smtClean="0">
                <a:ln>
                  <a:noFill/>
                </a:ln>
                <a:solidFill>
                  <a:schemeClr val="tx1"/>
                </a:solidFill>
                <a:effectLst/>
                <a:ea typeface="Times New Roman" pitchFamily="18" charset="0"/>
                <a:cs typeface="Times New Roman" pitchFamily="18" charset="0"/>
              </a:rPr>
              <a:t>увеличение кредиторской задолженности по всем видам обязательств (перед поставщиками, банками, бюджетом и внебюджетными фондами), что связано с предъявлением штрафных санкций;</a:t>
            </a:r>
            <a:endParaRPr kumimoji="0" lang="ru-RU" sz="2400" b="1" i="0" u="none" strike="noStrike" cap="none" normalizeH="0" baseline="0" dirty="0" smtClean="0">
              <a:ln>
                <a:noFill/>
              </a:ln>
              <a:solidFill>
                <a:schemeClr val="tx1"/>
              </a:solidFill>
              <a:effectLst/>
              <a:cs typeface="Arial" pitchFamily="34" charset="0"/>
            </a:endParaRPr>
          </a:p>
          <a:p>
            <a:pPr marL="90488" marR="0" lvl="1" algn="just" defTabSz="914400" rtl="0" eaLnBrk="0" fontAlgn="base" latinLnBrk="0" hangingPunct="0">
              <a:lnSpc>
                <a:spcPct val="100000"/>
              </a:lnSpc>
              <a:spcBef>
                <a:spcPct val="0"/>
              </a:spcBef>
              <a:spcAft>
                <a:spcPct val="0"/>
              </a:spcAft>
              <a:buClrTx/>
              <a:buSzTx/>
              <a:buFontTx/>
              <a:buAutoNum type="arabicPeriod"/>
              <a:tabLst>
                <a:tab pos="914400" algn="l"/>
                <a:tab pos="3998913" algn="l"/>
              </a:tabLst>
            </a:pPr>
            <a:r>
              <a:rPr kumimoji="0" lang="ru-RU" sz="2400" b="1" i="0" u="none" strike="noStrike" cap="none" normalizeH="0" baseline="0" dirty="0" smtClean="0">
                <a:ln>
                  <a:noFill/>
                </a:ln>
                <a:solidFill>
                  <a:schemeClr val="tx1"/>
                </a:solidFill>
                <a:effectLst/>
                <a:ea typeface="Times New Roman" pitchFamily="18" charset="0"/>
                <a:cs typeface="Times New Roman" pitchFamily="18" charset="0"/>
              </a:rPr>
              <a:t>рост доли просроченной кредиторской задолженности;</a:t>
            </a:r>
            <a:endParaRPr kumimoji="0" lang="ru-RU" sz="2400" b="1" i="0" u="none" strike="noStrike" cap="none" normalizeH="0" baseline="0" dirty="0" smtClean="0">
              <a:ln>
                <a:noFill/>
              </a:ln>
              <a:solidFill>
                <a:schemeClr val="tx1"/>
              </a:solidFill>
              <a:effectLst/>
              <a:cs typeface="Arial" pitchFamily="34" charset="0"/>
            </a:endParaRPr>
          </a:p>
          <a:p>
            <a:pPr marL="90488" marR="0" lvl="1" algn="just" defTabSz="914400" rtl="0" eaLnBrk="0" fontAlgn="base" latinLnBrk="0" hangingPunct="0">
              <a:lnSpc>
                <a:spcPct val="100000"/>
              </a:lnSpc>
              <a:spcBef>
                <a:spcPct val="0"/>
              </a:spcBef>
              <a:spcAft>
                <a:spcPct val="0"/>
              </a:spcAft>
              <a:buClrTx/>
              <a:buSzTx/>
              <a:buFontTx/>
              <a:buAutoNum type="arabicPeriod"/>
              <a:tabLst>
                <a:tab pos="914400" algn="l"/>
                <a:tab pos="3998913" algn="l"/>
              </a:tabLst>
            </a:pPr>
            <a:r>
              <a:rPr kumimoji="0" lang="ru-RU" sz="2400" b="1" i="0" u="none" strike="noStrike" cap="none" normalizeH="0" baseline="0" dirty="0" smtClean="0">
                <a:ln>
                  <a:noFill/>
                </a:ln>
                <a:solidFill>
                  <a:schemeClr val="tx1"/>
                </a:solidFill>
                <a:effectLst/>
                <a:ea typeface="Times New Roman" pitchFamily="18" charset="0"/>
                <a:cs typeface="Times New Roman" pitchFamily="18" charset="0"/>
              </a:rPr>
              <a:t>несвоевременная выплата работникам заработной платы.</a:t>
            </a:r>
            <a:endParaRPr kumimoji="0" lang="ru-RU" sz="2400" b="1" i="0" u="none" strike="noStrike" cap="none" normalizeH="0" baseline="0" dirty="0" smtClean="0">
              <a:ln>
                <a:noFill/>
              </a:ln>
              <a:solidFill>
                <a:schemeClr val="tx1"/>
              </a:solidFill>
              <a:effectLst/>
              <a:cs typeface="Arial" pitchFamily="34" charset="0"/>
            </a:endParaRPr>
          </a:p>
          <a:p>
            <a:pPr marL="90488" marR="0" lvl="1" algn="just" defTabSz="914400" rtl="0" eaLnBrk="0" fontAlgn="base" latinLnBrk="0" hangingPunct="0">
              <a:lnSpc>
                <a:spcPct val="100000"/>
              </a:lnSpc>
              <a:spcBef>
                <a:spcPct val="0"/>
              </a:spcBef>
              <a:spcAft>
                <a:spcPct val="0"/>
              </a:spcAft>
              <a:buClrTx/>
              <a:buSzTx/>
              <a:buFontTx/>
              <a:buAutoNum type="arabicPeriod"/>
              <a:tabLst>
                <a:tab pos="914400" algn="l"/>
                <a:tab pos="3998913" algn="l"/>
              </a:tabLst>
            </a:pPr>
            <a:r>
              <a:rPr kumimoji="0" lang="ru-RU" sz="2400" b="1" i="0" u="none" strike="noStrike" cap="none" normalizeH="0" baseline="0" dirty="0" smtClean="0">
                <a:ln>
                  <a:noFill/>
                </a:ln>
                <a:solidFill>
                  <a:schemeClr val="tx1"/>
                </a:solidFill>
                <a:effectLst/>
                <a:ea typeface="Times New Roman" pitchFamily="18" charset="0"/>
                <a:cs typeface="Times New Roman" pitchFamily="18" charset="0"/>
              </a:rPr>
              <a:t>изменение сроков поставки сырья и материалов в сторону их увеличения. </a:t>
            </a:r>
            <a:endParaRPr kumimoji="0" lang="ru-RU" sz="2400" b="1"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2388319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395536" y="107826"/>
            <a:ext cx="8136904"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tab pos="-90488" algn="l"/>
                <a:tab pos="679450" algn="l"/>
              </a:tabLst>
            </a:pPr>
            <a:r>
              <a:rPr kumimoji="0" lang="ru-RU" sz="32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НАПРАВЛЕНИЯ  УПРАВЛЕНИЕМ </a:t>
            </a:r>
          </a:p>
          <a:p>
            <a:pPr marR="0" lvl="0" algn="ctr" defTabSz="914400" rtl="0" eaLnBrk="1" fontAlgn="base" latinLnBrk="0" hangingPunct="1">
              <a:lnSpc>
                <a:spcPct val="100000"/>
              </a:lnSpc>
              <a:spcBef>
                <a:spcPct val="0"/>
              </a:spcBef>
              <a:spcAft>
                <a:spcPct val="0"/>
              </a:spcAft>
              <a:buClrTx/>
              <a:buSzTx/>
              <a:buFontTx/>
              <a:buNone/>
              <a:tabLst>
                <a:tab pos="-90488" algn="l"/>
                <a:tab pos="679450" algn="l"/>
              </a:tabLst>
            </a:pPr>
            <a:r>
              <a:rPr kumimoji="0" lang="ru-RU" sz="32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ДЕБИТОРСКОЙ ЗАДОЛЖЕННОСТЬЮ :</a:t>
            </a:r>
          </a:p>
          <a:p>
            <a:pPr marL="0" marR="0" lvl="0" indent="457200" algn="ctr" defTabSz="914400" rtl="0" eaLnBrk="1" fontAlgn="base" latinLnBrk="0" hangingPunct="1">
              <a:lnSpc>
                <a:spcPct val="100000"/>
              </a:lnSpc>
              <a:spcBef>
                <a:spcPct val="0"/>
              </a:spcBef>
              <a:spcAft>
                <a:spcPct val="0"/>
              </a:spcAft>
              <a:buClrTx/>
              <a:buSzTx/>
              <a:buFontTx/>
              <a:buNone/>
              <a:tabLst>
                <a:tab pos="-90488" algn="l"/>
                <a:tab pos="679450" algn="l"/>
              </a:tabLst>
            </a:pPr>
            <a:endParaRPr kumimoji="0" lang="ru-RU" sz="2400" b="1"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
                <a:schemeClr val="accent1"/>
              </a:buClr>
              <a:buSzTx/>
              <a:buFontTx/>
              <a:buChar char="►"/>
              <a:tabLst>
                <a:tab pos="-90488" algn="l"/>
                <a:tab pos="679450" algn="l"/>
              </a:tabLst>
            </a:pPr>
            <a:r>
              <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контроль за соблюдением сроков и полноты погашения дебиторской задолженности в соответствии с договорными обязательствами;</a:t>
            </a:r>
            <a:endParaRPr kumimoji="0" lang="ru-RU" sz="2800" b="1"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
                <a:schemeClr val="accent1"/>
              </a:buClr>
              <a:buSzTx/>
              <a:buFontTx/>
              <a:buChar char="►"/>
              <a:tabLst>
                <a:tab pos="-90488" algn="l"/>
                <a:tab pos="679450" algn="l"/>
              </a:tabLst>
            </a:pPr>
            <a:r>
              <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оценка платежеспособности покупателей, так как расчеты с ними формируют основную массу дебиторской задолженности, по различным признакам; </a:t>
            </a:r>
            <a:endParaRPr kumimoji="0" lang="ru-RU" sz="2800" b="1"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
                <a:schemeClr val="accent1"/>
              </a:buClr>
              <a:buSzTx/>
              <a:buFontTx/>
              <a:buChar char="►"/>
              <a:tabLst>
                <a:tab pos="-90488" algn="l"/>
                <a:tab pos="679450" algn="l"/>
              </a:tabLst>
            </a:pPr>
            <a:r>
              <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анализ используемых видов расчетов с покупателями и возможность их унификации;</a:t>
            </a:r>
            <a:endParaRPr kumimoji="0" lang="ru-RU" sz="2800" b="1"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
                <a:schemeClr val="accent1"/>
              </a:buClr>
              <a:buSzTx/>
              <a:buFontTx/>
              <a:buChar char="►"/>
              <a:tabLst>
                <a:tab pos="-90488" algn="l"/>
                <a:tab pos="679450" algn="l"/>
              </a:tabLst>
            </a:pPr>
            <a:r>
              <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разработка система принятия мер к недобросовестным или неисполнительным покупателям и др.</a:t>
            </a:r>
            <a:endParaRPr kumimoji="0" lang="ru-RU"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61596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539552" y="83677"/>
            <a:ext cx="821537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tab pos="750888" algn="l"/>
              </a:tabLst>
            </a:pPr>
            <a:r>
              <a:rPr kumimoji="0" lang="ru-RU" sz="3200" b="1" u="none" strike="noStrike" cap="none" normalizeH="0" baseline="0" dirty="0" smtClean="0">
                <a:ln>
                  <a:noFill/>
                </a:ln>
                <a:solidFill>
                  <a:schemeClr val="accent1"/>
                </a:solidFill>
                <a:effectLst/>
                <a:latin typeface="+mj-lt"/>
                <a:ea typeface="Times New Roman" pitchFamily="18" charset="0"/>
                <a:cs typeface="Times New Roman" pitchFamily="18" charset="0"/>
              </a:rPr>
              <a:t>Виды запасов:</a:t>
            </a:r>
          </a:p>
          <a:p>
            <a:pPr marL="0" marR="0" lvl="0" indent="457200" algn="just" defTabSz="914400" rtl="0" eaLnBrk="0" fontAlgn="base" latinLnBrk="0" hangingPunct="0">
              <a:lnSpc>
                <a:spcPct val="100000"/>
              </a:lnSpc>
              <a:spcBef>
                <a:spcPct val="0"/>
              </a:spcBef>
              <a:spcAft>
                <a:spcPct val="0"/>
              </a:spcAft>
              <a:buClrTx/>
              <a:buSzTx/>
              <a:buFontTx/>
              <a:buNone/>
              <a:tabLst>
                <a:tab pos="750888" algn="l"/>
              </a:tabLst>
            </a:pPr>
            <a:endParaRPr kumimoji="0" lang="ru-RU" sz="3200" b="1" u="none" strike="noStrike" cap="none" normalizeH="0" baseline="0" dirty="0" smtClean="0">
              <a:ln>
                <a:noFill/>
              </a:ln>
              <a:solidFill>
                <a:schemeClr val="accent1"/>
              </a:solidFill>
              <a:effectLst/>
              <a:latin typeface="+mj-lt"/>
              <a:cs typeface="Arial" pitchFamily="34" charset="0"/>
            </a:endParaRPr>
          </a:p>
          <a:p>
            <a:pPr marL="342900" marR="0" lvl="0" indent="-342900" algn="just" defTabSz="914400" rtl="0" eaLnBrk="0" fontAlgn="base" latinLnBrk="0" hangingPunct="0">
              <a:lnSpc>
                <a:spcPct val="100000"/>
              </a:lnSpc>
              <a:spcBef>
                <a:spcPct val="0"/>
              </a:spcBef>
              <a:spcAft>
                <a:spcPct val="0"/>
              </a:spcAft>
              <a:buClr>
                <a:schemeClr val="accent1"/>
              </a:buClr>
              <a:buSzTx/>
              <a:buFontTx/>
              <a:buChar char="►"/>
              <a:tabLst>
                <a:tab pos="750888" algn="l"/>
              </a:tabLst>
            </a:pPr>
            <a:r>
              <a:rPr kumimoji="0" lang="ru-RU" sz="23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текущий запас - основной вид запаса, обеспечивать обязательный для беспрерывной работы между двумя очередными закупками. </a:t>
            </a:r>
            <a:endParaRPr kumimoji="0" lang="ru-RU" sz="2300" b="1"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
                <a:schemeClr val="accent1"/>
              </a:buClr>
              <a:buSzTx/>
              <a:buFontTx/>
              <a:buChar char="►"/>
              <a:tabLst>
                <a:tab pos="750888" algn="l"/>
              </a:tabLst>
            </a:pPr>
            <a:r>
              <a:rPr kumimoji="0" lang="ru-RU" sz="23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страховой запас - вид запаса, который формируется для создания дополнительного запаса, обеспечивающего непрерывную работу, и обычно принимается не больше 50% текущего запаса; </a:t>
            </a:r>
            <a:endParaRPr kumimoji="0" lang="ru-RU" sz="2300" b="1"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
                <a:schemeClr val="accent1"/>
              </a:buClr>
              <a:buSzTx/>
              <a:buFontTx/>
              <a:buChar char="►"/>
              <a:tabLst>
                <a:tab pos="750888" algn="l"/>
              </a:tabLst>
            </a:pPr>
            <a:r>
              <a:rPr kumimoji="0" lang="ru-RU" sz="23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транспортный – при возможной ситуации превышения сроков доставки по сравнению со сроками документооборота при удалении от поставщиков на значительные расстояния; </a:t>
            </a:r>
            <a:endParaRPr kumimoji="0" lang="ru-RU" sz="2300" b="1"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
                <a:schemeClr val="accent1"/>
              </a:buClr>
              <a:buSzTx/>
              <a:buFontTx/>
              <a:buChar char="►"/>
              <a:tabLst>
                <a:tab pos="750888" algn="l"/>
              </a:tabLst>
            </a:pPr>
            <a:r>
              <a:rPr kumimoji="0" lang="ru-RU" sz="23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технологический запас – в тех случаях, когда сырье необходимо предварительно обрабатывать до передачи в производство; </a:t>
            </a:r>
            <a:endParaRPr kumimoji="0" lang="ru-RU" sz="2300" b="1"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
                <a:schemeClr val="accent1"/>
              </a:buClr>
              <a:buSzTx/>
              <a:buFontTx/>
              <a:buChar char="►"/>
              <a:tabLst>
                <a:tab pos="750888" algn="l"/>
              </a:tabLst>
            </a:pPr>
            <a:r>
              <a:rPr kumimoji="0" lang="ru-RU" sz="23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подготовительный запас – связан с затратами времени на приемку, разгрузку, сортировку и складирование. </a:t>
            </a:r>
            <a:endParaRPr kumimoji="0" lang="ru-RU" sz="23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11994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539552" y="1134616"/>
            <a:ext cx="8001056"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Tx/>
              <a:buNone/>
              <a:tabLst>
                <a:tab pos="733425" algn="l"/>
              </a:tabLst>
            </a:pPr>
            <a:r>
              <a:rPr kumimoji="0" lang="ru-RU" sz="2800" b="1" i="0" u="none" strike="noStrike" cap="none" normalizeH="0" baseline="0" dirty="0" smtClean="0">
                <a:ln>
                  <a:noFill/>
                </a:ln>
                <a:solidFill>
                  <a:schemeClr val="accent1"/>
                </a:solidFill>
                <a:effectLst/>
                <a:ea typeface="Calibri" pitchFamily="34" charset="0"/>
                <a:cs typeface="Times New Roman" pitchFamily="18" charset="0"/>
              </a:rPr>
              <a:t>Управление затратами осуществляется на основе:</a:t>
            </a:r>
          </a:p>
          <a:p>
            <a:pPr marL="0" marR="0" lvl="0" indent="457200" algn="just" defTabSz="914400" rtl="0" eaLnBrk="1" fontAlgn="base" latinLnBrk="0" hangingPunct="1">
              <a:lnSpc>
                <a:spcPct val="100000"/>
              </a:lnSpc>
              <a:spcBef>
                <a:spcPct val="0"/>
              </a:spcBef>
              <a:spcAft>
                <a:spcPct val="0"/>
              </a:spcAft>
              <a:buClrTx/>
              <a:buSzTx/>
              <a:buFontTx/>
              <a:buNone/>
              <a:tabLst>
                <a:tab pos="733425" algn="l"/>
              </a:tabLst>
            </a:pPr>
            <a:endParaRPr kumimoji="0" lang="ru-RU" sz="2800" b="1" i="0" u="none" strike="noStrike" cap="none" normalizeH="0" baseline="0" dirty="0" smtClean="0">
              <a:ln>
                <a:noFill/>
              </a:ln>
              <a:solidFill>
                <a:schemeClr val="accent1"/>
              </a:solidFill>
              <a:effectLst/>
              <a:cs typeface="Arial" pitchFamily="34" charset="0"/>
            </a:endParaRPr>
          </a:p>
          <a:p>
            <a:pPr marL="457200" marR="0" lvl="0" indent="-457200" algn="just" defTabSz="914400" rtl="0" eaLnBrk="0" fontAlgn="base" latinLnBrk="0" hangingPunct="0">
              <a:lnSpc>
                <a:spcPct val="100000"/>
              </a:lnSpc>
              <a:spcBef>
                <a:spcPct val="0"/>
              </a:spcBef>
              <a:spcAft>
                <a:spcPct val="0"/>
              </a:spcAft>
              <a:buClr>
                <a:schemeClr val="accent1"/>
              </a:buClr>
              <a:buSzTx/>
              <a:buFont typeface="Century Gothic" pitchFamily="34" charset="0"/>
              <a:buChar char="►"/>
              <a:tabLst>
                <a:tab pos="733425" algn="l"/>
              </a:tabLst>
            </a:pPr>
            <a:r>
              <a:rPr kumimoji="0" lang="ru-RU" sz="2600" b="1" i="0" u="none" strike="noStrike" cap="none" normalizeH="0" baseline="0" dirty="0" smtClean="0">
                <a:ln>
                  <a:noFill/>
                </a:ln>
                <a:solidFill>
                  <a:schemeClr val="tx1"/>
                </a:solidFill>
                <a:effectLst/>
                <a:ea typeface="Calibri" pitchFamily="34" charset="0"/>
                <a:cs typeface="Times New Roman" pitchFamily="18" charset="0"/>
              </a:rPr>
              <a:t>прогнозирования и планирования затрат;</a:t>
            </a:r>
            <a:endParaRPr kumimoji="0" lang="ru-RU" sz="2600" b="1" i="0" u="none" strike="noStrike" cap="none" normalizeH="0" baseline="0" dirty="0" smtClean="0">
              <a:ln>
                <a:noFill/>
              </a:ln>
              <a:solidFill>
                <a:schemeClr val="tx1"/>
              </a:solidFill>
              <a:effectLst/>
              <a:cs typeface="Arial" pitchFamily="34" charset="0"/>
            </a:endParaRPr>
          </a:p>
          <a:p>
            <a:pPr marL="457200" marR="0" lvl="0" indent="-457200" algn="just" defTabSz="914400" rtl="0" eaLnBrk="0" fontAlgn="base" latinLnBrk="0" hangingPunct="0">
              <a:lnSpc>
                <a:spcPct val="100000"/>
              </a:lnSpc>
              <a:spcBef>
                <a:spcPct val="0"/>
              </a:spcBef>
              <a:spcAft>
                <a:spcPct val="0"/>
              </a:spcAft>
              <a:buClr>
                <a:schemeClr val="accent1"/>
              </a:buClr>
              <a:buSzTx/>
              <a:buFont typeface="Century Gothic" pitchFamily="34" charset="0"/>
              <a:buChar char="►"/>
              <a:tabLst>
                <a:tab pos="733425" algn="l"/>
              </a:tabLst>
            </a:pPr>
            <a:r>
              <a:rPr kumimoji="0" lang="ru-RU" sz="2600" b="1" i="0" u="none" strike="noStrike" cap="none" normalizeH="0" baseline="0" dirty="0" smtClean="0">
                <a:ln>
                  <a:noFill/>
                </a:ln>
                <a:solidFill>
                  <a:schemeClr val="tx1"/>
                </a:solidFill>
                <a:effectLst/>
                <a:ea typeface="Calibri" pitchFamily="34" charset="0"/>
                <a:cs typeface="Times New Roman" pitchFamily="18" charset="0"/>
              </a:rPr>
              <a:t>учета и их оценки (сравнения фактических с запланированными, выявление отклонений, принятие оперативных мер по их ликвидации) при подготовке информации для принятия правильных управленческих решений;</a:t>
            </a:r>
            <a:endParaRPr kumimoji="0" lang="ru-RU" sz="2600" b="1" i="0" u="none" strike="noStrike" cap="none" normalizeH="0" baseline="0" dirty="0" smtClean="0">
              <a:ln>
                <a:noFill/>
              </a:ln>
              <a:solidFill>
                <a:schemeClr val="tx1"/>
              </a:solidFill>
              <a:effectLst/>
              <a:cs typeface="Arial" pitchFamily="34" charset="0"/>
            </a:endParaRPr>
          </a:p>
          <a:p>
            <a:pPr marL="457200" marR="0" lvl="0" indent="-457200" algn="just" defTabSz="914400" rtl="0" eaLnBrk="0" fontAlgn="base" latinLnBrk="0" hangingPunct="0">
              <a:lnSpc>
                <a:spcPct val="100000"/>
              </a:lnSpc>
              <a:spcBef>
                <a:spcPct val="0"/>
              </a:spcBef>
              <a:spcAft>
                <a:spcPct val="0"/>
              </a:spcAft>
              <a:buClr>
                <a:schemeClr val="accent1"/>
              </a:buClr>
              <a:buSzTx/>
              <a:buFont typeface="Century Gothic" pitchFamily="34" charset="0"/>
              <a:buChar char="►"/>
              <a:tabLst>
                <a:tab pos="733425" algn="l"/>
              </a:tabLst>
            </a:pPr>
            <a:r>
              <a:rPr kumimoji="0" lang="ru-RU" sz="2600" b="1" i="0" u="none" strike="noStrike" cap="none" normalizeH="0" baseline="0" dirty="0" smtClean="0">
                <a:ln>
                  <a:noFill/>
                </a:ln>
                <a:solidFill>
                  <a:schemeClr val="tx1"/>
                </a:solidFill>
                <a:effectLst/>
                <a:ea typeface="Calibri" pitchFamily="34" charset="0"/>
                <a:cs typeface="Times New Roman" pitchFamily="18" charset="0"/>
              </a:rPr>
              <a:t>анализа затрат для оценки эффективности использования всех ресурсов.</a:t>
            </a:r>
            <a:endParaRPr kumimoji="0" lang="ru-RU" sz="2600" b="1"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3604256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836712"/>
            <a:ext cx="8605620" cy="5201424"/>
          </a:xfrm>
          <a:prstGeom prst="rect">
            <a:avLst/>
          </a:prstGeom>
        </p:spPr>
        <p:txBody>
          <a:bodyPr wrap="square">
            <a:spAutoFit/>
          </a:bodyPr>
          <a:lstStyle/>
          <a:p>
            <a:pPr algn="ctr"/>
            <a:r>
              <a:rPr lang="ru-RU" sz="4000" b="1" i="1" dirty="0" smtClean="0">
                <a:solidFill>
                  <a:schemeClr val="accent1"/>
                </a:solidFill>
              </a:rPr>
              <a:t>Финансовый контроль -</a:t>
            </a:r>
            <a:r>
              <a:rPr lang="ru-RU" sz="4000" b="1" i="1" dirty="0" smtClean="0">
                <a:solidFill>
                  <a:srgbClr val="FF0000"/>
                </a:solidFill>
              </a:rPr>
              <a:t> </a:t>
            </a:r>
          </a:p>
          <a:p>
            <a:pPr algn="ctr"/>
            <a:endParaRPr lang="ru-RU" sz="3600" b="1" i="1" dirty="0" smtClean="0">
              <a:solidFill>
                <a:srgbClr val="FF0000"/>
              </a:solidFill>
            </a:endParaRPr>
          </a:p>
          <a:p>
            <a:pPr algn="ctr"/>
            <a:r>
              <a:rPr lang="ru-RU" sz="3200" b="1" dirty="0" smtClean="0"/>
              <a:t>законодательно регулируемая деятельность по соблюдению финансового законодательства и финансовой дисциплины всеми экономическими субъектами, а также за целесообразностью и эффективностью осуществляемых финансовых операций</a:t>
            </a:r>
          </a:p>
        </p:txBody>
      </p:sp>
    </p:spTree>
    <p:extLst>
      <p:ext uri="{BB962C8B-B14F-4D97-AF65-F5344CB8AC3E}">
        <p14:creationId xmlns:p14="http://schemas.microsoft.com/office/powerpoint/2010/main" val="4291118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179512" y="1412195"/>
            <a:ext cx="8856984"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buClr>
                <a:schemeClr val="accent1"/>
              </a:buClr>
              <a:buFont typeface="Century Gothic" pitchFamily="34" charset="0"/>
              <a:buChar char="►"/>
            </a:pPr>
            <a:r>
              <a:rPr lang="ru-RU" sz="2200" b="1" dirty="0" smtClean="0"/>
              <a:t>обеспечение своевременности и полноты выполнения финансовых обязательств перед государственным бюджетом; </a:t>
            </a:r>
          </a:p>
          <a:p>
            <a:pPr marL="342900" lvl="0" indent="-342900">
              <a:buClr>
                <a:schemeClr val="accent1"/>
              </a:buClr>
              <a:buFont typeface="Century Gothic" pitchFamily="34" charset="0"/>
              <a:buChar char="►"/>
            </a:pPr>
            <a:r>
              <a:rPr lang="ru-RU" sz="2200" b="1" dirty="0" smtClean="0"/>
              <a:t>выявление внутренних резервов роста финансовых ресурсов, в том числе, по снижению себестоимости и повышению эффективности бизнеса; </a:t>
            </a:r>
          </a:p>
          <a:p>
            <a:pPr marL="342900" lvl="0" indent="-342900">
              <a:buClr>
                <a:schemeClr val="accent1"/>
              </a:buClr>
              <a:buFont typeface="Century Gothic" pitchFamily="34" charset="0"/>
              <a:buChar char="►"/>
            </a:pPr>
            <a:r>
              <a:rPr lang="ru-RU" sz="2200" b="1" dirty="0" smtClean="0"/>
              <a:t>определение  рационального расходования материальных ценностей и денежных ресурсов, а также организация правильного  ведения бухгалтерского учета и отчетности; </a:t>
            </a:r>
          </a:p>
          <a:p>
            <a:pPr marL="342900" lvl="0" indent="-342900">
              <a:buClr>
                <a:schemeClr val="accent1"/>
              </a:buClr>
              <a:buFont typeface="Century Gothic" pitchFamily="34" charset="0"/>
              <a:buChar char="►"/>
            </a:pPr>
            <a:r>
              <a:rPr lang="ru-RU" sz="2200" b="1" dirty="0" smtClean="0"/>
              <a:t>обеспечение соблюдения законодательства и нормативных актов (в области налогообложения ИП); </a:t>
            </a:r>
          </a:p>
          <a:p>
            <a:pPr marL="342900" lvl="0" indent="-342900">
              <a:buClr>
                <a:schemeClr val="accent1"/>
              </a:buClr>
              <a:buFont typeface="Century Gothic" pitchFamily="34" charset="0"/>
              <a:buChar char="►"/>
            </a:pPr>
            <a:r>
              <a:rPr lang="ru-RU" sz="2200" b="1" dirty="0" smtClean="0"/>
              <a:t>устранение и предупреждение нарушений финансовой дисциплины</a:t>
            </a:r>
            <a:endParaRPr lang="ru-RU" sz="2200" b="1" dirty="0"/>
          </a:p>
        </p:txBody>
      </p:sp>
      <p:sp>
        <p:nvSpPr>
          <p:cNvPr id="5" name="Прямоугольник 4"/>
          <p:cNvSpPr/>
          <p:nvPr/>
        </p:nvSpPr>
        <p:spPr>
          <a:xfrm>
            <a:off x="827584" y="450250"/>
            <a:ext cx="6500842" cy="523220"/>
          </a:xfrm>
          <a:prstGeom prst="rect">
            <a:avLst/>
          </a:prstGeom>
        </p:spPr>
        <p:txBody>
          <a:bodyPr wrap="square">
            <a:spAutoFit/>
          </a:bodyPr>
          <a:lstStyle/>
          <a:p>
            <a:pPr lvl="0" algn="ctr" fontAlgn="base">
              <a:spcBef>
                <a:spcPct val="0"/>
              </a:spcBef>
              <a:spcAft>
                <a:spcPct val="0"/>
              </a:spcAft>
            </a:pPr>
            <a:r>
              <a:rPr lang="ru-RU" sz="2800" b="1" i="1" dirty="0" smtClean="0">
                <a:solidFill>
                  <a:schemeClr val="accent1"/>
                </a:solidFill>
                <a:ea typeface="Calibri" pitchFamily="34" charset="0"/>
                <a:cs typeface="Times New Roman" pitchFamily="18" charset="0"/>
              </a:rPr>
              <a:t>ЗАДАЧИ ФИНАНСОВОГО КОНТРОЛЯ </a:t>
            </a:r>
            <a:endParaRPr lang="ru-RU" sz="2800" b="1" i="1" dirty="0" smtClean="0">
              <a:solidFill>
                <a:schemeClr val="accent1"/>
              </a:solidFill>
              <a:cs typeface="Arial" pitchFamily="34" charset="0"/>
            </a:endParaRPr>
          </a:p>
        </p:txBody>
      </p:sp>
    </p:spTree>
    <p:extLst>
      <p:ext uri="{BB962C8B-B14F-4D97-AF65-F5344CB8AC3E}">
        <p14:creationId xmlns:p14="http://schemas.microsoft.com/office/powerpoint/2010/main" val="1984017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6760" y="548680"/>
            <a:ext cx="8424936" cy="6001643"/>
          </a:xfrm>
          <a:prstGeom prst="rect">
            <a:avLst/>
          </a:prstGeom>
        </p:spPr>
        <p:txBody>
          <a:bodyPr wrap="square">
            <a:spAutoFit/>
          </a:bodyPr>
          <a:lstStyle/>
          <a:p>
            <a:r>
              <a:rPr lang="ru-RU" sz="3200" b="1" dirty="0" smtClean="0">
                <a:solidFill>
                  <a:schemeClr val="accent1"/>
                </a:solidFill>
              </a:rPr>
              <a:t>Финансовый контроль для индивидуального предпринимателя основан на:</a:t>
            </a:r>
          </a:p>
          <a:p>
            <a:pPr marL="342900" indent="-342900">
              <a:buClr>
                <a:schemeClr val="accent1"/>
              </a:buClr>
              <a:buFont typeface="Century Gothic" pitchFamily="34" charset="0"/>
              <a:buChar char="►"/>
            </a:pPr>
            <a:r>
              <a:rPr lang="ru-RU" sz="2400" b="1" dirty="0" smtClean="0"/>
              <a:t> выполнении требований законодательства в части формирования показателей для определения налогооблагаемой базы при применяемой системе налогообложения и отражения их в налоговых декларациях</a:t>
            </a:r>
          </a:p>
          <a:p>
            <a:pPr marL="342900" indent="-342900">
              <a:buClr>
                <a:schemeClr val="accent1"/>
              </a:buClr>
              <a:buFont typeface="Century Gothic" pitchFamily="34" charset="0"/>
              <a:buChar char="►"/>
            </a:pPr>
            <a:r>
              <a:rPr lang="ru-RU" sz="2400" b="1" dirty="0" smtClean="0"/>
              <a:t>правильности отражения движения денежных средств как в наличной, так безналичной форме</a:t>
            </a:r>
          </a:p>
          <a:p>
            <a:pPr marL="342900" indent="-342900">
              <a:buClr>
                <a:schemeClr val="accent1"/>
              </a:buClr>
              <a:buFont typeface="Century Gothic" pitchFamily="34" charset="0"/>
              <a:buChar char="►"/>
            </a:pPr>
            <a:r>
              <a:rPr lang="ru-RU" sz="2400" b="1" dirty="0" smtClean="0"/>
              <a:t> правильности проведения расчетов с наемными работниками </a:t>
            </a:r>
          </a:p>
          <a:p>
            <a:pPr marL="342900" indent="-342900">
              <a:buClr>
                <a:schemeClr val="accent1"/>
              </a:buClr>
              <a:buFont typeface="Century Gothic" pitchFamily="34" charset="0"/>
              <a:buChar char="►"/>
            </a:pPr>
            <a:r>
              <a:rPr lang="ru-RU" sz="2400" b="1" dirty="0" smtClean="0"/>
              <a:t> точности и своевременности расчетов по налогам и сборам с бюджетом и внебюджетными фондами</a:t>
            </a:r>
            <a:endParaRPr lang="ru-RU" sz="2400" b="1" dirty="0"/>
          </a:p>
        </p:txBody>
      </p:sp>
    </p:spTree>
    <p:extLst>
      <p:ext uri="{BB962C8B-B14F-4D97-AF65-F5344CB8AC3E}">
        <p14:creationId xmlns:p14="http://schemas.microsoft.com/office/powerpoint/2010/main" val="193104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
          <p:cNvSpPr>
            <a:spLocks noChangeArrowheads="1"/>
          </p:cNvSpPr>
          <p:nvPr/>
        </p:nvSpPr>
        <p:spPr bwMode="auto">
          <a:xfrm>
            <a:off x="467544" y="1431942"/>
            <a:ext cx="806489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ea typeface="Times New Roman" pitchFamily="18" charset="0"/>
                <a:cs typeface="Times New Roman" pitchFamily="18" charset="0"/>
              </a:rPr>
              <a:t>Величина прожиточного минимума за 4 квартал 2014 года установлена Постановлением Администрации Волгоградской области № 55-п от 09 февраля 2015 года</a:t>
            </a:r>
            <a:r>
              <a:rPr kumimoji="0" lang="ru-RU" sz="2400" b="1" i="0" u="none" strike="noStrike" cap="none" normalizeH="0" dirty="0" smtClean="0">
                <a:ln>
                  <a:noFill/>
                </a:ln>
                <a:solidFill>
                  <a:schemeClr val="tx1"/>
                </a:solidFill>
                <a:effectLst/>
                <a:ea typeface="Times New Roman" pitchFamily="18" charset="0"/>
                <a:cs typeface="Times New Roman" pitchFamily="18" charset="0"/>
              </a:rPr>
              <a:t> </a:t>
            </a:r>
            <a:r>
              <a:rPr kumimoji="0" lang="ru-RU" sz="2400" b="1" i="0" u="none" strike="noStrike" cap="none" normalizeH="0" baseline="0" dirty="0" smtClean="0">
                <a:ln>
                  <a:noFill/>
                </a:ln>
                <a:solidFill>
                  <a:schemeClr val="tx1"/>
                </a:solidFill>
                <a:effectLst/>
                <a:ea typeface="Times New Roman" pitchFamily="18" charset="0"/>
                <a:cs typeface="Times New Roman" pitchFamily="18" charset="0"/>
              </a:rPr>
              <a:t>для трудового населения - </a:t>
            </a:r>
            <a:r>
              <a:rPr kumimoji="0" lang="ru-RU" sz="2400" b="1" i="1" u="none" strike="noStrike" cap="none" normalizeH="0" baseline="0" dirty="0" smtClean="0">
                <a:ln>
                  <a:noFill/>
                </a:ln>
                <a:solidFill>
                  <a:schemeClr val="tx1"/>
                </a:solidFill>
                <a:effectLst/>
                <a:ea typeface="Times New Roman" pitchFamily="18" charset="0"/>
                <a:cs typeface="Times New Roman" pitchFamily="18" charset="0"/>
              </a:rPr>
              <a:t>8531</a:t>
            </a:r>
            <a:r>
              <a:rPr kumimoji="0" lang="ru-RU" sz="2400" b="1" i="0" u="none" strike="noStrike" cap="none" normalizeH="0" baseline="0" dirty="0" smtClean="0">
                <a:ln>
                  <a:noFill/>
                </a:ln>
                <a:solidFill>
                  <a:schemeClr val="tx1"/>
                </a:solidFill>
                <a:effectLst/>
                <a:ea typeface="Times New Roman" pitchFamily="18" charset="0"/>
                <a:cs typeface="Times New Roman" pitchFamily="18" charset="0"/>
              </a:rPr>
              <a:t> руб.</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ea typeface="Times New Roman" pitchFamily="18" charset="0"/>
                <a:cs typeface="Times New Roman" pitchFamily="18" charset="0"/>
              </a:rPr>
              <a:t>Минимальная заработная плата в Волгоградской области в 4 квартале 2014 года должна быть не менее </a:t>
            </a:r>
            <a:r>
              <a:rPr kumimoji="0" lang="ru-RU" sz="2400" b="1" i="1" u="none" strike="noStrike" cap="none" normalizeH="0" baseline="0" dirty="0" smtClean="0">
                <a:ln>
                  <a:noFill/>
                </a:ln>
                <a:solidFill>
                  <a:schemeClr val="tx1"/>
                </a:solidFill>
                <a:effectLst/>
                <a:ea typeface="Times New Roman" pitchFamily="18" charset="0"/>
                <a:cs typeface="Times New Roman" pitchFamily="18" charset="0"/>
              </a:rPr>
              <a:t>– 10237,20 руб. </a:t>
            </a:r>
            <a:r>
              <a:rPr kumimoji="0" lang="ru-RU" sz="2400" b="1" i="0" u="none" strike="noStrike" cap="none" normalizeH="0" baseline="0" dirty="0" smtClean="0">
                <a:ln>
                  <a:noFill/>
                </a:ln>
                <a:solidFill>
                  <a:schemeClr val="tx1"/>
                </a:solidFill>
                <a:effectLst/>
                <a:ea typeface="Times New Roman" pitchFamily="18" charset="0"/>
                <a:cs typeface="Times New Roman" pitchFamily="18" charset="0"/>
              </a:rPr>
              <a:t>В 3 квартале </a:t>
            </a:r>
            <a:r>
              <a:rPr lang="ru-RU" sz="2400" b="1" dirty="0" smtClean="0">
                <a:ea typeface="Times New Roman" pitchFamily="18" charset="0"/>
                <a:cs typeface="Times New Roman" pitchFamily="18" charset="0"/>
              </a:rPr>
              <a:t>2014 г. </a:t>
            </a:r>
            <a:r>
              <a:rPr kumimoji="0" lang="ru-RU" sz="2400" b="1" i="0" u="none" strike="noStrike" cap="none" normalizeH="0" baseline="0" dirty="0" smtClean="0">
                <a:ln>
                  <a:noFill/>
                </a:ln>
                <a:solidFill>
                  <a:schemeClr val="tx1"/>
                </a:solidFill>
                <a:effectLst/>
                <a:ea typeface="Times New Roman" pitchFamily="18" charset="0"/>
                <a:cs typeface="Times New Roman" pitchFamily="18" charset="0"/>
              </a:rPr>
              <a:t>- для трудоспособного населения - </a:t>
            </a:r>
            <a:r>
              <a:rPr kumimoji="0" lang="ru-RU" sz="2400" b="1" i="1" u="none" strike="noStrike" cap="none" normalizeH="0" baseline="0" dirty="0" smtClean="0">
                <a:ln>
                  <a:noFill/>
                </a:ln>
                <a:solidFill>
                  <a:schemeClr val="tx1"/>
                </a:solidFill>
                <a:effectLst/>
                <a:ea typeface="Times New Roman" pitchFamily="18" charset="0"/>
                <a:cs typeface="Times New Roman" pitchFamily="18" charset="0"/>
              </a:rPr>
              <a:t>7901 </a:t>
            </a:r>
            <a:r>
              <a:rPr kumimoji="0" lang="ru-RU" sz="2400" b="1" i="0" u="none" strike="noStrike" cap="none" normalizeH="0" baseline="0" dirty="0" smtClean="0">
                <a:ln>
                  <a:noFill/>
                </a:ln>
                <a:solidFill>
                  <a:schemeClr val="tx1"/>
                </a:solidFill>
                <a:effectLst/>
                <a:ea typeface="Times New Roman" pitchFamily="18" charset="0"/>
                <a:cs typeface="Times New Roman" pitchFamily="18" charset="0"/>
              </a:rPr>
              <a:t>рубль – </a:t>
            </a:r>
            <a:r>
              <a:rPr kumimoji="0" lang="ru-RU" sz="2400" b="1" i="1" u="none" strike="noStrike" cap="none" normalizeH="0" baseline="0" dirty="0" smtClean="0">
                <a:ln>
                  <a:noFill/>
                </a:ln>
                <a:solidFill>
                  <a:schemeClr val="tx1"/>
                </a:solidFill>
                <a:effectLst/>
                <a:ea typeface="Times New Roman" pitchFamily="18" charset="0"/>
                <a:cs typeface="Times New Roman" pitchFamily="18" charset="0"/>
              </a:rPr>
              <a:t>9481,20 руб.</a:t>
            </a:r>
            <a:endParaRPr kumimoji="0" lang="ru-RU" sz="2400" b="1" i="1"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310709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463" y="476672"/>
            <a:ext cx="8143932" cy="6001643"/>
          </a:xfrm>
          <a:prstGeom prst="rect">
            <a:avLst/>
          </a:prstGeom>
        </p:spPr>
        <p:txBody>
          <a:bodyPr wrap="square">
            <a:spAutoFit/>
          </a:bodyPr>
          <a:lstStyle/>
          <a:p>
            <a:r>
              <a:rPr lang="ru-RU" sz="2800" b="1" dirty="0" smtClean="0">
                <a:solidFill>
                  <a:schemeClr val="accent1"/>
                </a:solidFill>
              </a:rPr>
              <a:t>Ситуация 1.</a:t>
            </a:r>
          </a:p>
          <a:p>
            <a:endParaRPr lang="ru-RU" sz="2800" b="1" dirty="0" smtClean="0"/>
          </a:p>
          <a:p>
            <a:r>
              <a:rPr lang="ru-RU" sz="2400" b="1" dirty="0" smtClean="0"/>
              <a:t>Индивидуальный предприниматель из кассы взял 50 тысяч рублей, которые могут быть потрачены как на его личные нужды, так и на осуществление бизнеса. На следующий день на эти деньги приобретено канцелярских товаров на 2,5 тыс. рублей.  Через неделю на 20 тыс. рублей приобретен товар для дальнейшей перепродажи,. Остальные 27,5 тыс. рублей потрачены на личные нужды.</a:t>
            </a:r>
          </a:p>
          <a:p>
            <a:endParaRPr lang="ru-RU" sz="2800" b="1" dirty="0" smtClean="0"/>
          </a:p>
          <a:p>
            <a:r>
              <a:rPr lang="ru-RU" sz="2800" b="1" dirty="0" smtClean="0"/>
              <a:t>Как правильно отразить выдачу денег:</a:t>
            </a:r>
          </a:p>
          <a:p>
            <a:pPr marL="457200" indent="-457200">
              <a:buClr>
                <a:schemeClr val="accent1"/>
              </a:buClr>
              <a:buFont typeface="Century Gothic" pitchFamily="34" charset="0"/>
              <a:buChar char="►"/>
            </a:pPr>
            <a:r>
              <a:rPr lang="ru-RU" sz="2800" b="1" dirty="0" smtClean="0"/>
              <a:t> по кассе</a:t>
            </a:r>
          </a:p>
          <a:p>
            <a:pPr marL="457200" indent="-457200">
              <a:buClr>
                <a:schemeClr val="accent1"/>
              </a:buClr>
              <a:buFont typeface="Century Gothic" pitchFamily="34" charset="0"/>
              <a:buChar char="►"/>
            </a:pPr>
            <a:r>
              <a:rPr lang="ru-RU" sz="2800" b="1" dirty="0" smtClean="0"/>
              <a:t> в Книге учета доходов и расходов </a:t>
            </a:r>
            <a:endParaRPr lang="ru-RU" sz="2800" b="1" dirty="0"/>
          </a:p>
        </p:txBody>
      </p:sp>
    </p:spTree>
    <p:extLst>
      <p:ext uri="{BB962C8B-B14F-4D97-AF65-F5344CB8AC3E}">
        <p14:creationId xmlns:p14="http://schemas.microsoft.com/office/powerpoint/2010/main" val="2473365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1071546"/>
            <a:ext cx="7786742" cy="5016758"/>
          </a:xfrm>
          <a:prstGeom prst="rect">
            <a:avLst/>
          </a:prstGeom>
        </p:spPr>
        <p:txBody>
          <a:bodyPr wrap="square">
            <a:spAutoFit/>
          </a:bodyPr>
          <a:lstStyle/>
          <a:p>
            <a:pPr algn="ctr"/>
            <a:r>
              <a:rPr lang="ru-RU" sz="3200" b="1" i="1" dirty="0" smtClean="0">
                <a:solidFill>
                  <a:schemeClr val="accent1"/>
                </a:solidFill>
              </a:rPr>
              <a:t>ОБЪЕКТ УПРАВЛЕНИЯ </a:t>
            </a:r>
            <a:r>
              <a:rPr lang="ru-RU" sz="3200" b="1" dirty="0" smtClean="0">
                <a:solidFill>
                  <a:schemeClr val="accent1"/>
                </a:solidFill>
              </a:rPr>
              <a:t>-</a:t>
            </a:r>
          </a:p>
          <a:p>
            <a:pPr algn="ctr">
              <a:lnSpc>
                <a:spcPct val="150000"/>
              </a:lnSpc>
              <a:spcAft>
                <a:spcPts val="1200"/>
              </a:spcAft>
            </a:pPr>
            <a:r>
              <a:rPr lang="ru-RU" sz="3200" b="1" dirty="0" smtClean="0"/>
              <a:t>финансовые ресурсы, представленные оборотом денежных средств субъекта хозяйствования, в виде постоянного движения по поступлению денежных средств и выплат</a:t>
            </a:r>
            <a:endParaRPr lang="ru-RU" sz="3200" b="1" dirty="0"/>
          </a:p>
        </p:txBody>
      </p:sp>
    </p:spTree>
    <p:extLst>
      <p:ext uri="{BB962C8B-B14F-4D97-AF65-F5344CB8AC3E}">
        <p14:creationId xmlns:p14="http://schemas.microsoft.com/office/powerpoint/2010/main" val="27472443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476672"/>
            <a:ext cx="8604448" cy="5632311"/>
          </a:xfrm>
          <a:prstGeom prst="rect">
            <a:avLst/>
          </a:prstGeom>
        </p:spPr>
        <p:txBody>
          <a:bodyPr wrap="square">
            <a:spAutoFit/>
          </a:bodyPr>
          <a:lstStyle/>
          <a:p>
            <a:r>
              <a:rPr lang="ru-RU" sz="3200" b="1" dirty="0" smtClean="0">
                <a:solidFill>
                  <a:schemeClr val="accent1"/>
                </a:solidFill>
              </a:rPr>
              <a:t>Формула № I</a:t>
            </a:r>
            <a:r>
              <a:rPr lang="ru-RU" sz="2000" dirty="0" smtClean="0">
                <a:solidFill>
                  <a:schemeClr val="accent1"/>
                </a:solidFill>
              </a:rPr>
              <a:t/>
            </a:r>
            <a:br>
              <a:rPr lang="ru-RU" sz="2000" dirty="0" smtClean="0">
                <a:solidFill>
                  <a:schemeClr val="accent1"/>
                </a:solidFill>
              </a:rPr>
            </a:br>
            <a:r>
              <a:rPr lang="ru-RU" sz="3200" b="1" dirty="0" smtClean="0">
                <a:solidFill>
                  <a:schemeClr val="accent1"/>
                </a:solidFill>
              </a:rPr>
              <a:t>Лимит кассы рассчитывается :</a:t>
            </a:r>
          </a:p>
          <a:p>
            <a:r>
              <a:rPr lang="ru-RU" sz="3200" dirty="0" smtClean="0"/>
              <a:t/>
            </a:r>
            <a:br>
              <a:rPr lang="ru-RU" sz="3200" dirty="0" smtClean="0"/>
            </a:br>
            <a:r>
              <a:rPr lang="ru-RU" sz="2800" b="1" dirty="0" smtClean="0"/>
              <a:t>[наличная выручка организации за расчетный период] / [расчетный период в рабочих днях] × [периодичность инкассации]</a:t>
            </a:r>
          </a:p>
          <a:p>
            <a:endParaRPr lang="ru-RU" sz="2400" b="1" dirty="0" smtClean="0"/>
          </a:p>
          <a:p>
            <a:r>
              <a:rPr lang="ru-RU" sz="3600" b="1" i="1" dirty="0" smtClean="0"/>
              <a:t>или</a:t>
            </a:r>
          </a:p>
          <a:p>
            <a:endParaRPr lang="ru-RU" sz="3600" b="1" i="1" dirty="0" smtClean="0"/>
          </a:p>
          <a:p>
            <a:r>
              <a:rPr lang="ru-RU" sz="2800" b="1" dirty="0" smtClean="0"/>
              <a:t>[ожидаемая выручка организации за расчетный период] / [расчетный период в рабочих днях] × [периодичность инкассации]</a:t>
            </a:r>
            <a:endParaRPr lang="ru-RU" sz="2800" b="1" dirty="0"/>
          </a:p>
        </p:txBody>
      </p:sp>
    </p:spTree>
    <p:extLst>
      <p:ext uri="{BB962C8B-B14F-4D97-AF65-F5344CB8AC3E}">
        <p14:creationId xmlns:p14="http://schemas.microsoft.com/office/powerpoint/2010/main" val="1617402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6672"/>
            <a:ext cx="8149062" cy="5878532"/>
          </a:xfrm>
          <a:prstGeom prst="rect">
            <a:avLst/>
          </a:prstGeom>
        </p:spPr>
        <p:txBody>
          <a:bodyPr wrap="square">
            <a:spAutoFit/>
          </a:bodyPr>
          <a:lstStyle/>
          <a:p>
            <a:r>
              <a:rPr lang="ru-RU" sz="3200" b="1" dirty="0" smtClean="0">
                <a:solidFill>
                  <a:schemeClr val="accent1"/>
                </a:solidFill>
              </a:rPr>
              <a:t>Формула № II</a:t>
            </a:r>
            <a:r>
              <a:rPr lang="ru-RU" sz="2800" dirty="0" smtClean="0"/>
              <a:t/>
            </a:r>
            <a:br>
              <a:rPr lang="ru-RU" sz="2800" dirty="0" smtClean="0"/>
            </a:br>
            <a:r>
              <a:rPr lang="ru-RU" sz="2800" dirty="0" smtClean="0"/>
              <a:t/>
            </a:r>
            <a:br>
              <a:rPr lang="ru-RU" sz="2800" dirty="0" smtClean="0"/>
            </a:br>
            <a:r>
              <a:rPr lang="ru-RU" sz="2800" b="1" dirty="0" smtClean="0"/>
              <a:t>[объем выданных наличных денег за расчетный период] / [расчетный период в рабочих днях] × [периодичность получения денег в банке]</a:t>
            </a:r>
          </a:p>
          <a:p>
            <a:r>
              <a:rPr lang="ru-RU" sz="2800" b="1" dirty="0" smtClean="0"/>
              <a:t/>
            </a:r>
            <a:br>
              <a:rPr lang="ru-RU" sz="2800" b="1" dirty="0" smtClean="0"/>
            </a:br>
            <a:r>
              <a:rPr lang="ru-RU" sz="3600" b="1" i="1" dirty="0" smtClean="0"/>
              <a:t>или</a:t>
            </a:r>
          </a:p>
          <a:p>
            <a:r>
              <a:rPr lang="ru-RU" sz="2800" b="1" dirty="0" smtClean="0"/>
              <a:t/>
            </a:r>
            <a:br>
              <a:rPr lang="ru-RU" sz="2800" b="1" dirty="0" smtClean="0"/>
            </a:br>
            <a:r>
              <a:rPr lang="ru-RU" sz="2800" b="1" dirty="0" smtClean="0"/>
              <a:t>[ожидаемый объем выданных наличных денег за расчетный период] / [расчетный период в рабочих днях] × [периодичность получения денег в банке]</a:t>
            </a:r>
            <a:endParaRPr lang="ru-RU" sz="2800" b="1" dirty="0"/>
          </a:p>
        </p:txBody>
      </p:sp>
    </p:spTree>
    <p:extLst>
      <p:ext uri="{BB962C8B-B14F-4D97-AF65-F5344CB8AC3E}">
        <p14:creationId xmlns:p14="http://schemas.microsoft.com/office/powerpoint/2010/main" val="1778996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908720"/>
            <a:ext cx="8429684" cy="5755422"/>
          </a:xfrm>
          <a:prstGeom prst="rect">
            <a:avLst/>
          </a:prstGeom>
        </p:spPr>
        <p:txBody>
          <a:bodyPr wrap="square">
            <a:spAutoFit/>
          </a:bodyPr>
          <a:lstStyle/>
          <a:p>
            <a:r>
              <a:rPr lang="ru-RU" sz="2800" b="1" dirty="0" smtClean="0">
                <a:solidFill>
                  <a:schemeClr val="accent1"/>
                </a:solidFill>
              </a:rPr>
              <a:t>Расчет лимита кассы</a:t>
            </a:r>
          </a:p>
          <a:p>
            <a:r>
              <a:rPr lang="ru-RU" sz="2000" b="1" dirty="0" smtClean="0"/>
              <a:t>Лимит утверждается в начале года, поэтому можно:</a:t>
            </a:r>
            <a:br>
              <a:rPr lang="ru-RU" sz="2000" b="1" dirty="0" smtClean="0"/>
            </a:br>
            <a:r>
              <a:rPr lang="ru-RU" sz="2000" b="1" dirty="0" smtClean="0"/>
              <a:t>- взять данные за предыдущий квартал (4 квартал прошлого года);</a:t>
            </a:r>
            <a:br>
              <a:rPr lang="ru-RU" sz="2000" b="1" dirty="0" smtClean="0"/>
            </a:br>
            <a:r>
              <a:rPr lang="ru-RU" sz="2000" b="1" dirty="0" smtClean="0"/>
              <a:t>- взять данные за аналогичный квартал прошлого года (1 квартал прошлого года);</a:t>
            </a:r>
            <a:br>
              <a:rPr lang="ru-RU" sz="2000" b="1" dirty="0" smtClean="0"/>
            </a:br>
            <a:r>
              <a:rPr lang="ru-RU" sz="2000" b="1" dirty="0" smtClean="0"/>
              <a:t>- выбрать такой период в прошлом году, когда наличная выручка достигала своих максимальных показателей.</a:t>
            </a:r>
          </a:p>
          <a:p>
            <a:endParaRPr lang="ru-RU" sz="2000" b="1" dirty="0" smtClean="0"/>
          </a:p>
          <a:p>
            <a:r>
              <a:rPr lang="ru-RU" sz="2000" b="1" dirty="0" smtClean="0"/>
              <a:t>Подсчету наличной выручки за этот период (поступления наличных за проданные товары, выполненные работы, оказанные услуги за расчетный период в рублях)</a:t>
            </a:r>
          </a:p>
          <a:p>
            <a:endParaRPr lang="ru-RU" sz="2000" b="1" dirty="0" smtClean="0"/>
          </a:p>
          <a:p>
            <a:r>
              <a:rPr lang="ru-RU" sz="2000" b="1" dirty="0" smtClean="0"/>
              <a:t>Расчет рабочих дней за выбранный период. </a:t>
            </a:r>
          </a:p>
          <a:p>
            <a:endParaRPr lang="ru-RU" sz="2000" b="1" dirty="0" smtClean="0"/>
          </a:p>
          <a:p>
            <a:r>
              <a:rPr lang="ru-RU" sz="2000" b="1" dirty="0" smtClean="0"/>
              <a:t>Период инкассации. (ограничение: периодичность инкассации не должна превышать 7 рабочих дней (или 14 рабочих дней, если в населенном пункте нет банка)).</a:t>
            </a:r>
          </a:p>
        </p:txBody>
      </p:sp>
    </p:spTree>
    <p:extLst>
      <p:ext uri="{BB962C8B-B14F-4D97-AF65-F5344CB8AC3E}">
        <p14:creationId xmlns:p14="http://schemas.microsoft.com/office/powerpoint/2010/main" val="17655237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785794"/>
            <a:ext cx="8177562" cy="4401205"/>
          </a:xfrm>
          <a:prstGeom prst="rect">
            <a:avLst/>
          </a:prstGeom>
        </p:spPr>
        <p:txBody>
          <a:bodyPr wrap="square">
            <a:spAutoFit/>
          </a:bodyPr>
          <a:lstStyle/>
          <a:p>
            <a:pPr fontAlgn="base"/>
            <a:r>
              <a:rPr lang="ru-RU" sz="2800" b="1" dirty="0" smtClean="0">
                <a:solidFill>
                  <a:schemeClr val="accent1"/>
                </a:solidFill>
              </a:rPr>
              <a:t>Ситуация  2.</a:t>
            </a:r>
            <a:r>
              <a:rPr lang="ru-RU" sz="2800" dirty="0" smtClean="0">
                <a:solidFill>
                  <a:schemeClr val="accent1"/>
                </a:solidFill>
              </a:rPr>
              <a:t> </a:t>
            </a:r>
          </a:p>
          <a:p>
            <a:pPr fontAlgn="base"/>
            <a:endParaRPr lang="ru-RU" sz="2800" dirty="0" smtClean="0"/>
          </a:p>
          <a:p>
            <a:pPr fontAlgn="base"/>
            <a:r>
              <a:rPr lang="ru-RU" sz="2800" dirty="0" smtClean="0"/>
              <a:t>Выберем расчетный период за декабрь 2014 года. Его продолжительность 22 дня. Допустим, наличные сдаются в банк один раз в 5 дней. Поступление наличных денежных средств в кассу за этот период составило 360 000 рублей. </a:t>
            </a:r>
          </a:p>
          <a:p>
            <a:pPr fontAlgn="base"/>
            <a:endParaRPr lang="ru-RU" sz="2800" dirty="0" smtClean="0"/>
          </a:p>
          <a:p>
            <a:pPr fontAlgn="base"/>
            <a:r>
              <a:rPr lang="ru-RU" sz="2800" dirty="0" smtClean="0"/>
              <a:t>Подставляем данные в формулу:</a:t>
            </a:r>
          </a:p>
        </p:txBody>
      </p:sp>
    </p:spTree>
    <p:extLst>
      <p:ext uri="{BB962C8B-B14F-4D97-AF65-F5344CB8AC3E}">
        <p14:creationId xmlns:p14="http://schemas.microsoft.com/office/powerpoint/2010/main" val="17511090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1029" y="1124744"/>
            <a:ext cx="8352928" cy="4893647"/>
          </a:xfrm>
          <a:prstGeom prst="rect">
            <a:avLst/>
          </a:prstGeom>
        </p:spPr>
        <p:txBody>
          <a:bodyPr wrap="square">
            <a:spAutoFit/>
          </a:bodyPr>
          <a:lstStyle/>
          <a:p>
            <a:pPr algn="just"/>
            <a:r>
              <a:rPr lang="ru-RU" sz="2600" dirty="0" smtClean="0"/>
              <a:t>Нормирование текущего запаса заключается в нахождении максимальной величины потребности производства в материальных ценностях между двумя очередными поставками. Данная потребность определяется как произведение среднесуточного расхода на интервал поставки (временной интервал между размещением заказа и его получением):</a:t>
            </a:r>
          </a:p>
          <a:p>
            <a:pPr algn="ctr"/>
            <a:r>
              <a:rPr lang="ru-RU" sz="2600" b="1" dirty="0" err="1" smtClean="0"/>
              <a:t>Zтек</a:t>
            </a:r>
            <a:r>
              <a:rPr lang="ru-RU" sz="2600" b="1" dirty="0" smtClean="0"/>
              <a:t> = </a:t>
            </a:r>
            <a:r>
              <a:rPr lang="ru-RU" sz="2600" b="1" dirty="0" err="1" smtClean="0"/>
              <a:t>Rсут</a:t>
            </a:r>
            <a:r>
              <a:rPr lang="ru-RU" sz="2600" b="1" dirty="0" smtClean="0"/>
              <a:t> × Т,</a:t>
            </a:r>
          </a:p>
          <a:p>
            <a:r>
              <a:rPr lang="ru-RU" sz="2600" dirty="0" smtClean="0"/>
              <a:t>где </a:t>
            </a:r>
            <a:r>
              <a:rPr lang="ru-RU" sz="2600" dirty="0" err="1" smtClean="0"/>
              <a:t>Zтек</a:t>
            </a:r>
            <a:r>
              <a:rPr lang="ru-RU" sz="2600" dirty="0" smtClean="0"/>
              <a:t> – текущий запас;</a:t>
            </a:r>
          </a:p>
          <a:p>
            <a:r>
              <a:rPr lang="ru-RU" sz="2600" dirty="0" err="1" smtClean="0"/>
              <a:t>Rсут</a:t>
            </a:r>
            <a:r>
              <a:rPr lang="ru-RU" sz="2600" dirty="0" smtClean="0"/>
              <a:t> – среднесуточный расход материалов;</a:t>
            </a:r>
          </a:p>
          <a:p>
            <a:r>
              <a:rPr lang="ru-RU" sz="2600" dirty="0" smtClean="0"/>
              <a:t>Т – интервал поставок, дни</a:t>
            </a:r>
          </a:p>
        </p:txBody>
      </p:sp>
    </p:spTree>
    <p:extLst>
      <p:ext uri="{BB962C8B-B14F-4D97-AF65-F5344CB8AC3E}">
        <p14:creationId xmlns:p14="http://schemas.microsoft.com/office/powerpoint/2010/main" val="38314553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1052736"/>
            <a:ext cx="8136904" cy="5401479"/>
          </a:xfrm>
          <a:prstGeom prst="rect">
            <a:avLst/>
          </a:prstGeom>
        </p:spPr>
        <p:txBody>
          <a:bodyPr wrap="square">
            <a:spAutoFit/>
          </a:bodyPr>
          <a:lstStyle/>
          <a:p>
            <a:pPr algn="just"/>
            <a:r>
              <a:rPr lang="ru-RU" sz="2300" dirty="0" smtClean="0"/>
              <a:t>В свою очередь среднесуточный расход находится путем деления общей потребности в материале на округленное количество календарных дней в плановом периоде:</a:t>
            </a:r>
          </a:p>
          <a:p>
            <a:pPr algn="ctr"/>
            <a:r>
              <a:rPr lang="ru-RU" sz="2300" b="1" dirty="0" err="1" smtClean="0"/>
              <a:t>Rсут</a:t>
            </a:r>
            <a:r>
              <a:rPr lang="ru-RU" sz="2300" b="1" dirty="0" smtClean="0"/>
              <a:t> = </a:t>
            </a:r>
            <a:r>
              <a:rPr lang="ru-RU" sz="2300" b="1" dirty="0" err="1" smtClean="0"/>
              <a:t>Rгод</a:t>
            </a:r>
            <a:r>
              <a:rPr lang="ru-RU" sz="2300" b="1" dirty="0" smtClean="0"/>
              <a:t> / 360</a:t>
            </a:r>
          </a:p>
          <a:p>
            <a:r>
              <a:rPr lang="ru-RU" sz="2300" dirty="0" smtClean="0"/>
              <a:t>где </a:t>
            </a:r>
            <a:r>
              <a:rPr lang="ru-RU" sz="2300" dirty="0" err="1" smtClean="0"/>
              <a:t>Rсут</a:t>
            </a:r>
            <a:r>
              <a:rPr lang="ru-RU" sz="2300" dirty="0" smtClean="0"/>
              <a:t> – среднесуточный расход материалов;</a:t>
            </a:r>
          </a:p>
          <a:p>
            <a:r>
              <a:rPr lang="ru-RU" sz="2300" dirty="0" err="1" smtClean="0"/>
              <a:t>Rгод</a:t>
            </a:r>
            <a:r>
              <a:rPr lang="ru-RU" sz="2300" dirty="0" smtClean="0"/>
              <a:t> – соответственно годовой расход материалов.</a:t>
            </a:r>
          </a:p>
          <a:p>
            <a:r>
              <a:rPr lang="ru-RU" sz="2300" dirty="0" smtClean="0"/>
              <a:t>Нормирование страхового запаса основывается на основании следующего расчета: произведение среднесуточного расхода материала на разрыв в интервале поставок деленное на два:</a:t>
            </a:r>
          </a:p>
          <a:p>
            <a:pPr algn="ctr"/>
            <a:r>
              <a:rPr lang="ru-RU" sz="2300" b="1" dirty="0" err="1" smtClean="0"/>
              <a:t>Zстр</a:t>
            </a:r>
            <a:r>
              <a:rPr lang="ru-RU" sz="2300" b="1" dirty="0" smtClean="0"/>
              <a:t>= </a:t>
            </a:r>
            <a:r>
              <a:rPr lang="ru-RU" sz="2300" b="1" dirty="0" err="1" smtClean="0"/>
              <a:t>Rсут</a:t>
            </a:r>
            <a:r>
              <a:rPr lang="ru-RU" sz="2300" b="1" dirty="0" smtClean="0"/>
              <a:t> (</a:t>
            </a:r>
            <a:r>
              <a:rPr lang="ru-RU" sz="2300" b="1" dirty="0" err="1" smtClean="0"/>
              <a:t>Тфакт</a:t>
            </a:r>
            <a:r>
              <a:rPr lang="ru-RU" sz="2300" b="1" dirty="0" smtClean="0"/>
              <a:t> – </a:t>
            </a:r>
            <a:r>
              <a:rPr lang="ru-RU" sz="2300" b="1" dirty="0" err="1" smtClean="0"/>
              <a:t>Тплан</a:t>
            </a:r>
            <a:r>
              <a:rPr lang="ru-RU" sz="2300" b="1" dirty="0" smtClean="0"/>
              <a:t>) / 2</a:t>
            </a:r>
          </a:p>
          <a:p>
            <a:r>
              <a:rPr lang="ru-RU" sz="2300" dirty="0" smtClean="0"/>
              <a:t>где </a:t>
            </a:r>
            <a:r>
              <a:rPr lang="ru-RU" sz="2300" dirty="0" err="1" smtClean="0"/>
              <a:t>Zстр</a:t>
            </a:r>
            <a:r>
              <a:rPr lang="ru-RU" sz="2300" dirty="0" smtClean="0"/>
              <a:t> – страховой запас;</a:t>
            </a:r>
          </a:p>
          <a:p>
            <a:r>
              <a:rPr lang="ru-RU" sz="2300" dirty="0" err="1" smtClean="0"/>
              <a:t>Тфакт</a:t>
            </a:r>
            <a:r>
              <a:rPr lang="ru-RU" sz="2300" dirty="0" smtClean="0"/>
              <a:t>, </a:t>
            </a:r>
            <a:r>
              <a:rPr lang="ru-RU" sz="2300" dirty="0" err="1" smtClean="0"/>
              <a:t>Тплан</a:t>
            </a:r>
            <a:r>
              <a:rPr lang="ru-RU" sz="2300" dirty="0" smtClean="0"/>
              <a:t> – соответственно фактический и плановый интервал поставок.</a:t>
            </a:r>
          </a:p>
        </p:txBody>
      </p:sp>
    </p:spTree>
    <p:extLst>
      <p:ext uri="{BB962C8B-B14F-4D97-AF65-F5344CB8AC3E}">
        <p14:creationId xmlns:p14="http://schemas.microsoft.com/office/powerpoint/2010/main" val="10749133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94692"/>
            <a:ext cx="8215370" cy="6124754"/>
          </a:xfrm>
          <a:prstGeom prst="rect">
            <a:avLst/>
          </a:prstGeom>
        </p:spPr>
        <p:txBody>
          <a:bodyPr wrap="square">
            <a:spAutoFit/>
          </a:bodyPr>
          <a:lstStyle/>
          <a:p>
            <a:r>
              <a:rPr lang="ru-RU" sz="3200" b="1" dirty="0" smtClean="0">
                <a:solidFill>
                  <a:schemeClr val="accent1"/>
                </a:solidFill>
              </a:rPr>
              <a:t>Ситуация 3.</a:t>
            </a:r>
          </a:p>
          <a:p>
            <a:endParaRPr lang="ru-RU" sz="2000" b="1" dirty="0"/>
          </a:p>
          <a:p>
            <a:r>
              <a:rPr lang="ru-RU" sz="2000" dirty="0" smtClean="0"/>
              <a:t>При расчете страхового запаса для товарных запасов группы В и С в ИП </a:t>
            </a:r>
            <a:r>
              <a:rPr lang="ru-RU" sz="2000" dirty="0" err="1" smtClean="0"/>
              <a:t>Волощенко</a:t>
            </a:r>
            <a:r>
              <a:rPr lang="ru-RU" sz="2000" dirty="0" smtClean="0"/>
              <a:t> А.В. используется укрупненная оценка (страховой запас принимается в размере 50% текущего запаса).</a:t>
            </a:r>
          </a:p>
          <a:p>
            <a:pPr algn="ctr"/>
            <a:r>
              <a:rPr lang="ru-RU" sz="2000" b="1" dirty="0" smtClean="0"/>
              <a:t>По  формуле определяется точка заказа:</a:t>
            </a:r>
            <a:br>
              <a:rPr lang="ru-RU" sz="2000" b="1" dirty="0" smtClean="0"/>
            </a:br>
            <a:r>
              <a:rPr lang="ru-RU" sz="2000" b="1" dirty="0" err="1" smtClean="0"/>
              <a:t>Тз</a:t>
            </a:r>
            <a:r>
              <a:rPr lang="ru-RU" sz="2000" b="1" dirty="0" smtClean="0"/>
              <a:t> = </a:t>
            </a:r>
            <a:r>
              <a:rPr lang="ru-RU" sz="2000" b="1" dirty="0" err="1" smtClean="0"/>
              <a:t>Zтек</a:t>
            </a:r>
            <a:r>
              <a:rPr lang="ru-RU" sz="2000" b="1" dirty="0" smtClean="0"/>
              <a:t> + </a:t>
            </a:r>
            <a:r>
              <a:rPr lang="ru-RU" sz="2000" b="1" dirty="0" err="1" smtClean="0"/>
              <a:t>Zтек</a:t>
            </a:r>
            <a:endParaRPr lang="ru-RU" sz="2000" b="1" dirty="0" smtClean="0"/>
          </a:p>
          <a:p>
            <a:r>
              <a:rPr lang="ru-RU" sz="2000" b="1" dirty="0" smtClean="0"/>
              <a:t>Рассчитать пример расчета страхового запаса и точки заказа. </a:t>
            </a:r>
          </a:p>
          <a:p>
            <a:r>
              <a:rPr lang="ru-RU" sz="2000" dirty="0" smtClean="0"/>
              <a:t>ИП </a:t>
            </a:r>
            <a:r>
              <a:rPr lang="ru-RU" sz="2000" dirty="0" err="1" smtClean="0"/>
              <a:t>Волощенко</a:t>
            </a:r>
            <a:r>
              <a:rPr lang="ru-RU" sz="2000" dirty="0" smtClean="0"/>
              <a:t> А.В. закупает у поставщика сырье, при этом годовой объем потребности за 2013 год составил 3600 т., средний период поставки составил 14 дней, максимальное отклонение срока поставки от среднего составило 5 дней  Сырье расходуется равномерно, и требуется резервный запас, равный 6 т.</a:t>
            </a:r>
          </a:p>
          <a:p>
            <a:r>
              <a:rPr lang="ru-RU" sz="2000" dirty="0" smtClean="0"/>
              <a:t>Средний расход сырья составит ?</a:t>
            </a:r>
          </a:p>
          <a:p>
            <a:r>
              <a:rPr lang="ru-RU" sz="2000" dirty="0" smtClean="0"/>
              <a:t>Точка возобновления заказа будет равна?</a:t>
            </a:r>
            <a:r>
              <a:rPr lang="ru-RU" sz="2000" b="1" dirty="0" smtClean="0"/>
              <a:t/>
            </a:r>
            <a:br>
              <a:rPr lang="ru-RU" sz="2000" b="1" dirty="0" smtClean="0"/>
            </a:br>
            <a:endParaRPr lang="ru-RU" sz="2000" b="1" dirty="0" smtClean="0"/>
          </a:p>
        </p:txBody>
      </p:sp>
    </p:spTree>
    <p:extLst>
      <p:ext uri="{BB962C8B-B14F-4D97-AF65-F5344CB8AC3E}">
        <p14:creationId xmlns:p14="http://schemas.microsoft.com/office/powerpoint/2010/main" val="23067219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260648"/>
            <a:ext cx="2448272" cy="461665"/>
          </a:xfrm>
          <a:prstGeom prst="rect">
            <a:avLst/>
          </a:prstGeom>
        </p:spPr>
        <p:txBody>
          <a:bodyPr wrap="square">
            <a:spAutoFit/>
          </a:bodyPr>
          <a:lstStyle/>
          <a:p>
            <a:r>
              <a:rPr lang="ru-RU" sz="2400" b="1" dirty="0" smtClean="0">
                <a:solidFill>
                  <a:schemeClr val="accent1"/>
                </a:solidFill>
              </a:rPr>
              <a:t>Ситуация 4</a:t>
            </a:r>
            <a:r>
              <a:rPr lang="ru-RU" sz="2400" b="1" dirty="0" smtClean="0"/>
              <a:t>.</a:t>
            </a:r>
          </a:p>
        </p:txBody>
      </p:sp>
      <p:pic>
        <p:nvPicPr>
          <p:cNvPr id="6" name="Рисунок 5" descr="http://www.grandars.ru/images/1/review/id/1772/36e30e9f0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231" y="908719"/>
            <a:ext cx="8568953" cy="5790257"/>
          </a:xfrm>
          <a:prstGeom prst="rect">
            <a:avLst/>
          </a:prstGeom>
          <a:noFill/>
          <a:ln>
            <a:noFill/>
          </a:ln>
        </p:spPr>
      </p:pic>
    </p:spTree>
    <p:extLst>
      <p:ext uri="{BB962C8B-B14F-4D97-AF65-F5344CB8AC3E}">
        <p14:creationId xmlns:p14="http://schemas.microsoft.com/office/powerpoint/2010/main" val="35173169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38</a:t>
            </a:fld>
            <a:endParaRPr lang="ru-RU"/>
          </a:p>
        </p:txBody>
      </p:sp>
      <p:pic>
        <p:nvPicPr>
          <p:cNvPr id="3" name="Рисунок 2" descr="http://www.grandars.ru/images/1/review/id/1772/ef8d27ccb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548680"/>
            <a:ext cx="7992888" cy="5976664"/>
          </a:xfrm>
          <a:prstGeom prst="rect">
            <a:avLst/>
          </a:prstGeom>
          <a:noFill/>
          <a:ln>
            <a:noFill/>
          </a:ln>
        </p:spPr>
      </p:pic>
    </p:spTree>
    <p:extLst>
      <p:ext uri="{BB962C8B-B14F-4D97-AF65-F5344CB8AC3E}">
        <p14:creationId xmlns:p14="http://schemas.microsoft.com/office/powerpoint/2010/main" val="15237860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3548" y="828868"/>
            <a:ext cx="8136904" cy="6001643"/>
          </a:xfrm>
          <a:prstGeom prst="rect">
            <a:avLst/>
          </a:prstGeom>
        </p:spPr>
        <p:txBody>
          <a:bodyPr wrap="square">
            <a:spAutoFit/>
          </a:bodyPr>
          <a:lstStyle/>
          <a:p>
            <a:pPr lvl="0" indent="457200" eaLnBrk="0" fontAlgn="base" hangingPunct="0">
              <a:spcBef>
                <a:spcPct val="0"/>
              </a:spcBef>
              <a:spcAft>
                <a:spcPct val="0"/>
              </a:spcAft>
            </a:pPr>
            <a:endParaRPr lang="ru-RU" sz="2400" b="1" dirty="0" smtClean="0">
              <a:latin typeface="Arial" pitchFamily="34" charset="0"/>
              <a:ea typeface="Times New Roman" pitchFamily="18" charset="0"/>
              <a:cs typeface="Arial" pitchFamily="34" charset="0"/>
            </a:endParaRPr>
          </a:p>
          <a:p>
            <a:pPr lvl="0" indent="457200" eaLnBrk="0" fontAlgn="base" hangingPunct="0">
              <a:spcBef>
                <a:spcPct val="0"/>
              </a:spcBef>
              <a:spcAft>
                <a:spcPct val="0"/>
              </a:spcAft>
            </a:pPr>
            <a:r>
              <a:rPr lang="ru-RU" sz="2400" b="1" dirty="0" smtClean="0">
                <a:latin typeface="Arial" pitchFamily="34" charset="0"/>
                <a:ea typeface="Times New Roman" pitchFamily="18" charset="0"/>
                <a:cs typeface="Arial" pitchFamily="34" charset="0"/>
              </a:rPr>
              <a:t>Исходя из данных платежного календаря можно определить определенный срок кредитования — 5 дней. </a:t>
            </a:r>
          </a:p>
          <a:p>
            <a:pPr lvl="0" indent="457200" eaLnBrk="0" fontAlgn="base" hangingPunct="0">
              <a:spcBef>
                <a:spcPct val="0"/>
              </a:spcBef>
              <a:spcAft>
                <a:spcPct val="0"/>
              </a:spcAft>
            </a:pPr>
            <a:r>
              <a:rPr lang="ru-RU" sz="2400" b="1" dirty="0" smtClean="0">
                <a:latin typeface="Arial" pitchFamily="34" charset="0"/>
                <a:ea typeface="Times New Roman" pitchFamily="18" charset="0"/>
                <a:cs typeface="Arial" pitchFamily="34" charset="0"/>
              </a:rPr>
              <a:t>На пятый день кредитования можно полностью погасить полученный кредит и проценты за пользование заемными средствами. </a:t>
            </a:r>
          </a:p>
          <a:p>
            <a:pPr lvl="0" indent="457200" eaLnBrk="0" fontAlgn="base" hangingPunct="0">
              <a:spcBef>
                <a:spcPct val="0"/>
              </a:spcBef>
              <a:spcAft>
                <a:spcPct val="0"/>
              </a:spcAft>
            </a:pPr>
            <a:r>
              <a:rPr lang="ru-RU" sz="2400" b="1" dirty="0" smtClean="0">
                <a:latin typeface="Arial" pitchFamily="34" charset="0"/>
                <a:ea typeface="Times New Roman" pitchFamily="18" charset="0"/>
                <a:cs typeface="Arial" pitchFamily="34" charset="0"/>
              </a:rPr>
              <a:t>Проценты рассчитываются по формуле:</a:t>
            </a:r>
            <a:r>
              <a:rPr lang="ru-RU" sz="2400" b="1" dirty="0" smtClean="0">
                <a:latin typeface="Arial" pitchFamily="34" charset="0"/>
                <a:cs typeface="Arial" pitchFamily="34" charset="0"/>
              </a:rPr>
              <a:t> </a:t>
            </a:r>
            <a:endParaRPr lang="en-US" sz="2400" b="1" dirty="0" smtClean="0">
              <a:latin typeface="Arial" pitchFamily="34" charset="0"/>
              <a:cs typeface="Arial" pitchFamily="34" charset="0"/>
            </a:endParaRPr>
          </a:p>
          <a:p>
            <a:pPr lvl="0" indent="457200" eaLnBrk="0" fontAlgn="base" hangingPunct="0">
              <a:spcBef>
                <a:spcPct val="0"/>
              </a:spcBef>
              <a:spcAft>
                <a:spcPct val="0"/>
              </a:spcAft>
            </a:pPr>
            <a:endParaRPr lang="en-US" sz="2400" b="1" dirty="0" smtClean="0">
              <a:latin typeface="Arial" pitchFamily="34" charset="0"/>
              <a:cs typeface="Arial" pitchFamily="34" charset="0"/>
            </a:endParaRPr>
          </a:p>
          <a:p>
            <a:pPr lvl="0" indent="457200" eaLnBrk="0" fontAlgn="base" hangingPunct="0">
              <a:spcBef>
                <a:spcPct val="0"/>
              </a:spcBef>
              <a:spcAft>
                <a:spcPct val="0"/>
              </a:spcAft>
            </a:pPr>
            <a:endParaRPr lang="ru-RU" sz="2400" b="1" dirty="0" smtClean="0">
              <a:latin typeface="Arial" pitchFamily="34" charset="0"/>
              <a:cs typeface="Arial" pitchFamily="34" charset="0"/>
            </a:endParaRPr>
          </a:p>
          <a:p>
            <a:pPr lvl="0" indent="457200" eaLnBrk="0" fontAlgn="base" hangingPunct="0">
              <a:spcBef>
                <a:spcPct val="0"/>
              </a:spcBef>
              <a:spcAft>
                <a:spcPct val="0"/>
              </a:spcAft>
            </a:pPr>
            <a:endParaRPr lang="en-US" sz="2400" b="1" i="1" dirty="0" smtClean="0">
              <a:latin typeface="Arial" pitchFamily="34" charset="0"/>
              <a:cs typeface="Arial" pitchFamily="34" charset="0"/>
            </a:endParaRPr>
          </a:p>
          <a:p>
            <a:pPr lvl="0" indent="457200" eaLnBrk="0" fontAlgn="base" hangingPunct="0">
              <a:spcBef>
                <a:spcPct val="0"/>
              </a:spcBef>
              <a:spcAft>
                <a:spcPct val="0"/>
              </a:spcAft>
            </a:pPr>
            <a:endParaRPr lang="en-US" sz="2400" b="1" i="1" dirty="0" smtClean="0">
              <a:latin typeface="Arial" pitchFamily="34" charset="0"/>
              <a:cs typeface="Arial" pitchFamily="34" charset="0"/>
            </a:endParaRPr>
          </a:p>
          <a:p>
            <a:pPr lvl="0" indent="457200" eaLnBrk="0" fontAlgn="base" hangingPunct="0">
              <a:spcBef>
                <a:spcPct val="0"/>
              </a:spcBef>
              <a:spcAft>
                <a:spcPct val="0"/>
              </a:spcAft>
            </a:pPr>
            <a:r>
              <a:rPr lang="ru-RU" sz="2400" b="1" i="1" dirty="0" smtClean="0">
                <a:latin typeface="Arial" pitchFamily="34" charset="0"/>
                <a:cs typeface="Arial" pitchFamily="34" charset="0"/>
              </a:rPr>
              <a:t>К </a:t>
            </a:r>
            <a:r>
              <a:rPr lang="ru-RU" sz="2400" b="1" dirty="0" smtClean="0">
                <a:latin typeface="Arial" pitchFamily="34" charset="0"/>
                <a:cs typeface="Arial" pitchFamily="34" charset="0"/>
              </a:rPr>
              <a:t> - сумма кредита</a:t>
            </a:r>
          </a:p>
          <a:p>
            <a:pPr lvl="0" indent="457200" eaLnBrk="0" fontAlgn="base" hangingPunct="0">
              <a:spcBef>
                <a:spcPct val="0"/>
              </a:spcBef>
              <a:spcAft>
                <a:spcPct val="0"/>
              </a:spcAft>
            </a:pPr>
            <a:r>
              <a:rPr lang="ru-RU" sz="2400" b="1" i="1" dirty="0" smtClean="0">
                <a:latin typeface="Arial" pitchFamily="34" charset="0"/>
                <a:cs typeface="Arial" pitchFamily="34" charset="0"/>
              </a:rPr>
              <a:t>Р</a:t>
            </a:r>
            <a:r>
              <a:rPr lang="ru-RU" sz="2400" b="1" dirty="0" smtClean="0">
                <a:latin typeface="Arial" pitchFamily="34" charset="0"/>
                <a:cs typeface="Arial" pitchFamily="34" charset="0"/>
              </a:rPr>
              <a:t> – годовые проценты, исходя из условий договора</a:t>
            </a:r>
          </a:p>
          <a:p>
            <a:pPr lvl="0" indent="457200" eaLnBrk="0" fontAlgn="base" hangingPunct="0">
              <a:spcBef>
                <a:spcPct val="0"/>
              </a:spcBef>
              <a:spcAft>
                <a:spcPct val="0"/>
              </a:spcAft>
            </a:pPr>
            <a:r>
              <a:rPr lang="en-US" sz="2400" b="1" i="1" dirty="0" smtClean="0">
                <a:latin typeface="Arial" pitchFamily="34" charset="0"/>
                <a:cs typeface="Arial" pitchFamily="34" charset="0"/>
              </a:rPr>
              <a:t>d -</a:t>
            </a:r>
            <a:r>
              <a:rPr lang="ru-RU" sz="2400" b="1" dirty="0" smtClean="0">
                <a:latin typeface="Arial" pitchFamily="34" charset="0"/>
                <a:cs typeface="Arial" pitchFamily="34" charset="0"/>
              </a:rPr>
              <a:t>  срок кредитования в календарных днях</a:t>
            </a:r>
          </a:p>
        </p:txBody>
      </p:sp>
      <p:sp>
        <p:nvSpPr>
          <p:cNvPr id="1208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20848"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2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67744" y="3861048"/>
            <a:ext cx="3876017" cy="1008112"/>
          </a:xfrm>
          <a:prstGeom prst="rect">
            <a:avLst/>
          </a:prstGeom>
          <a:noFill/>
        </p:spPr>
      </p:pic>
    </p:spTree>
    <p:extLst>
      <p:ext uri="{BB962C8B-B14F-4D97-AF65-F5344CB8AC3E}">
        <p14:creationId xmlns:p14="http://schemas.microsoft.com/office/powerpoint/2010/main" val="538059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285720" y="285728"/>
            <a:ext cx="842968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Задачи управления финансами </a:t>
            </a:r>
            <a:endParaRPr kumimoji="0" lang="ru-RU" sz="4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graphicFrame>
        <p:nvGraphicFramePr>
          <p:cNvPr id="3" name="Схема 2"/>
          <p:cNvGraphicFramePr/>
          <p:nvPr>
            <p:extLst>
              <p:ext uri="{D42A27DB-BD31-4B8C-83A1-F6EECF244321}">
                <p14:modId xmlns:p14="http://schemas.microsoft.com/office/powerpoint/2010/main" val="1536960064"/>
              </p:ext>
            </p:extLst>
          </p:nvPr>
        </p:nvGraphicFramePr>
        <p:xfrm>
          <a:off x="714348" y="1785926"/>
          <a:ext cx="8001024" cy="4675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02835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noChangeArrowheads="1"/>
          </p:cNvSpPr>
          <p:nvPr/>
        </p:nvSpPr>
        <p:spPr bwMode="auto">
          <a:xfrm>
            <a:off x="467544" y="183704"/>
            <a:ext cx="828092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Платежный календарь с учетом получения кредита</a:t>
            </a:r>
            <a:endParaRPr kumimoji="0" lang="ru-RU" sz="2000" b="0" i="0" u="none" strike="noStrike" cap="none" normalizeH="0" baseline="0" dirty="0" smtClean="0">
              <a:ln>
                <a:noFill/>
              </a:ln>
              <a:solidFill>
                <a:schemeClr val="accent1"/>
              </a:solidFill>
              <a:effectLst/>
              <a:latin typeface="Arial" pitchFamily="34" charset="0"/>
              <a:cs typeface="Arial" pitchFamily="34" charset="0"/>
            </a:endParaRPr>
          </a:p>
        </p:txBody>
      </p:sp>
      <p:pic>
        <p:nvPicPr>
          <p:cNvPr id="4" name="Рисунок 3" descr="http://www.grandars.ru/images/1/review/id/1772/1363572e3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097360"/>
            <a:ext cx="8496944" cy="5760640"/>
          </a:xfrm>
          <a:prstGeom prst="rect">
            <a:avLst/>
          </a:prstGeom>
          <a:noFill/>
          <a:ln>
            <a:noFill/>
          </a:ln>
        </p:spPr>
      </p:pic>
    </p:spTree>
    <p:extLst>
      <p:ext uri="{BB962C8B-B14F-4D97-AF65-F5344CB8AC3E}">
        <p14:creationId xmlns:p14="http://schemas.microsoft.com/office/powerpoint/2010/main" val="34036402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124744"/>
            <a:ext cx="8568952" cy="4739759"/>
          </a:xfrm>
          <a:prstGeom prst="rect">
            <a:avLst/>
          </a:prstGeom>
        </p:spPr>
        <p:txBody>
          <a:bodyPr wrap="square">
            <a:spAutoFit/>
          </a:bodyPr>
          <a:lstStyle/>
          <a:p>
            <a:r>
              <a:rPr lang="ru-RU" sz="3200" b="1" dirty="0" smtClean="0">
                <a:solidFill>
                  <a:schemeClr val="accent1"/>
                </a:solidFill>
              </a:rPr>
              <a:t>Пример:</a:t>
            </a:r>
          </a:p>
          <a:p>
            <a:pPr>
              <a:lnSpc>
                <a:spcPct val="150000"/>
              </a:lnSpc>
            </a:pPr>
            <a:r>
              <a:rPr lang="ru-RU" sz="2000" b="1" dirty="0" smtClean="0"/>
              <a:t> Р = 13,5 %,</a:t>
            </a:r>
          </a:p>
          <a:p>
            <a:pPr>
              <a:lnSpc>
                <a:spcPct val="150000"/>
              </a:lnSpc>
            </a:pPr>
            <a:r>
              <a:rPr lang="ru-RU" sz="2000" b="1" dirty="0" smtClean="0"/>
              <a:t>Сумма процентов, подлежащих уплате, будет равна ________________________________________(тыс. руб.). </a:t>
            </a:r>
          </a:p>
          <a:p>
            <a:pPr>
              <a:lnSpc>
                <a:spcPct val="150000"/>
              </a:lnSpc>
            </a:pPr>
            <a:r>
              <a:rPr lang="ru-RU" sz="2000" b="1" dirty="0" smtClean="0"/>
              <a:t>С расчетного счета на пятый рабочий день месяца уйдет _______________________ тыс. руб. </a:t>
            </a:r>
          </a:p>
          <a:p>
            <a:pPr>
              <a:lnSpc>
                <a:spcPct val="150000"/>
              </a:lnSpc>
            </a:pPr>
            <a:r>
              <a:rPr lang="ru-RU" sz="2000" b="1" dirty="0" smtClean="0"/>
              <a:t>((кредит) + (проценты за кредит) (текущие расходы) ),</a:t>
            </a:r>
          </a:p>
          <a:p>
            <a:pPr>
              <a:lnSpc>
                <a:spcPct val="150000"/>
              </a:lnSpc>
            </a:pPr>
            <a:r>
              <a:rPr lang="ru-RU" sz="2000" b="1" dirty="0" smtClean="0"/>
              <a:t> а в распоряжении организации останется ___________ тыс. руб.</a:t>
            </a:r>
          </a:p>
          <a:p>
            <a:pPr>
              <a:lnSpc>
                <a:spcPct val="150000"/>
              </a:lnSpc>
            </a:pPr>
            <a:r>
              <a:rPr lang="ru-RU" sz="2000" b="1" dirty="0" smtClean="0"/>
              <a:t> (</a:t>
            </a:r>
            <a:r>
              <a:rPr lang="ru-RU" sz="2000" b="1" dirty="0" smtClean="0">
                <a:hlinkClick r:id="rId2"/>
              </a:rPr>
              <a:t>«Бизнес-кредит для женщин»</a:t>
            </a:r>
            <a:r>
              <a:rPr lang="ru-RU" sz="2000" b="1" dirty="0" smtClean="0"/>
              <a:t> Банк </a:t>
            </a:r>
            <a:r>
              <a:rPr lang="ru-RU" sz="2000" b="1" dirty="0" err="1" smtClean="0">
                <a:hlinkClick r:id="rId3"/>
              </a:rPr>
              <a:t>Центр-инвест</a:t>
            </a:r>
            <a:r>
              <a:rPr lang="ru-RU" sz="2000" b="1" dirty="0" smtClean="0"/>
              <a:t>)</a:t>
            </a:r>
          </a:p>
          <a:p>
            <a:pPr>
              <a:lnSpc>
                <a:spcPct val="150000"/>
              </a:lnSpc>
            </a:pPr>
            <a:r>
              <a:rPr lang="ru-RU" sz="2000" b="1" dirty="0" smtClean="0"/>
              <a:t>.</a:t>
            </a:r>
            <a:endParaRPr lang="ru-RU" sz="2000" b="1" dirty="0"/>
          </a:p>
        </p:txBody>
      </p:sp>
    </p:spTree>
    <p:extLst>
      <p:ext uri="{BB962C8B-B14F-4D97-AF65-F5344CB8AC3E}">
        <p14:creationId xmlns:p14="http://schemas.microsoft.com/office/powerpoint/2010/main" val="39650074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332656"/>
            <a:ext cx="7992888" cy="6647974"/>
          </a:xfrm>
          <a:prstGeom prst="rect">
            <a:avLst/>
          </a:prstGeom>
        </p:spPr>
        <p:txBody>
          <a:bodyPr wrap="square">
            <a:spAutoFit/>
          </a:bodyPr>
          <a:lstStyle/>
          <a:p>
            <a:r>
              <a:rPr lang="ru-RU" sz="2400" b="1" dirty="0" smtClean="0">
                <a:solidFill>
                  <a:schemeClr val="accent1"/>
                </a:solidFill>
              </a:rPr>
              <a:t>Пример:</a:t>
            </a:r>
          </a:p>
          <a:p>
            <a:pPr>
              <a:lnSpc>
                <a:spcPct val="150000"/>
              </a:lnSpc>
            </a:pPr>
            <a:r>
              <a:rPr lang="ru-RU" sz="2400" b="1" dirty="0" smtClean="0"/>
              <a:t> Р = 13,5 %,</a:t>
            </a:r>
          </a:p>
          <a:p>
            <a:pPr>
              <a:lnSpc>
                <a:spcPct val="150000"/>
              </a:lnSpc>
            </a:pPr>
            <a:r>
              <a:rPr lang="ru-RU" sz="2400" b="1" dirty="0" smtClean="0"/>
              <a:t>Сумма процентов, подлежащих уплате, будет равна 10500 · 0,135 · 5 : 365 = 18,5 (тыс. руб.). </a:t>
            </a:r>
          </a:p>
          <a:p>
            <a:pPr>
              <a:lnSpc>
                <a:spcPct val="150000"/>
              </a:lnSpc>
            </a:pPr>
            <a:r>
              <a:rPr lang="ru-RU" sz="2400" b="1" dirty="0" smtClean="0"/>
              <a:t>С расчетного счета на пятый рабочий день месяца уйдет 12619,4 тыс. руб. </a:t>
            </a:r>
          </a:p>
          <a:p>
            <a:pPr>
              <a:lnSpc>
                <a:spcPct val="150000"/>
              </a:lnSpc>
            </a:pPr>
            <a:r>
              <a:rPr lang="ru-RU" sz="2400" b="1" dirty="0" smtClean="0"/>
              <a:t>(10500 (кредит) + 19,4 (проценты за кредит) + 2100  (текущие расходы) ),</a:t>
            </a:r>
          </a:p>
          <a:p>
            <a:pPr>
              <a:lnSpc>
                <a:spcPct val="150000"/>
              </a:lnSpc>
            </a:pPr>
            <a:r>
              <a:rPr lang="ru-RU" sz="2400" b="1" dirty="0" smtClean="0"/>
              <a:t> а в распоряжении организации останется 559,6 тыс. руб. (</a:t>
            </a:r>
            <a:r>
              <a:rPr lang="ru-RU" sz="2400" b="1" dirty="0" smtClean="0">
                <a:hlinkClick r:id="rId2"/>
              </a:rPr>
              <a:t>«Бизнес-кредит для женщин»</a:t>
            </a:r>
            <a:r>
              <a:rPr lang="ru-RU" sz="2400" b="1" dirty="0" smtClean="0"/>
              <a:t> </a:t>
            </a:r>
            <a:r>
              <a:rPr lang="ru-RU" sz="2600" b="1" dirty="0" smtClean="0"/>
              <a:t>Банк </a:t>
            </a:r>
            <a:r>
              <a:rPr lang="ru-RU" sz="2600" b="1" dirty="0" err="1" smtClean="0">
                <a:hlinkClick r:id="rId3"/>
              </a:rPr>
              <a:t>Центр-инвест</a:t>
            </a:r>
            <a:r>
              <a:rPr lang="ru-RU" sz="2600" b="1" dirty="0" smtClean="0"/>
              <a:t>)</a:t>
            </a:r>
          </a:p>
          <a:p>
            <a:pPr>
              <a:lnSpc>
                <a:spcPct val="150000"/>
              </a:lnSpc>
            </a:pPr>
            <a:r>
              <a:rPr lang="ru-RU" sz="2400" b="1" dirty="0" smtClean="0"/>
              <a:t>.</a:t>
            </a:r>
            <a:endParaRPr lang="ru-RU" sz="2400" b="1" dirty="0"/>
          </a:p>
        </p:txBody>
      </p:sp>
    </p:spTree>
    <p:extLst>
      <p:ext uri="{BB962C8B-B14F-4D97-AF65-F5344CB8AC3E}">
        <p14:creationId xmlns:p14="http://schemas.microsoft.com/office/powerpoint/2010/main" val="2511796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259632" y="315377"/>
            <a:ext cx="655272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ru-RU" sz="2400" b="1" i="0" u="none" strike="noStrike" cap="none" normalizeH="0" baseline="0" dirty="0" smtClean="0">
                <a:ln>
                  <a:noFill/>
                </a:ln>
                <a:solidFill>
                  <a:schemeClr val="accent1"/>
                </a:solidFill>
                <a:effectLst/>
                <a:ea typeface="Calibri" pitchFamily="34" charset="0"/>
                <a:cs typeface="Arial" pitchFamily="34" charset="0"/>
              </a:rPr>
              <a:t>Факторы, оказывающие влияние </a:t>
            </a:r>
          </a:p>
          <a:p>
            <a:pPr lvl="0" algn="ctr" fontAlgn="base">
              <a:spcBef>
                <a:spcPct val="0"/>
              </a:spcBef>
              <a:spcAft>
                <a:spcPct val="0"/>
              </a:spcAft>
            </a:pPr>
            <a:r>
              <a:rPr kumimoji="0" lang="ru-RU" sz="2400" b="1" i="0" u="none" strike="noStrike" cap="none" normalizeH="0" baseline="0" dirty="0" smtClean="0">
                <a:ln>
                  <a:noFill/>
                </a:ln>
                <a:solidFill>
                  <a:schemeClr val="accent1"/>
                </a:solidFill>
                <a:effectLst/>
                <a:ea typeface="Calibri" pitchFamily="34" charset="0"/>
                <a:cs typeface="Arial" pitchFamily="34" charset="0"/>
              </a:rPr>
              <a:t>на </a:t>
            </a:r>
            <a:r>
              <a:rPr lang="ru-RU" sz="2400" b="1" dirty="0" smtClean="0">
                <a:solidFill>
                  <a:schemeClr val="accent1"/>
                </a:solidFill>
                <a:ea typeface="Calibri" pitchFamily="34" charset="0"/>
                <a:cs typeface="Arial" pitchFamily="34" charset="0"/>
              </a:rPr>
              <a:t>решения, принимаемые в процессе управлении финансами малого бизнеса </a:t>
            </a:r>
            <a:endParaRPr kumimoji="0" lang="ru-RU" sz="1800" b="0" i="0" u="none" strike="noStrike" cap="none" normalizeH="0" baseline="0" dirty="0" smtClean="0">
              <a:ln>
                <a:noFill/>
              </a:ln>
              <a:solidFill>
                <a:schemeClr val="accent1"/>
              </a:solidFill>
              <a:effectLst/>
              <a:cs typeface="Arial" pitchFamily="34" charset="0"/>
            </a:endParaRPr>
          </a:p>
        </p:txBody>
      </p:sp>
      <p:graphicFrame>
        <p:nvGraphicFramePr>
          <p:cNvPr id="4" name="Схема 3"/>
          <p:cNvGraphicFramePr/>
          <p:nvPr>
            <p:extLst>
              <p:ext uri="{D42A27DB-BD31-4B8C-83A1-F6EECF244321}">
                <p14:modId xmlns:p14="http://schemas.microsoft.com/office/powerpoint/2010/main" val="3085994390"/>
              </p:ext>
            </p:extLst>
          </p:nvPr>
        </p:nvGraphicFramePr>
        <p:xfrm>
          <a:off x="500034" y="2000240"/>
          <a:ext cx="8096264" cy="428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7287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251520" y="548680"/>
            <a:ext cx="850109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solidFill>
                <a:effectLst/>
                <a:ea typeface="Calibri" pitchFamily="34" charset="0"/>
                <a:cs typeface="Times New Roman" pitchFamily="18" charset="0"/>
              </a:rPr>
              <a:t>ОСНОВНЫЕ ЗАДАЧИ УПРАВЛЕНИЯ ФИНАНСАМИ ИНДИВИДУАЛЬНОГО ПРЕДПРИНИМАТЕЛЯ</a:t>
            </a:r>
          </a:p>
          <a:p>
            <a:pPr marL="0" marR="0" lvl="0" indent="457200" algn="just" defTabSz="914400" rtl="0" eaLnBrk="1" fontAlgn="base" latinLnBrk="0" hangingPunct="1">
              <a:lnSpc>
                <a:spcPct val="100000"/>
              </a:lnSpc>
              <a:spcBef>
                <a:spcPct val="0"/>
              </a:spcBef>
              <a:spcAft>
                <a:spcPct val="0"/>
              </a:spcAft>
              <a:buClrTx/>
              <a:buSzTx/>
              <a:buFontTx/>
              <a:buNone/>
              <a:tabLst/>
            </a:pPr>
            <a:endParaRPr lang="ru-RU" sz="1400" dirty="0" smtClean="0">
              <a:latin typeface="Times New Roman" pitchFamily="18" charset="0"/>
              <a:ea typeface="Calibri" pitchFamily="34"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2090350761"/>
              </p:ext>
            </p:extLst>
          </p:nvPr>
        </p:nvGraphicFramePr>
        <p:xfrm>
          <a:off x="1000100" y="1500174"/>
          <a:ext cx="7786742"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8551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544304933"/>
              </p:ext>
            </p:extLst>
          </p:nvPr>
        </p:nvGraphicFramePr>
        <p:xfrm>
          <a:off x="1043608" y="1412776"/>
          <a:ext cx="7215238" cy="5068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783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solidFill>
                  <a:schemeClr val="accent1"/>
                </a:solidFill>
              </a:rPr>
              <a:t>НАПРАВЛЕНИЯ УПРАВЛЕНИЯ ФИНАНСАМИ</a:t>
            </a:r>
            <a:endParaRPr lang="ru-RU" b="1" i="1" dirty="0">
              <a:solidFill>
                <a:schemeClr val="accent1"/>
              </a:solidFill>
            </a:endParaRPr>
          </a:p>
        </p:txBody>
      </p:sp>
      <p:sp>
        <p:nvSpPr>
          <p:cNvPr id="3" name="Содержимое 2"/>
          <p:cNvSpPr>
            <a:spLocks noGrp="1"/>
          </p:cNvSpPr>
          <p:nvPr>
            <p:ph sz="quarter" idx="1"/>
          </p:nvPr>
        </p:nvSpPr>
        <p:spPr/>
        <p:txBody>
          <a:bodyPr>
            <a:normAutofit fontScale="85000" lnSpcReduction="20000"/>
          </a:bodyPr>
          <a:lstStyle/>
          <a:p>
            <a:r>
              <a:rPr lang="ru-RU" sz="3600" b="1" dirty="0"/>
              <a:t>формирование и привлечение </a:t>
            </a:r>
            <a:r>
              <a:rPr lang="ru-RU" sz="3600" b="1" dirty="0" smtClean="0"/>
              <a:t>капитала;</a:t>
            </a:r>
          </a:p>
          <a:p>
            <a:r>
              <a:rPr lang="ru-RU" sz="3600" b="1" dirty="0"/>
              <a:t>распределение финансовых </a:t>
            </a:r>
            <a:r>
              <a:rPr lang="ru-RU" sz="3600" b="1" dirty="0" smtClean="0"/>
              <a:t>ресурсов;</a:t>
            </a:r>
          </a:p>
          <a:p>
            <a:r>
              <a:rPr lang="ru-RU" sz="3600" b="1" dirty="0"/>
              <a:t>контроль за их </a:t>
            </a:r>
            <a:r>
              <a:rPr lang="ru-RU" sz="3600" b="1" dirty="0" smtClean="0"/>
              <a:t>использованием;</a:t>
            </a:r>
          </a:p>
          <a:p>
            <a:r>
              <a:rPr lang="ru-RU" sz="3600" b="1" dirty="0"/>
              <a:t>учет и планирование </a:t>
            </a:r>
            <a:r>
              <a:rPr lang="ru-RU" sz="3600" b="1" dirty="0" smtClean="0"/>
              <a:t>финансов;</a:t>
            </a:r>
          </a:p>
          <a:p>
            <a:r>
              <a:rPr lang="ru-RU" sz="3600" b="1" dirty="0"/>
              <a:t>и т. д.</a:t>
            </a:r>
          </a:p>
        </p:txBody>
      </p:sp>
    </p:spTree>
    <p:extLst>
      <p:ext uri="{BB962C8B-B14F-4D97-AF65-F5344CB8AC3E}">
        <p14:creationId xmlns:p14="http://schemas.microsoft.com/office/powerpoint/2010/main" val="2240869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Горизонтальный свиток 2"/>
          <p:cNvSpPr/>
          <p:nvPr/>
        </p:nvSpPr>
        <p:spPr>
          <a:xfrm>
            <a:off x="755576" y="764704"/>
            <a:ext cx="6643734" cy="592935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Основной критерий управления бизнесом -</a:t>
            </a:r>
          </a:p>
          <a:p>
            <a:pPr algn="ctr"/>
            <a:r>
              <a:rPr lang="ru-RU" sz="3200" b="1" dirty="0" smtClean="0"/>
              <a:t>обеспечение  его эффективности </a:t>
            </a:r>
          </a:p>
          <a:p>
            <a:pPr algn="ctr"/>
            <a:r>
              <a:rPr lang="ru-RU" sz="3200" b="1" dirty="0" smtClean="0"/>
              <a:t>и</a:t>
            </a:r>
          </a:p>
          <a:p>
            <a:pPr algn="ctr"/>
            <a:r>
              <a:rPr lang="ru-RU" sz="3200" b="1" dirty="0" smtClean="0"/>
              <a:t> конкурентоспособности</a:t>
            </a:r>
            <a:endParaRPr lang="ru-RU" sz="3200" dirty="0"/>
          </a:p>
        </p:txBody>
      </p:sp>
    </p:spTree>
    <p:extLst>
      <p:ext uri="{BB962C8B-B14F-4D97-AF65-F5344CB8AC3E}">
        <p14:creationId xmlns:p14="http://schemas.microsoft.com/office/powerpoint/2010/main" val="40409281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BACC050B-8757-4460-95D8-E37B46A6B42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359</TotalTime>
  <Words>1392</Words>
  <Application>Microsoft Office PowerPoint</Application>
  <PresentationFormat>Экран (4:3)</PresentationFormat>
  <Paragraphs>209</Paragraphs>
  <Slides>42</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42</vt:i4>
      </vt:variant>
    </vt:vector>
  </HeadingPairs>
  <TitlesOfParts>
    <vt:vector size="44" baseType="lpstr">
      <vt:lpstr>Ион</vt:lpstr>
      <vt:lpstr>Формула</vt:lpstr>
      <vt:lpstr>Управление финансами и финансовый контроль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НАПРАВЛЕНИЯ УПРАВЛЕНИЯ ФИНАНСАМИ</vt:lpstr>
      <vt:lpstr>Презентация PowerPoint</vt:lpstr>
      <vt:lpstr>Финансовые ресурсы индивидуальных предпринимателей </vt:lpstr>
      <vt:lpstr>Презентация PowerPoint</vt:lpstr>
      <vt:lpstr>Презентация PowerPoint</vt:lpstr>
      <vt:lpstr>Презентация PowerPoint</vt:lpstr>
      <vt:lpstr>Расходы индивидуального предпринимателя</vt:lpstr>
      <vt:lpstr>Презентация PowerPoint</vt:lpstr>
      <vt:lpstr>Направления управления денежными средствами малого бизнеса</vt:lpstr>
      <vt:lpstr>Необходимость управления денежными средствами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Zlochevskiy</dc:creator>
  <cp:lastModifiedBy>Toshiba-456</cp:lastModifiedBy>
  <cp:revision>16</cp:revision>
  <dcterms:created xsi:type="dcterms:W3CDTF">2015-03-06T14:13:21Z</dcterms:created>
  <dcterms:modified xsi:type="dcterms:W3CDTF">2015-03-23T11:59:14Z</dcterms:modified>
</cp:coreProperties>
</file>