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79" r:id="rId3"/>
    <p:sldId id="256" r:id="rId4"/>
    <p:sldId id="262" r:id="rId5"/>
    <p:sldId id="272" r:id="rId6"/>
    <p:sldId id="273" r:id="rId7"/>
    <p:sldId id="274" r:id="rId8"/>
    <p:sldId id="275" r:id="rId9"/>
    <p:sldId id="276" r:id="rId10"/>
    <p:sldId id="278" r:id="rId11"/>
    <p:sldId id="277" r:id="rId12"/>
    <p:sldId id="263" r:id="rId13"/>
    <p:sldId id="270" r:id="rId14"/>
  </p:sldIdLst>
  <p:sldSz cx="12190413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0066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46" autoAdjust="0"/>
    <p:restoredTop sz="95600" autoAdjust="0"/>
  </p:normalViewPr>
  <p:slideViewPr>
    <p:cSldViewPr>
      <p:cViewPr varScale="1">
        <p:scale>
          <a:sx n="112" d="100"/>
          <a:sy n="112" d="100"/>
        </p:scale>
        <p:origin x="-648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C21E7A4-A273-4591-992D-C292084323B1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07E6267-FDFB-4897-833D-8A5FA0397A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4166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281" y="2130428"/>
            <a:ext cx="10361851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74355-9D7C-4BBC-A74E-CAF7A312B9F8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F1C73-0496-4E0F-97EC-CDC1F0F37D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BFA22-9C7F-46DC-94CD-6364C4B8D6D5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63F40-996A-4468-AB2C-20F64F78DE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2960" y="4406903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2960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932C7-2691-42C7-883E-9B9CE3F03D32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B21A7-161A-4569-B904-42AD108A0A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522" y="1600203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6793" y="1600203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55C790-84FB-45EA-9A6D-B9B8E9B0A71A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E0642-C2BA-4DDF-BF27-B5D8A9EF0E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8DD48-5EDD-48AA-BC98-A093D575B581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2AD27-16A1-43CE-93BC-00E9209621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A80EA-6B6A-40F7-B728-17F74735E733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6874D-2E28-481C-9488-E24D57FE60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D0D78C-52E7-473C-AD31-6498A454E2D6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497386-4704-4B42-B1DE-B37C79F20D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113" y="273052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521" y="1435102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385DA-0A05-4214-8DF3-914E9F314925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64035-3CF2-46D8-AB0A-10427F4B6E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EB9A6-7DD0-4266-AC44-E59AFC0E75E1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82D65-1BC4-4391-B436-4E3542053A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C1D42-1502-4864-9B99-250EEB1A27B4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E4D3F-3E43-4D7B-BC12-D5E67CF382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522" y="274639"/>
            <a:ext cx="8025355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12C54-E541-4B8C-8FFE-3891BC9145EB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E6E1A-34FF-40B0-A9B7-B1CF58C69B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413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02158" y="4074219"/>
            <a:ext cx="849442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62554" y="5056488"/>
            <a:ext cx="7034031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62554" y="6314555"/>
            <a:ext cx="7034031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9857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5656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742" y="1709740"/>
            <a:ext cx="105142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742" y="4589465"/>
            <a:ext cx="105142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6606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091" y="1825625"/>
            <a:ext cx="518092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1396" y="1825625"/>
            <a:ext cx="518092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9841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365126"/>
            <a:ext cx="105142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680" y="1681163"/>
            <a:ext cx="5157115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680" y="2505075"/>
            <a:ext cx="5157115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1397" y="1681163"/>
            <a:ext cx="5182513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1397" y="2505075"/>
            <a:ext cx="5182513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5876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19097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6589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2513" y="987426"/>
            <a:ext cx="6171397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7330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679" y="457200"/>
            <a:ext cx="393172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2513" y="987426"/>
            <a:ext cx="6171397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679" y="2057400"/>
            <a:ext cx="393172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3872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1111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3765" y="365125"/>
            <a:ext cx="262855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092" y="365125"/>
            <a:ext cx="7733293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840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09521" y="274638"/>
            <a:ext cx="1097137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09521" y="1600203"/>
            <a:ext cx="10971372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520" y="6356353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33A2C11-6A37-4D82-8B6F-F20F598BC85F}" type="datetimeFigureOut">
              <a:rPr lang="ru-RU"/>
              <a:pPr>
                <a:defRPr/>
              </a:pPr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058" y="6356353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6463" y="6356353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0E39091-FC58-4E1B-96D3-7D04D465AA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091" y="365126"/>
            <a:ext cx="105142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091" y="1825625"/>
            <a:ext cx="105142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091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075" y="6356352"/>
            <a:ext cx="41142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9479" y="6356352"/>
            <a:ext cx="27428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214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Arial" pitchFamily="34" charset="0"/>
                <a:cs typeface="Arial" pitchFamily="34" charset="0"/>
              </a:rPr>
              <a:t>Урок 3.2. Какие доходы не связаны с трудовой деятельностью</a:t>
            </a:r>
            <a: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3235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дзаголовок 2"/>
          <p:cNvSpPr txBox="1">
            <a:spLocks/>
          </p:cNvSpPr>
          <p:nvPr/>
        </p:nvSpPr>
        <p:spPr>
          <a:xfrm>
            <a:off x="432831" y="3314158"/>
            <a:ext cx="11508376" cy="119496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Урок 3.2. Какие доходы не связаны с трудовой деятельностью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Лента лицом вверх 8"/>
          <p:cNvSpPr/>
          <p:nvPr/>
        </p:nvSpPr>
        <p:spPr>
          <a:xfrm>
            <a:off x="272956" y="440194"/>
            <a:ext cx="4708478" cy="1402254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Лента лицом вверх 11"/>
          <p:cNvSpPr/>
          <p:nvPr/>
        </p:nvSpPr>
        <p:spPr>
          <a:xfrm>
            <a:off x="6130904" y="491319"/>
            <a:ext cx="5595582" cy="131018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Потребность</a:t>
            </a:r>
            <a:endParaRPr lang="ru-RU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50590" y="2276872"/>
            <a:ext cx="11161242" cy="19442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15307" y="2914092"/>
            <a:ext cx="10840954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smtClean="0">
                <a:latin typeface="Arial" pitchFamily="34" charset="0"/>
                <a:cs typeface="Arial" pitchFamily="34" charset="0"/>
              </a:rPr>
              <a:t>Вы когда-нибудь находили деньги?</a:t>
            </a:r>
            <a:endParaRPr lang="ru-RU" sz="4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80728"/>
            <a:ext cx="12190413" cy="7658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Социальные выплаты</a:t>
            </a:r>
            <a:endParaRPr lang="ru-RU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8258"/>
            <a:ext cx="12190413" cy="8284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Доходы, не связанные с трудовой деятельностью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38823" y="2348880"/>
            <a:ext cx="6191205" cy="42210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Пенсии;</a:t>
            </a:r>
          </a:p>
          <a:p>
            <a:pPr marL="285750" indent="-285750" algn="just">
              <a:buFontTx/>
              <a:buChar char="-"/>
            </a:pPr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Стипендии;</a:t>
            </a:r>
          </a:p>
          <a:p>
            <a:pPr marL="285750" indent="-285750" algn="just">
              <a:buFontTx/>
              <a:buChar char="-"/>
            </a:pPr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Пособия;</a:t>
            </a:r>
          </a:p>
          <a:p>
            <a:pPr marL="285750" indent="-285750" algn="just">
              <a:buFontTx/>
              <a:buChar char="-"/>
            </a:pPr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Материальная помощь;</a:t>
            </a:r>
          </a:p>
          <a:p>
            <a:pPr algn="just"/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Льготы;</a:t>
            </a:r>
          </a:p>
          <a:p>
            <a:pPr marL="285750" indent="-285750" algn="just">
              <a:buFontTx/>
              <a:buChar char="-"/>
            </a:pPr>
            <a:endParaRPr lang="ru-RU" sz="16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Налоговые вычеты;</a:t>
            </a:r>
          </a:p>
        </p:txBody>
      </p:sp>
    </p:spTree>
    <p:extLst>
      <p:ext uri="{BB962C8B-B14F-4D97-AF65-F5344CB8AC3E}">
        <p14:creationId xmlns:p14="http://schemas.microsoft.com/office/powerpoint/2010/main" val="389944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414687" y="2636912"/>
            <a:ext cx="9721080" cy="32129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Доходы от сдачи имущества в аренду;</a:t>
            </a:r>
          </a:p>
          <a:p>
            <a:pPr marL="285750" indent="-285750" algn="just">
              <a:buFontTx/>
              <a:buChar char="-"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Дивиденды по акциям и другим ценным бумагам;</a:t>
            </a:r>
          </a:p>
          <a:p>
            <a:pPr marL="285750" indent="-285750" algn="just">
              <a:buFontTx/>
              <a:buChar char="-"/>
            </a:pPr>
            <a:endParaRPr lang="ru-RU" sz="28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Проценты по депозитным банковским вкладам.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7579" y="908720"/>
            <a:ext cx="12112835" cy="7658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Доходы от собственности</a:t>
            </a:r>
            <a:endParaRPr lang="ru-RU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37" y="8258"/>
            <a:ext cx="12143176" cy="7775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Доходы, не связанные с трудовой деятельностью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53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460" y="980728"/>
            <a:ext cx="12159953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Случайные доходы</a:t>
            </a:r>
            <a:endParaRPr lang="ru-RU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8258"/>
            <a:ext cx="12190413" cy="8547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Доходы, не связанные с трудовой деятельностью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38823" y="1916832"/>
            <a:ext cx="7103319" cy="47525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Наследство;</a:t>
            </a:r>
          </a:p>
          <a:p>
            <a:pPr marL="285750" indent="-285750" algn="just">
              <a:buFontTx/>
              <a:buChar char="-"/>
            </a:pP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Выигрыш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285750" indent="-285750" algn="just">
              <a:buFontTx/>
              <a:buChar char="-"/>
            </a:pP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Подарок;</a:t>
            </a:r>
          </a:p>
          <a:p>
            <a:pPr marL="285750" indent="-285750" algn="just">
              <a:buFontTx/>
              <a:buChar char="-"/>
            </a:pP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Находка;</a:t>
            </a:r>
          </a:p>
          <a:p>
            <a:pPr marL="285750" indent="-285750" algn="just">
              <a:buFontTx/>
              <a:buChar char="-"/>
            </a:pP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Помощь родных и близких людей;</a:t>
            </a:r>
          </a:p>
          <a:p>
            <a:pPr marL="285750" indent="-285750" algn="just">
              <a:buFontTx/>
              <a:buChar char="-"/>
            </a:pPr>
            <a:endParaRPr lang="ru-RU" sz="2400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buFontTx/>
              <a:buChar char="-"/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Иждивенчество.</a:t>
            </a:r>
          </a:p>
        </p:txBody>
      </p:sp>
    </p:spTree>
    <p:extLst>
      <p:ext uri="{BB962C8B-B14F-4D97-AF65-F5344CB8AC3E}">
        <p14:creationId xmlns:p14="http://schemas.microsoft.com/office/powerpoint/2010/main" val="221846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5206" y="2132856"/>
            <a:ext cx="6095207" cy="45365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может быть связан с затратами времени и энергии;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облагается налогами;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не всегда стабильный;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приучает лениться, вызывает привыкание;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не способствует развитию личности (имеет потенциал пагубного влияния);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26655" y="0"/>
            <a:ext cx="1012765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Доход, не связанный с трудовой деятельностью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2559" y="2132856"/>
            <a:ext cx="5663157" cy="45091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+ не требует труда;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+ может достигать значительной суммы;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+ может быть стабильным;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+ дает финансовую поддержку;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+ наследство и дарение от близких родственников не облагаются налогом.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052736"/>
            <a:ext cx="5872750" cy="7658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Достоинства</a:t>
            </a:r>
            <a:endParaRPr lang="ru-RU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25667" y="1052736"/>
            <a:ext cx="6064746" cy="7658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Недостатки</a:t>
            </a:r>
            <a:endParaRPr lang="ru-RU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46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460" y="934988"/>
            <a:ext cx="12159953" cy="7658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algn="ctr"/>
            <a:r>
              <a:rPr lang="ru-RU" sz="32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Облагаются </a:t>
            </a:r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налогом доходы</a:t>
            </a:r>
            <a:endParaRPr lang="ru-RU" sz="4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8258"/>
            <a:ext cx="12190413" cy="8284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Доходы, не связанные с трудовой деятельностью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8582" y="1916832"/>
            <a:ext cx="5879183" cy="46531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от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продажи имущества, находившегося в собственности 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менее 3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лет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от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сдачи имущества в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аренду;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доходы 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>в виде разного рода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выигрышей;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иные доходы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103318" y="2924944"/>
            <a:ext cx="4576486" cy="27363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lang="ru-RU" sz="2800" cap="all" dirty="0">
                <a:latin typeface="Arial" pitchFamily="34" charset="0"/>
                <a:cs typeface="Arial" pitchFamily="34" charset="0"/>
              </a:rPr>
              <a:t>ПОРЯДОК РАСЧЕТА НАЛОГА </a:t>
            </a:r>
            <a:endParaRPr lang="ru-RU" sz="2800" cap="all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Размер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налога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 = 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Ставка налога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 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х Налоговая база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84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0550" y="980728"/>
            <a:ext cx="11753378" cy="55446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Шаг 1. Определи, какие источники твоего дохода не требуют трудовой деятельности (пассивных доходов).</a:t>
            </a:r>
          </a:p>
          <a:p>
            <a:pPr>
              <a:lnSpc>
                <a:spcPct val="150000"/>
              </a:lnSpc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Шаг 2. Определи, насколько эти источники стабильны и регулярны, какова их общая сумма в месяц.</a:t>
            </a:r>
          </a:p>
          <a:p>
            <a:pPr>
              <a:lnSpc>
                <a:spcPct val="150000"/>
              </a:lnSpc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Шаг 3. Определи наиболее приоритетные (важные) расходы.</a:t>
            </a:r>
          </a:p>
          <a:p>
            <a:pPr>
              <a:lnSpc>
                <a:spcPct val="150000"/>
              </a:lnSpc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Шаг 4. 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Определи, </a:t>
            </a: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какие статьи расходов целесообразней покрывать за счет пассивных доходов.</a:t>
            </a:r>
          </a:p>
          <a:p>
            <a:pPr>
              <a:lnSpc>
                <a:spcPct val="150000"/>
              </a:lnSpc>
            </a:pPr>
            <a:r>
              <a:rPr lang="ru-RU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Шаг 5. Объективно оцени сделанный выбор.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8258"/>
            <a:ext cx="12190413" cy="5404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anchor="ctr">
            <a:noAutofit/>
          </a:bodyPr>
          <a:lstStyle/>
          <a:p>
            <a:pPr algn="ctr"/>
            <a:r>
              <a:rPr lang="ru-RU" sz="3200" b="1" dirty="0">
                <a:latin typeface="Arial" pitchFamily="34" charset="0"/>
                <a:cs typeface="Arial" pitchFamily="34" charset="0"/>
              </a:rPr>
              <a:t>Алгоритм управления пассивным доходом</a:t>
            </a:r>
          </a:p>
        </p:txBody>
      </p:sp>
    </p:spTree>
    <p:extLst>
      <p:ext uri="{BB962C8B-B14F-4D97-AF65-F5344CB8AC3E}">
        <p14:creationId xmlns:p14="http://schemas.microsoft.com/office/powerpoint/2010/main" val="108632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rrowheads="1"/>
          </p:cNvSpPr>
          <p:nvPr/>
        </p:nvSpPr>
        <p:spPr bwMode="auto">
          <a:xfrm>
            <a:off x="335318" y="188640"/>
            <a:ext cx="11519779" cy="648072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Важно!!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Помнить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, что специализация труда позволяет каждому человеку реализовать себя в какой-либо выбранной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деятельности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Высоко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оплачивается уникальный и квалифицированный труд. Размер заработной платы зависит от спроса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работодателей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на конкретный вид труда и не имеет прямой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зависимости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от его интеллектуальной или физической природы.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Труд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– это целенаправленная деятельность по созданию благ. Является основой полноценной жизнедеятельности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человека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, его финансового благополучия.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Работа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– это трудовое задание и/или процесс его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реализации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, подразумевающее рамки времени, поставленные задачи, средства производства, методы и инструкции.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Наиболее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привлекательными доходами, не связанными с трудовой деятельностью, являются доходы от собственности. Важное финансовое значение имеют социальные выплаты, призванные помочь людям в трудных и/или ответственных жизненных ситуациях. </a:t>
            </a:r>
          </a:p>
          <a:p>
            <a:pPr marL="342900" lvl="0" indent="-342900" algn="just">
              <a:buFont typeface="+mj-lt"/>
              <a:buAutoNum type="arabicPeriod"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«Легкие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деньги» зачастую несут в себе пагубное влияние и приводят к плачевным последствиям. Важно умело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использовать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пассивные источники финансовых доходов,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исключать 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их пагубные последствия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4712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66815" y="2924945"/>
            <a:ext cx="7128793" cy="76944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Спасибо за внимание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190413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Список использованных информационных источников</a:t>
            </a:r>
          </a:p>
        </p:txBody>
      </p:sp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0" y="1844826"/>
            <a:ext cx="12190413" cy="9541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buFont typeface="Calibri" pitchFamily="34" charset="0"/>
              <a:buAutoNum type="arabicPeriod"/>
            </a:pPr>
            <a:r>
              <a:rPr lang="ru-RU" sz="2800">
                <a:cs typeface="Arial" charset="0"/>
              </a:rPr>
              <a:t>Графические элементы сайта </a:t>
            </a:r>
            <a:r>
              <a:rPr lang="en-US" sz="2800" dirty="0">
                <a:cs typeface="Arial" charset="0"/>
              </a:rPr>
              <a:t>Office.com</a:t>
            </a:r>
          </a:p>
          <a:p>
            <a:pPr marL="457200" indent="-457200">
              <a:buFont typeface="Calibri" pitchFamily="34" charset="0"/>
              <a:buAutoNum type="arabicPeriod"/>
            </a:pPr>
            <a:endParaRPr lang="ru-RU" sz="2800" dirty="0"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953</TotalTime>
  <Words>437</Words>
  <Application>Microsoft Office PowerPoint</Application>
  <PresentationFormat>Произвольный</PresentationFormat>
  <Paragraphs>75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Тема Office</vt:lpstr>
      <vt:lpstr>1_Тема Office</vt:lpstr>
      <vt:lpstr>Урок 3.2. Какие доходы не связаны с трудовой деятельностью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WIR</dc:creator>
  <cp:lastModifiedBy>Marina Reginis</cp:lastModifiedBy>
  <cp:revision>207</cp:revision>
  <dcterms:created xsi:type="dcterms:W3CDTF">2014-06-10T17:22:48Z</dcterms:created>
  <dcterms:modified xsi:type="dcterms:W3CDTF">2016-08-25T15:05:07Z</dcterms:modified>
</cp:coreProperties>
</file>