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489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6302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90" y="274639"/>
            <a:ext cx="8011769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40" y="5056528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40" y="6314595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505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69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69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2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99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92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92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92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12725" y="332657"/>
            <a:ext cx="11215765" cy="230425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Государственная </a:t>
            </a: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84162" y="3933057"/>
            <a:ext cx="1093001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 smtClean="0">
                <a:latin typeface="Arial" charset="0"/>
                <a:cs typeface="Arial" charset="0"/>
              </a:rPr>
              <a:t>Тема урока 2.4. Как оформить получение а</a:t>
            </a:r>
            <a:r>
              <a:rPr lang="ru-RU" sz="3200" b="1" dirty="0" smtClean="0">
                <a:latin typeface="Arial" charset="0"/>
                <a:cs typeface="Arial" charset="0"/>
              </a:rPr>
              <a:t>дресной материальной помощи людям </a:t>
            </a:r>
          </a:p>
          <a:p>
            <a:pPr algn="ctr"/>
            <a:r>
              <a:rPr lang="ru-RU" sz="3200" b="1" dirty="0" smtClean="0">
                <a:latin typeface="Arial" charset="0"/>
                <a:cs typeface="Arial" charset="0"/>
              </a:rPr>
              <a:t>с ограниченными возможностями здоровья 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1285" y="1857365"/>
            <a:ext cx="10930014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74320" indent="-274320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Государственная социальная помощь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- забота государства, общества о гражданах, нуждающихся в помощи, содействии в связи с возрастом, состоянием здоровья, социальным положением, недостаточной обеспеченностью средствами существования.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6256" y="764706"/>
            <a:ext cx="11317287" cy="51902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Адресная помощь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вид социальной поддержки  лица (семьи) со стороны государства в форме денежной выплаты или в вещественной форме.</a:t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Материальная помощь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денежные выплаты либо помощь, выраженная в вещественной форме.</a:t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Адресная помощь выплачивается в форме адресного социального пособия, единовременного социального пособия, целевых потребительских субсидий. </a:t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26972" y="1772816"/>
            <a:ext cx="11644394" cy="46805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</a:t>
            </a:r>
          </a:p>
          <a:p>
            <a:pPr marL="5486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shade val="50000"/>
                </a:schemeClr>
              </a:buClr>
              <a:buSzTx/>
              <a:buFont typeface="Wingdings 3"/>
              <a:buChar char="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инвалидов всех групп; </a:t>
            </a:r>
          </a:p>
          <a:p>
            <a:pPr marL="5486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shade val="50000"/>
                </a:schemeClr>
              </a:buClr>
              <a:buSzTx/>
              <a:buFont typeface="Wingdings 3"/>
              <a:buChar char="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неработающих граждан трудоспособного возраста, осуществляющих уход за инвалидами I группы; </a:t>
            </a:r>
          </a:p>
          <a:p>
            <a:pPr marL="5486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shade val="50000"/>
                </a:schemeClr>
              </a:buClr>
              <a:buSzTx/>
              <a:buFont typeface="Wingdings 3"/>
              <a:buChar char="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детей-инвалидов и осуществляющих за ними уход неработающих граждан трудоспособного возраста; </a:t>
            </a:r>
          </a:p>
          <a:p>
            <a:pPr marL="5486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shade val="50000"/>
                </a:schemeClr>
              </a:buClr>
              <a:buSzTx/>
              <a:buFont typeface="Wingdings 3"/>
              <a:buChar char="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одиноко проживающих граждан из числа инвалидов всех групп и др.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/>
              <a:buChar char=""/>
              <a:tabLst/>
              <a:defRPr/>
            </a:pPr>
            <a:endParaRPr kumimoji="0" lang="ru-RU" alt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12169775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indent="-274320" algn="ctr">
              <a:spcBef>
                <a:spcPct val="20000"/>
              </a:spcBef>
              <a:defRPr/>
            </a:pPr>
            <a:r>
              <a:rPr lang="ru-RU" altLang="ru-RU" sz="3600" b="1" dirty="0">
                <a:latin typeface="Arial" charset="0"/>
                <a:cs typeface="Arial" charset="0"/>
              </a:rPr>
              <a:t>Получателями адресных пособий являются семьи, имеющие в своем составе: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98410" y="188640"/>
            <a:ext cx="11572956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Алгоритм получения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</a:b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государственной социальной помощи</a:t>
            </a: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324247" y="1556792"/>
            <a:ext cx="11590510" cy="48245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1. Собери документы, необходимые для получения государственной социальной помощи: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паспорт,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справку с места жительства (получить в МФЦ),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трудовую книжку (для пенсионеров),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свидетельство о рождении несовершеннолетних детей,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справку об инвалидности (получить в МСЭ),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справку о доходах трудоспособных членов семьи за три последних месяца (получить по месту работы),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лицевой счет заявителя (получить в МФЦ)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2. Обратись в районный орган социальной защиты населения.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" y="1225691"/>
            <a:ext cx="12169774" cy="52629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1. Собери документы, необходимые для получения материальной помощи: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заявление об оказании помощи;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документы, удостоверяющие личность;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пенсионное удостоверение (получить в ПФР);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свидетельства о рождении несовершеннолетних детей;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выписку из домовых книг о составе семьи (получить в паспортном столе или МФЦ);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справку о доходах семьи за три последних месяца, предшествующих месяцу обращения (получить по месту работы);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справку из полиции, подтверждающую факт обращения по вопросу утраты документов или денег;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другие документы, подтверждающие наличие обстоятельств, являющихся основанием для оказания материальной помощи;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- лицевой счет заявителя (получить в МФЦ).</a:t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2. Обратись в районный орган социальной защиты населения.</a:t>
            </a:r>
          </a:p>
        </p:txBody>
      </p:sp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0" y="0"/>
            <a:ext cx="12169775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800" b="1" dirty="0">
                <a:solidFill>
                  <a:srgbClr val="000000"/>
                </a:solidFill>
                <a:latin typeface="Arial" charset="0"/>
                <a:ea typeface="Calibri" pitchFamily="34" charset="0"/>
                <a:cs typeface="Arial" charset="0"/>
              </a:rPr>
              <a:t>Алгоритм получения материальной помощи граждан, </a:t>
            </a:r>
            <a:endParaRPr lang="ru-RU" sz="2800" dirty="0">
              <a:latin typeface="Arial" charset="0"/>
              <a:ea typeface="Calibri" pitchFamily="34" charset="0"/>
              <a:cs typeface="Arial" charset="0"/>
            </a:endParaRPr>
          </a:p>
          <a:p>
            <a:pPr algn="ctr" eaLnBrk="0" hangingPunct="0"/>
            <a:r>
              <a:rPr lang="ru-RU" sz="2800" b="1" dirty="0">
                <a:solidFill>
                  <a:srgbClr val="000000"/>
                </a:solidFill>
                <a:latin typeface="Arial" charset="0"/>
                <a:ea typeface="Calibri" pitchFamily="34" charset="0"/>
                <a:cs typeface="Arial" charset="0"/>
              </a:rPr>
              <a:t>находящихся в трудной жизненной ситуации</a:t>
            </a:r>
            <a:endParaRPr lang="ru-RU" sz="2800" dirty="0">
              <a:latin typeface="Arial" charset="0"/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52239" y="188642"/>
            <a:ext cx="11658772" cy="6457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Виды государственной адресной социальной помощи: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Объект 5"/>
          <p:cNvSpPr txBox="1">
            <a:spLocks/>
          </p:cNvSpPr>
          <p:nvPr/>
        </p:nvSpPr>
        <p:spPr>
          <a:xfrm>
            <a:off x="324247" y="3786190"/>
            <a:ext cx="11521281" cy="30718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/>
              <a:buNone/>
              <a:tabLst/>
              <a:defRPr/>
            </a:pPr>
            <a:r>
              <a:rPr kumimoji="0" lang="ru-RU" sz="32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Единовременное социальное пособие </a:t>
            </a:r>
            <a:r>
              <a:rPr kumimoji="0" lang="ru-RU" sz="32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предоставляется семьям (гражданам), оказавшимся по объективным причинам в трудной жизненной ситуации, объективно нарушающей нормальную жизнедеятельность, при условии, что их среднедушевой доход составляет не более 1,5 величины критерия нуждаемости.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 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charset="2"/>
              <a:buChar char=""/>
              <a:tabLst/>
              <a:defRPr/>
            </a:pPr>
            <a:endParaRPr kumimoji="0" lang="ru-RU" sz="28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5"/>
          <p:cNvSpPr txBox="1">
            <a:spLocks/>
          </p:cNvSpPr>
          <p:nvPr/>
        </p:nvSpPr>
        <p:spPr bwMode="auto">
          <a:xfrm>
            <a:off x="324248" y="1268760"/>
            <a:ext cx="11547117" cy="21602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None/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Ежемесячное социальное пособие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в размере 150 рублей предоставляется семьям и гражданам,   при условии, что их среднедушевой доход,  по объективным причинам ниже бюджета прожиточного минимума.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 pitchFamily="18" charset="2"/>
              <a:buNone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 charset="2"/>
              <a:buChar char=""/>
              <a:defRPr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5"/>
          <p:cNvSpPr txBox="1">
            <a:spLocks/>
          </p:cNvSpPr>
          <p:nvPr/>
        </p:nvSpPr>
        <p:spPr>
          <a:xfrm>
            <a:off x="0" y="1857365"/>
            <a:ext cx="12169775" cy="31432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32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Размер единовременного социального пособия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устанавливается в сумме, не превышающей 10-кратного размера бюджета прожиточного минимума в среднем на душу населения, действующего на дату принятия решения о предоставлении адресной помощи, в зависимости от трудной жизненной ситуации, в которой находится семья (гражданин).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 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charset="2"/>
              <a:buChar char="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69847" y="500042"/>
            <a:ext cx="11430081" cy="7858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Виды государственной адресной социальной помощи: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41285" y="428604"/>
            <a:ext cx="4601988" cy="8617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Реши задачку:</a:t>
            </a: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/>
            </a:r>
            <a:b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</a:br>
            <a:endParaRPr kumimoji="0" lang="ru-RU" sz="4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3" name="Объект 5"/>
          <p:cNvSpPr txBox="1">
            <a:spLocks/>
          </p:cNvSpPr>
          <p:nvPr/>
        </p:nvSpPr>
        <p:spPr>
          <a:xfrm>
            <a:off x="441285" y="1772816"/>
            <a:ext cx="11144328" cy="33706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Сосчитай размер максимального единовременного социального пособия, если размер прожиточного минимума составляет 7696 рублей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Сосчитай размер максимального единовременного социального пособия с учетом размера прожиточного минимума на день решения этой задачи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charset="2"/>
              <a:buChar char="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charset="2"/>
              <a:buChar char="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 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charset="2"/>
              <a:buChar char="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374</Words>
  <Application>Microsoft Office PowerPoint</Application>
  <PresentationFormat>Произвольный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4</cp:revision>
  <dcterms:created xsi:type="dcterms:W3CDTF">2016-04-18T11:00:31Z</dcterms:created>
  <dcterms:modified xsi:type="dcterms:W3CDTF">2016-08-25T15:32:38Z</dcterms:modified>
</cp:coreProperties>
</file>