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56" r:id="rId4"/>
    <p:sldId id="262" r:id="rId5"/>
    <p:sldId id="263" r:id="rId6"/>
    <p:sldId id="264" r:id="rId7"/>
    <p:sldId id="265" r:id="rId8"/>
    <p:sldId id="266" r:id="rId9"/>
    <p:sldId id="271" r:id="rId10"/>
    <p:sldId id="274" r:id="rId11"/>
    <p:sldId id="272" r:id="rId12"/>
    <p:sldId id="276" r:id="rId13"/>
    <p:sldId id="273" r:id="rId14"/>
    <p:sldId id="267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CCFF33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33" autoAdjust="0"/>
    <p:restoredTop sz="94660"/>
  </p:normalViewPr>
  <p:slideViewPr>
    <p:cSldViewPr>
      <p:cViewPr varScale="1">
        <p:scale>
          <a:sx n="111" d="100"/>
          <a:sy n="111" d="100"/>
        </p:scale>
        <p:origin x="-175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18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957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903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254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685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273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510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846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888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48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7624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101892" y="4074218"/>
            <a:ext cx="6371650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97332" y="5056487"/>
            <a:ext cx="5276210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3197332" y="6314554"/>
            <a:ext cx="5276210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2678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731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1562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06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1798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1539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8128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81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7844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6442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435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440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09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nipack.ru/user_files/file14637.jpg" TargetMode="External"/><Relationship Id="rId13" Type="http://schemas.openxmlformats.org/officeDocument/2006/relationships/hyperlink" Target="http://nekonn.ru/images/lapsha.jpg" TargetMode="External"/><Relationship Id="rId3" Type="http://schemas.openxmlformats.org/officeDocument/2006/relationships/hyperlink" Target="http://topclub.ua/images/uploads/publications/sezon-poedaniya-morozhenogo-otkryt8.JPG" TargetMode="External"/><Relationship Id="rId7" Type="http://schemas.openxmlformats.org/officeDocument/2006/relationships/hyperlink" Target="http://www.mk.ru/upload/iblock_mk/475/32/1c/04/DETAIL_PICTURE__34338080.jpg" TargetMode="External"/><Relationship Id="rId12" Type="http://schemas.openxmlformats.org/officeDocument/2006/relationships/hyperlink" Target="http://fitfan.ru/uploads/posts/2010-10/1286906638_sosiski.jpg" TargetMode="External"/><Relationship Id="rId2" Type="http://schemas.openxmlformats.org/officeDocument/2006/relationships/hyperlink" Target="http://www.diets.ru/data/cache/2011jul/13/58/294952_91378nothumb500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ko-jizn.ru/wp-content/uploads/2010/10/proroschennaja_pshenica_polza.jpg" TargetMode="External"/><Relationship Id="rId11" Type="http://schemas.openxmlformats.org/officeDocument/2006/relationships/hyperlink" Target="http://static2.insales.ru/images/products/1/2617/17910329/Susi_rice.jpg" TargetMode="External"/><Relationship Id="rId5" Type="http://schemas.openxmlformats.org/officeDocument/2006/relationships/hyperlink" Target="http://realfoodblog.com/wp-content/uploads/2012/10/wheat.jpg" TargetMode="External"/><Relationship Id="rId15" Type="http://schemas.openxmlformats.org/officeDocument/2006/relationships/hyperlink" Target="http://knowenglish.ru/images/china_flag.png" TargetMode="External"/><Relationship Id="rId10" Type="http://schemas.openxmlformats.org/officeDocument/2006/relationships/hyperlink" Target="http://us-in.net/img/0066.jpg" TargetMode="External"/><Relationship Id="rId4" Type="http://schemas.openxmlformats.org/officeDocument/2006/relationships/hyperlink" Target="http://centrecon.ru/sites/default/files/280780.jpg" TargetMode="External"/><Relationship Id="rId9" Type="http://schemas.openxmlformats.org/officeDocument/2006/relationships/hyperlink" Target="http://32kg.ru/" TargetMode="External"/><Relationship Id="rId14" Type="http://schemas.openxmlformats.org/officeDocument/2006/relationships/hyperlink" Target="http://burnlife.ru/wp-content/flag-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Тема урока 2.2. Особенности </a:t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r>
              <a:rPr lang="ru-RU" dirty="0">
                <a:latin typeface="Arial" pitchFamily="34" charset="0"/>
                <a:cs typeface="Arial" pitchFamily="34" charset="0"/>
              </a:rPr>
              <a:t>потребительского поведения и финансовые ловушки для потребителя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1995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14554"/>
            <a:ext cx="9144000" cy="230425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Arial" pitchFamily="34" charset="0"/>
                <a:cs typeface="Arial" pitchFamily="34" charset="0"/>
              </a:rPr>
              <a:t>Тема урока </a:t>
            </a:r>
            <a:r>
              <a:rPr lang="ru-RU" sz="3600" b="1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.2. </a:t>
            </a:r>
            <a:r>
              <a:rPr lang="ru-RU" sz="3400" b="1" dirty="0" smtClean="0">
                <a:latin typeface="Arial" pitchFamily="34" charset="0"/>
                <a:cs typeface="Arial" pitchFamily="34" charset="0"/>
              </a:rPr>
              <a:t>Особенности </a:t>
            </a:r>
            <a:br>
              <a:rPr lang="ru-RU" sz="3400" b="1" dirty="0" smtClean="0">
                <a:latin typeface="Arial" pitchFamily="34" charset="0"/>
                <a:cs typeface="Arial" pitchFamily="34" charset="0"/>
              </a:rPr>
            </a:br>
            <a:r>
              <a:rPr lang="ru-RU" sz="3400" b="1" dirty="0" smtClean="0">
                <a:latin typeface="Arial" pitchFamily="34" charset="0"/>
                <a:cs typeface="Arial" pitchFamily="34" charset="0"/>
              </a:rPr>
              <a:t>потребительского поведения и финансовые ловушки для потребителя</a:t>
            </a:r>
            <a:endParaRPr lang="ru-RU" sz="3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736662" y="5280232"/>
            <a:ext cx="6400800" cy="622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dirty="0" smtClean="0"/>
              <a:t>Модуль 1</a:t>
            </a:r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-15592" y="5877272"/>
            <a:ext cx="9159592" cy="98072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1800" dirty="0" smtClean="0"/>
              <a:t>Для переключения слайдов нажимайте следующие клавиши: пробел (вперед), стрелки вправо (вперед) и влево (назад), левую кнопку манипулятора «мышь» (вперед). Для перехода по гиперссылкам нажимайте на элементы презентации  в момент, когда курсор из стрелки превращается в руку. Знак буквы «</a:t>
            </a:r>
            <a:r>
              <a:rPr lang="en-US" sz="1800" dirty="0" smtClean="0"/>
              <a:t>i</a:t>
            </a:r>
            <a:r>
              <a:rPr lang="ru-RU" sz="1800" dirty="0" smtClean="0"/>
              <a:t>» значит, что на странице присутствуют гиперссылки. Знак возвращающейся стрелки показывает возможность возврата на предыдущую страницу.</a:t>
            </a:r>
          </a:p>
          <a:p>
            <a:endParaRPr lang="ru-RU" sz="1800" dirty="0"/>
          </a:p>
        </p:txBody>
      </p:sp>
      <p:sp>
        <p:nvSpPr>
          <p:cNvPr id="9" name="Лента лицом вверх 8"/>
          <p:cNvSpPr/>
          <p:nvPr/>
        </p:nvSpPr>
        <p:spPr>
          <a:xfrm>
            <a:off x="272956" y="440194"/>
            <a:ext cx="4084730" cy="141717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Лента лицом вверх 11"/>
          <p:cNvSpPr/>
          <p:nvPr/>
        </p:nvSpPr>
        <p:spPr>
          <a:xfrm>
            <a:off x="4857752" y="428604"/>
            <a:ext cx="4071966" cy="142876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</a:rPr>
              <a:t>Потребность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55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142984"/>
            <a:ext cx="9144000" cy="3356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85720" y="1857364"/>
            <a:ext cx="8572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Как рациональное потребление влияет на ваше финансовое состояние?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8408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1071546"/>
            <a:ext cx="9143999" cy="156966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ри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последовательном потреблении одного и того же продукта полезность каждой последующей единицы данного продукта будет ниже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предыдущей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(при условии насыщения)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4643446"/>
            <a:ext cx="9143999" cy="1728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 anchorCtr="0">
            <a:no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! Однако: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чем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больше у человека денег, тем менее внимательно он начинает отслеживать предельную полезность покупаемых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им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товаров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что приводит к более бесполезным тратам.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14290"/>
            <a:ext cx="9119551" cy="4308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latin typeface="Arial" pitchFamily="34" charset="0"/>
                <a:cs typeface="Arial" pitchFamily="34" charset="0"/>
              </a:rPr>
              <a:t>Насыщение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30003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Рациональный человек всегда стремится к максимизации предельной полезности совершаемых покупок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69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28736"/>
            <a:ext cx="9144000" cy="242088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just"/>
            <a:r>
              <a:rPr lang="ru-RU" sz="2400" dirty="0">
                <a:latin typeface="Arial" pitchFamily="34" charset="0"/>
                <a:cs typeface="Arial" pitchFamily="34" charset="0"/>
              </a:rPr>
              <a:t>Р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яд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товаров (благ), приобретаемых потребителем, теряет или приобретает свою ценность в зависимости от того, сколько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он планирует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создать из этого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товара других товаров и сколько планирует выручить денег или обмениваемых благ.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Падение цен на хлебобулочные изделие влечет за собой падение цены на пшеницу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(и наоборот).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" y="357166"/>
            <a:ext cx="9143999" cy="4308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Товар как средство производства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81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35600" y="285728"/>
            <a:ext cx="9179600" cy="430887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Способность потребителей замещать одни товары другими</a:t>
            </a:r>
            <a:endParaRPr lang="ru-RU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071546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Товары (как правило, товарные пары)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которые способны друг друга замещать называются товарами-субститутами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((от лат.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substitutio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— замена) и они являются взаимозаменяемыми товарами.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3000372"/>
            <a:ext cx="9144000" cy="141635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Особенно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активно товарное замещение начинает проявляться в случаях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падения или роста дохода населения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а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также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при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изменении одного из взаимозаменяемых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товаров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19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714620"/>
            <a:ext cx="9144000" cy="134076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При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повышении цен на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эти товары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(в основном товары первой необходимости) доля расходов на них повышается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за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счет экономии на других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товарах (может возрастать потребление).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14290"/>
            <a:ext cx="9144000" cy="430887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Товары первой необходимости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142984"/>
            <a:ext cx="9144000" cy="83099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Блага (товары), спрос на которые может возрастать при росте их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цены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83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834881"/>
            <a:ext cx="9144000" cy="980728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Сегодня слова «акция» и «скидки» имеют на массового покупателя практически МАГИЧЕСКОЕ действие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Средства стимулирования покупателей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" y="1916832"/>
            <a:ext cx="9144000" cy="830997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Скидка на товар, также продажа по заниженной цене – «Акция»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2852936"/>
            <a:ext cx="9144000" cy="461665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Неокругленная цена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3429000"/>
            <a:ext cx="9144000" cy="461665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Выкладка товаров, оформление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4027215"/>
            <a:ext cx="9144000" cy="461665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Программа лояльности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" y="4593902"/>
            <a:ext cx="9144000" cy="461665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Подарок («пробник»)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746943"/>
            <a:ext cx="9159839" cy="461665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Реклама и паблисити,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PR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1340768"/>
            <a:ext cx="9144000" cy="461665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Упаковка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5229200"/>
            <a:ext cx="9159839" cy="461665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Состояние контактной зоны: звук, свет, дизайн, запах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11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/>
            <a:r>
              <a:rPr lang="ru-RU" sz="2800" b="1" dirty="0"/>
              <a:t>Алгоритм выгодного приобретения </a:t>
            </a:r>
            <a:r>
              <a:rPr lang="ru-RU" sz="2800" b="1" dirty="0" err="1"/>
              <a:t>акционных</a:t>
            </a:r>
            <a:r>
              <a:rPr lang="ru-RU" sz="2800" b="1" dirty="0"/>
              <a:t> товаров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746943"/>
            <a:ext cx="9159839" cy="6001643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/>
              <a:t>Шаг 1. Составь список необходимых товаров перед походом в магазин.</a:t>
            </a:r>
          </a:p>
          <a:p>
            <a:r>
              <a:rPr lang="ru-RU" sz="2400" dirty="0"/>
              <a:t>Шаг 2. Найди нужные товары (указаны в составленном списке), которые продаются по акции (дешевле).</a:t>
            </a:r>
          </a:p>
          <a:p>
            <a:r>
              <a:rPr lang="ru-RU" sz="2400" dirty="0"/>
              <a:t>Шаг 3. Определи причину, по которой проводится акция на товары (сезон, скорая порча, неактуальная упаковка, время суток, минимальное количество для </a:t>
            </a:r>
            <a:r>
              <a:rPr lang="ru-RU" sz="2400" dirty="0" err="1"/>
              <a:t>единоразовой</a:t>
            </a:r>
            <a:r>
              <a:rPr lang="ru-RU" sz="2400" dirty="0"/>
              <a:t> покупки, привлечение покупателей).</a:t>
            </a:r>
          </a:p>
          <a:p>
            <a:r>
              <a:rPr lang="ru-RU" sz="2400" dirty="0"/>
              <a:t>Шаг 4. Оцени приоритет совершаемой покупки, т.е. значимость покупаемого товара по сравнению с другими желаемыми товарами.</a:t>
            </a:r>
          </a:p>
          <a:p>
            <a:r>
              <a:rPr lang="ru-RU" sz="2400" dirty="0"/>
              <a:t>Шаг 5. Проверь чек, не отходя от кассы, и в случае выявленных несоответствий сразу обратись к кассиру, далее к администратору магазина.</a:t>
            </a:r>
          </a:p>
          <a:p>
            <a:r>
              <a:rPr lang="ru-RU" sz="2400" dirty="0"/>
              <a:t>Шаг 6. После похода в магазин проведи анализ совершенных покупок, выяви случаи нецелевого расходования финансовых средств, сделай выводы.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86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1124744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Финансовые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ловушки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(средства финансовых манипуляций покупателями)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512" y="2175247"/>
            <a:ext cx="9107487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Отсутствующий ценник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6512" y="2780928"/>
            <a:ext cx="9107488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Скрытый комиссионный сбор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512" y="3429000"/>
            <a:ext cx="9107488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Относительность информации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6512" y="5857892"/>
            <a:ext cx="9107488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Завышенная цена на комплементарные товары или услуги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6512" y="1229851"/>
            <a:ext cx="9107488" cy="83099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Дезинформирующий ценник или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сноска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на дополнительную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информацию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512" y="4005064"/>
            <a:ext cx="9107488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Обсчет,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недосдача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6512" y="4623519"/>
            <a:ext cx="9107488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Обвес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6512" y="5229200"/>
            <a:ext cx="9107488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Фиктивная продажа товара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28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14290"/>
            <a:ext cx="9144000" cy="562372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ctr"/>
            <a:r>
              <a:rPr lang="ru-RU" sz="2800" b="1" dirty="0"/>
              <a:t>Алгоритм предупреждения финансовых ловушек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1229851"/>
            <a:ext cx="9144000" cy="440120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smtClean="0"/>
              <a:t>Шаг 1. Внимательно читай ценники, информацию о товаре.</a:t>
            </a:r>
          </a:p>
          <a:p>
            <a:r>
              <a:rPr lang="ru-RU" sz="2800" dirty="0" smtClean="0"/>
              <a:t>Шаг 2. Проявляй коммуникабельность, задавай все интересующие вопросы о товаре продавцу. </a:t>
            </a:r>
          </a:p>
          <a:p>
            <a:r>
              <a:rPr lang="ru-RU" sz="2800" dirty="0" smtClean="0"/>
              <a:t>Шаг 3. Будь бдительным по отношению к тому, что и как говорит продавец, наблюдай за его поведением.</a:t>
            </a:r>
          </a:p>
          <a:p>
            <a:r>
              <a:rPr lang="ru-RU" sz="2800" dirty="0" smtClean="0"/>
              <a:t>Шаг 4. Не отдавай деньги вперед, оплачивай покупку только после согласования всех вопросов.</a:t>
            </a:r>
          </a:p>
          <a:p>
            <a:r>
              <a:rPr lang="ru-RU" sz="2800" dirty="0" smtClean="0"/>
              <a:t>Шаг 5. В случае необходимости всегда отстаивай свои права, обращайся к администратору магазина.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50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251521" y="211139"/>
            <a:ext cx="8640960" cy="645822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Важно!!</a:t>
            </a:r>
            <a:endParaRPr lang="ru-RU" sz="2000" b="1" dirty="0">
              <a:latin typeface="BatangChe" pitchFamily="49" charset="-127"/>
              <a:cs typeface="Arial" pitchFamily="34" charset="0"/>
            </a:endParaRP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Количество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благ всегда ограничено. Все блага делятся на средства производства и предметы конечного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потребления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Блага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имеют способность замещать друг друга, но также, в редких случаях, есть незаменимые блага (уникальные).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Прежде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чем принять решение о покупке, подумай о ее практической пользе и о том, почему ты хочешь ее со-вершить. Важно помнить о финансовых ловушках для потребителей и не позволять себя обманывать.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Во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избежание финансовых ловушек, необходимо всегда внимательно читать ценник, обращая внимание на все надписи, написанные мелким шрифтом, также ссылки на пояснения, обозначенные звездочкой, не терять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бдительность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при расчете с продавцом.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Помни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, что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акционные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товары созданы для привлечения клиентов, количество таких товаров может быть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ограничено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, остальные товары магазина (как правило,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взаимодополняющие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– комплементарные) продаются по обычной и даже завышенной цене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3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571744"/>
            <a:ext cx="9144000" cy="584775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Спасибо за внимание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30562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36712"/>
            <a:ext cx="889248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www.diets.ru/data/cache/2011jul/13/58/294952_91378nothumb500.jpg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topclub.ua/images/uploads/publications/sezon-poedaniya-morozhenogo-otkryt8.JPG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centrecon.ru/sites/default/files/280780.jpg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realfoodblog.com/wp-content/uploads/2012/10/wheat.jpg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6"/>
              </a:rPr>
              <a:t>http://</a:t>
            </a:r>
            <a:r>
              <a:rPr lang="en-US" dirty="0" smtClean="0">
                <a:hlinkClick r:id="rId6"/>
              </a:rPr>
              <a:t>eko-jizn.ru/wp-content/uploads/2010/10/proroschennaja_pshenica_polza.jpg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7"/>
              </a:rPr>
              <a:t>http://www.mk.ru/upload/iblock_mk/475/32/1c/04/DETAIL_PICTURE__</a:t>
            </a:r>
            <a:r>
              <a:rPr lang="en-US" dirty="0" smtClean="0">
                <a:hlinkClick r:id="rId7"/>
              </a:rPr>
              <a:t>34338080.jpg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8"/>
              </a:rPr>
              <a:t>http://</a:t>
            </a:r>
            <a:r>
              <a:rPr lang="en-US" dirty="0" smtClean="0">
                <a:hlinkClick r:id="rId8"/>
              </a:rPr>
              <a:t>www.unipack.ru/user_files/file14637.jpg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9"/>
              </a:rPr>
              <a:t>http://32kg.ru</a:t>
            </a:r>
            <a:r>
              <a:rPr lang="en-US" dirty="0" smtClean="0">
                <a:hlinkClick r:id="rId9"/>
              </a:rPr>
              <a:t>/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10"/>
              </a:rPr>
              <a:t>http://</a:t>
            </a:r>
            <a:r>
              <a:rPr lang="en-US" dirty="0" smtClean="0">
                <a:hlinkClick r:id="rId10"/>
              </a:rPr>
              <a:t>us-in.net/img/0066.jpg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11"/>
              </a:rPr>
              <a:t>http://</a:t>
            </a:r>
            <a:r>
              <a:rPr lang="en-US" dirty="0" smtClean="0">
                <a:hlinkClick r:id="rId11"/>
              </a:rPr>
              <a:t>static2.insales.ru/images/products/1/2617/17910329/Susi_rice.jpg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12"/>
              </a:rPr>
              <a:t>http://</a:t>
            </a:r>
            <a:r>
              <a:rPr lang="en-US" dirty="0" smtClean="0">
                <a:hlinkClick r:id="rId12"/>
              </a:rPr>
              <a:t>fitfan.ru/uploads/posts/2010-10/1286906638_sosiski.jpg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13"/>
              </a:rPr>
              <a:t>http://</a:t>
            </a:r>
            <a:r>
              <a:rPr lang="en-US" dirty="0" smtClean="0">
                <a:hlinkClick r:id="rId13"/>
              </a:rPr>
              <a:t>nekonn.ru/images/lapsha.jpg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14"/>
              </a:rPr>
              <a:t>http://</a:t>
            </a:r>
            <a:r>
              <a:rPr lang="en-US" dirty="0" smtClean="0">
                <a:hlinkClick r:id="rId14"/>
              </a:rPr>
              <a:t>burnlife.ru/wp-content/flag-01.jpg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hlinkClick r:id="rId15"/>
              </a:rPr>
              <a:t>http://</a:t>
            </a:r>
            <a:r>
              <a:rPr lang="en-US" dirty="0" smtClean="0">
                <a:hlinkClick r:id="rId15"/>
              </a:rPr>
              <a:t>knowenglish.ru/images/china_flag.png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Графические элементы сайта </a:t>
            </a:r>
            <a:r>
              <a:rPr lang="en-US" dirty="0"/>
              <a:t>Office.com</a:t>
            </a:r>
            <a:endParaRPr lang="ru-RU" dirty="0"/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Фотобанк </a:t>
            </a:r>
            <a:r>
              <a:rPr lang="en-US" dirty="0"/>
              <a:t>Google</a:t>
            </a:r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0" y="214290"/>
            <a:ext cx="9144000" cy="461665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Список использованных информационных источников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42230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</TotalTime>
  <Words>836</Words>
  <Application>Microsoft Office PowerPoint</Application>
  <PresentationFormat>Экран (4:3)</PresentationFormat>
  <Paragraphs>75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Тема Office</vt:lpstr>
      <vt:lpstr>1_Тема Office</vt:lpstr>
      <vt:lpstr>Тема урока 2.2. Особенности  потребительского поведения и финансовые ловушки для потребителя</vt:lpstr>
      <vt:lpstr>Тема урока 2.2. Особенности  потребительского поведения и финансовые ловушки для потребителя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WIR</dc:creator>
  <cp:lastModifiedBy>Marina Reginis</cp:lastModifiedBy>
  <cp:revision>156</cp:revision>
  <dcterms:created xsi:type="dcterms:W3CDTF">2014-06-10T17:22:48Z</dcterms:created>
  <dcterms:modified xsi:type="dcterms:W3CDTF">2016-08-25T15:04:07Z</dcterms:modified>
</cp:coreProperties>
</file>