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0" autoAdjust="0"/>
  </p:normalViewPr>
  <p:slideViewPr>
    <p:cSldViewPr>
      <p:cViewPr varScale="1">
        <p:scale>
          <a:sx n="67" d="100"/>
          <a:sy n="67" d="100"/>
        </p:scale>
        <p:origin x="-52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7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3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56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5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4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1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56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6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09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306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22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53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05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35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3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76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0C34CA-F922-4D25-B5E7-D67B2C5A974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D280-85B2-4E78-ABAD-A1B0536B5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97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6624736" cy="2448272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</a:rPr>
              <a:t>Выбор источников </a:t>
            </a:r>
            <a:r>
              <a:rPr lang="ru-RU" sz="4000" b="1" dirty="0" smtClean="0">
                <a:solidFill>
                  <a:schemeClr val="tx1"/>
                </a:solidFill>
              </a:rPr>
              <a:t>финансирования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2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8465364" cy="3600400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ПРЕДПРИЯТИЕ 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ДОЛЖНО ЧЕТКО ОПРЕДЕЛИТЬ ИСТОЧНИКИ ПОГАШЕНИЯ КРЕДИТА ЕЩЕ ДО ТОГО, КАК ЕГО ВЗЯТЬ. В ПРОТИВНОМ СЛУЧАЕ КРЕДИТ НЕСЕТ В СЕБЕ ОПАСНОСТЬ НЕПЛАТЕЖЕСПОСОБНОСТИ ПРЕДПРИЯТИЯ.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44824"/>
            <a:ext cx="7055380" cy="81604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ЗАПОМНИТЕ ПРАВИЛО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9512" y="332656"/>
            <a:ext cx="8608566" cy="6048672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38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Для </a:t>
            </a:r>
            <a:r>
              <a:rPr lang="ru-RU" sz="3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определения платежеспособности </a:t>
            </a:r>
            <a:endParaRPr lang="ru-RU" sz="3800" b="1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8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используются </a:t>
            </a:r>
            <a:r>
              <a:rPr lang="ru-RU" sz="38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показатели: </a:t>
            </a:r>
            <a:endParaRPr lang="ru-RU" sz="3800" b="1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600" b="1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К1 </a:t>
            </a:r>
            <a:r>
              <a:rPr lang="ru-RU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= (Собственный капитал): (Весь капитал предприятия) х 100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%,</a:t>
            </a:r>
          </a:p>
          <a:p>
            <a:pPr marL="4572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Весь </a:t>
            </a:r>
            <a:r>
              <a:rPr lang="ru-RU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капитал = </a:t>
            </a:r>
            <a:r>
              <a:rPr lang="ru-RU" sz="2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Собственный  + 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Заемный</a:t>
            </a:r>
          </a:p>
          <a:p>
            <a:pPr marL="45720" indent="0" algn="ctr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предприятия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капитал             </a:t>
            </a:r>
            <a:r>
              <a:rPr lang="ru-RU" sz="29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капитал</a:t>
            </a:r>
            <a:endParaRPr lang="ru-RU" sz="29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ru-RU" sz="2600" i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Для </a:t>
            </a:r>
            <a:r>
              <a:rPr lang="ru-RU" sz="2600" i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обеспечения достаточно стабильного финансового положения предприятия коэффициент K1 должен быть равен не менее 60%.</a:t>
            </a:r>
          </a:p>
          <a:p>
            <a:pPr marL="45720" indent="0">
              <a:buNone/>
            </a:pPr>
            <a:endParaRPr lang="ru-RU" sz="2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К2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= 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(Заемный капитал): (Весь капитал) х 100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%.</a:t>
            </a:r>
          </a:p>
          <a:p>
            <a:pPr marL="45720" indent="0">
              <a:buNone/>
            </a:pPr>
            <a:r>
              <a:rPr lang="ru-RU" sz="2600" dirty="0" smtClean="0">
                <a:cs typeface="Times New Roman" panose="02020603050405020304" pitchFamily="18" charset="0"/>
              </a:rPr>
              <a:t>	</a:t>
            </a:r>
            <a:r>
              <a:rPr lang="ru-RU" sz="2600" i="1" dirty="0" smtClean="0">
                <a:cs typeface="Times New Roman" panose="02020603050405020304" pitchFamily="18" charset="0"/>
              </a:rPr>
              <a:t>Коэффициент </a:t>
            </a:r>
            <a:r>
              <a:rPr lang="ru-RU" sz="2600" i="1" dirty="0">
                <a:cs typeface="Times New Roman" panose="02020603050405020304" pitchFamily="18" charset="0"/>
              </a:rPr>
              <a:t>К2 характеризует структуру капитала с точки зрения заемных средств. </a:t>
            </a:r>
          </a:p>
          <a:p>
            <a:pPr marL="45720" indent="0">
              <a:buNone/>
            </a:pPr>
            <a:endParaRPr lang="ru-RU" sz="29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К3= 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(Заемный капитал): (Собственный капитал)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х</a:t>
            </a: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100%.</a:t>
            </a:r>
          </a:p>
          <a:p>
            <a:pPr marL="45720" indent="0" algn="just">
              <a:buNone/>
            </a:pP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ru-RU" sz="2600" i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Коэффициент </a:t>
            </a:r>
            <a:r>
              <a:rPr lang="ru-RU" sz="2600" i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К3 показывает зависимость предприятия от внешних займов. Чем больше этот показатель, тем больше долгосрочных обязательств имеет предприятие, тем опаснее и неустойчивее его положение на рынке.</a:t>
            </a:r>
          </a:p>
          <a:p>
            <a:pPr marL="45720" indent="0" algn="ctr">
              <a:buNone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64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507" y="404664"/>
            <a:ext cx="878497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Пример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Фирма взяла у банка кредит 500000 р. на срок 3 года из расчета 20% годовых. Как правильно рассчитать </a:t>
            </a:r>
            <a:r>
              <a:rPr lang="ru-RU" sz="2400" dirty="0" smtClean="0">
                <a:cs typeface="Times New Roman" panose="02020603050405020304" pitchFamily="18" charset="0"/>
              </a:rPr>
              <a:t>сумму, которую </a:t>
            </a:r>
            <a:r>
              <a:rPr lang="ru-RU" sz="2400" dirty="0" smtClean="0">
                <a:cs typeface="Times New Roman" panose="02020603050405020304" pitchFamily="18" charset="0"/>
              </a:rPr>
              <a:t>фирма должна выплатить банку за пользование кредитом</a:t>
            </a:r>
            <a:r>
              <a:rPr lang="ru-RU" sz="2400" dirty="0" smtClean="0">
                <a:cs typeface="Times New Roman" panose="02020603050405020304" pitchFamily="18" charset="0"/>
              </a:rPr>
              <a:t>?</a:t>
            </a:r>
          </a:p>
          <a:p>
            <a:endParaRPr lang="ru-RU" sz="2000" dirty="0" smtClean="0"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Имеются два различных пути выплаты процента, и общая величина процентных выплат будет различной.</a:t>
            </a:r>
          </a:p>
          <a:p>
            <a:r>
              <a:rPr lang="ru-RU" sz="2000" u="sng" dirty="0" smtClean="0">
                <a:cs typeface="Times New Roman" panose="02020603050405020304" pitchFamily="18" charset="0"/>
              </a:rPr>
              <a:t>Первый </a:t>
            </a:r>
            <a:r>
              <a:rPr lang="ru-RU" sz="2000" u="sng" dirty="0" smtClean="0">
                <a:cs typeface="Times New Roman" panose="02020603050405020304" pitchFamily="18" charset="0"/>
              </a:rPr>
              <a:t>путь </a:t>
            </a:r>
            <a:r>
              <a:rPr lang="ru-RU" sz="2000" dirty="0" smtClean="0">
                <a:cs typeface="Times New Roman" panose="02020603050405020304" pitchFamily="18" charset="0"/>
              </a:rPr>
              <a:t>заключается в ежегодной выплате начисляемых процентов: </a:t>
            </a:r>
            <a:r>
              <a:rPr lang="ru-RU" sz="2000" dirty="0" smtClean="0">
                <a:cs typeface="Times New Roman" panose="02020603050405020304" pitchFamily="18" charset="0"/>
              </a:rPr>
              <a:t> каждый </a:t>
            </a:r>
            <a:r>
              <a:rPr lang="ru-RU" sz="2000" dirty="0" smtClean="0">
                <a:cs typeface="Times New Roman" panose="02020603050405020304" pitchFamily="18" charset="0"/>
              </a:rPr>
              <a:t>год фирма должна выплачивать процент в размере 500000 х 0.2 = 100000 р.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Всего фирма выплатит 100000 х 3 = 300000 р.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Проценты, начисляемые и выплачиваемые ежегодно, называются </a:t>
            </a:r>
            <a:r>
              <a:rPr lang="ru-RU" sz="2000" b="1" dirty="0" smtClean="0">
                <a:cs typeface="Times New Roman" panose="02020603050405020304" pitchFamily="18" charset="0"/>
              </a:rPr>
              <a:t>ПРОСТЫМИ</a:t>
            </a:r>
            <a:r>
              <a:rPr lang="ru-RU" sz="2000" dirty="0" smtClean="0">
                <a:cs typeface="Times New Roman" panose="02020603050405020304" pitchFamily="18" charset="0"/>
              </a:rPr>
              <a:t>. В конце третьего года фирма должна не забыть вернуть взятый ею кредит 500000 р., который в данном случае называется </a:t>
            </a:r>
            <a:r>
              <a:rPr lang="ru-RU" sz="2000" b="1" dirty="0" smtClean="0">
                <a:cs typeface="Times New Roman" panose="02020603050405020304" pitchFamily="18" charset="0"/>
              </a:rPr>
              <a:t>АМОРТИЗАЦИЕЙ ДОЛГА</a:t>
            </a:r>
            <a:r>
              <a:rPr lang="ru-RU" sz="2000" dirty="0" smtClean="0"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Всего банку будет выплачена сумма: 500000 + 300000 = 800000 р.</a:t>
            </a:r>
          </a:p>
        </p:txBody>
      </p:sp>
    </p:spTree>
    <p:extLst>
      <p:ext uri="{BB962C8B-B14F-4D97-AF65-F5344CB8AC3E}">
        <p14:creationId xmlns:p14="http://schemas.microsoft.com/office/powerpoint/2010/main" val="313467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515" y="90872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cs typeface="Times New Roman" panose="02020603050405020304" pitchFamily="18" charset="0"/>
              </a:rPr>
              <a:t>Второй путь </a:t>
            </a:r>
            <a:r>
              <a:rPr lang="ru-RU" sz="2000" dirty="0" smtClean="0">
                <a:cs typeface="Times New Roman" panose="02020603050405020304" pitchFamily="18" charset="0"/>
              </a:rPr>
              <a:t>заключается в том, что проценты начисляются ежегодно, но не выплачиваются в течение всего срока кредита, а присоединяются к сумме кредита и в последующее время сами приносят процент.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В первый год будет начислено 100000 р. процентов, однако они не будут выплачиваться, а присоединятся к общей сумме долга.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Во второй год проценты будут исчисляться не с первоначального долга 500000 р., а с суммы 500000+100000=600000 р. Такие проценты получили название </a:t>
            </a:r>
            <a:r>
              <a:rPr lang="ru-RU" sz="2000" b="1" dirty="0" smtClean="0">
                <a:cs typeface="Times New Roman" panose="02020603050405020304" pitchFamily="18" charset="0"/>
              </a:rPr>
              <a:t>СЛОЖНЫХ. </a:t>
            </a:r>
            <a:r>
              <a:rPr lang="ru-RU" sz="2000" dirty="0" smtClean="0">
                <a:cs typeface="Times New Roman" panose="02020603050405020304" pitchFamily="18" charset="0"/>
              </a:rPr>
              <a:t>При сложных процентах общая сумма выплат по окончании срока кредита всегда выше, чем при простых. </a:t>
            </a:r>
          </a:p>
          <a:p>
            <a:endParaRPr lang="ru-RU" sz="2000" dirty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В нашем случае общие выплаты составят: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500000 х 0.2 = 100000,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600000 х 0.2 = 120000,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720000 х 0.2=144000,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Всего выплат: 500000+100000+120000+144000= 864000 р. против 800000 р. в первом случае.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15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74223"/>
            <a:ext cx="87129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Итак, простой процент рассчитывается по формуле: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J = P × n × I,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где J – простой процент;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      Р – первоначальный кредит (вклад);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      n – срок кредита;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      i – ставка процента.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Общая сумма выплат с учетом начисленный процентов (S) по амортизации долга плюс процент: S = P + J или, если подставить первую формулу: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S = P + P × n × i = P (1 + n</a:t>
            </a:r>
            <a:r>
              <a:rPr lang="ru-RU" b="1" baseline="-25000" dirty="0" smtClean="0"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cs typeface="Times New Roman" panose="02020603050405020304" pitchFamily="18" charset="0"/>
              </a:rPr>
              <a:t>).</a:t>
            </a:r>
          </a:p>
          <a:p>
            <a:endParaRPr lang="ru-RU" b="1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Данная формула является основной для расчета сложных процентов. По окончании первого года общая сумма долга составит: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S</a:t>
            </a:r>
            <a:r>
              <a:rPr lang="ru-RU" b="1" baseline="-25000" dirty="0" smtClean="0"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cs typeface="Times New Roman" panose="02020603050405020304" pitchFamily="18" charset="0"/>
              </a:rPr>
              <a:t> = P + P</a:t>
            </a:r>
            <a:r>
              <a:rPr lang="ru-RU" b="1" baseline="-25000" dirty="0" smtClean="0"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cs typeface="Times New Roman" panose="02020603050405020304" pitchFamily="18" charset="0"/>
              </a:rPr>
              <a:t> = P (1 + i), 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по окончании второго – 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S</a:t>
            </a:r>
            <a:r>
              <a:rPr lang="ru-RU" b="1" baseline="-25000" dirty="0" smtClean="0"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cs typeface="Times New Roman" panose="02020603050405020304" pitchFamily="18" charset="0"/>
              </a:rPr>
              <a:t> = S</a:t>
            </a:r>
            <a:r>
              <a:rPr lang="ru-RU" b="1" baseline="-25000" dirty="0" smtClean="0">
                <a:cs typeface="Times New Roman" panose="02020603050405020304" pitchFamily="18" charset="0"/>
              </a:rPr>
              <a:t>t</a:t>
            </a:r>
            <a:r>
              <a:rPr lang="ru-RU" b="1" dirty="0" smtClean="0">
                <a:cs typeface="Times New Roman" panose="02020603050405020304" pitchFamily="18" charset="0"/>
              </a:rPr>
              <a:t> + S</a:t>
            </a:r>
            <a:r>
              <a:rPr lang="ru-RU" b="1" baseline="-25000" dirty="0" smtClean="0"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cs typeface="Times New Roman" panose="02020603050405020304" pitchFamily="18" charset="0"/>
              </a:rPr>
              <a:t>i = S</a:t>
            </a:r>
            <a:r>
              <a:rPr lang="ru-RU" b="1" baseline="-25000" dirty="0" smtClean="0"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cs typeface="Times New Roman" panose="02020603050405020304" pitchFamily="18" charset="0"/>
              </a:rPr>
              <a:t> (1 + i) = P (1 + i) (1 + i) = P (1 + i)</a:t>
            </a:r>
            <a:r>
              <a:rPr lang="ru-RU" b="1" baseline="30000" dirty="0" smtClean="0"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по окончании третьего –  </a:t>
            </a:r>
            <a:r>
              <a:rPr lang="ru-RU" b="1" dirty="0" smtClean="0">
                <a:cs typeface="Times New Roman" panose="02020603050405020304" pitchFamily="18" charset="0"/>
              </a:rPr>
              <a:t>S</a:t>
            </a:r>
            <a:r>
              <a:rPr lang="ru-RU" b="1" baseline="-25000" dirty="0" smtClean="0"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cs typeface="Times New Roman" panose="02020603050405020304" pitchFamily="18" charset="0"/>
              </a:rPr>
              <a:t> = P (1 + i)</a:t>
            </a:r>
            <a:r>
              <a:rPr lang="ru-RU" b="1" baseline="30000" dirty="0" smtClean="0"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Таким образом, общая сумма выплат по кредиту с учетом сложных процентов рассчитывается по формуле: </a:t>
            </a:r>
          </a:p>
          <a:p>
            <a:pPr algn="ctr"/>
            <a:r>
              <a:rPr lang="ru-RU" b="1" dirty="0" err="1" smtClean="0">
                <a:cs typeface="Times New Roman" panose="02020603050405020304" pitchFamily="18" charset="0"/>
              </a:rPr>
              <a:t>S</a:t>
            </a:r>
            <a:r>
              <a:rPr lang="ru-RU" b="1" baseline="-25000" dirty="0" err="1" smtClean="0"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cs typeface="Times New Roman" panose="02020603050405020304" pitchFamily="18" charset="0"/>
              </a:rPr>
              <a:t> = P (1 + i)</a:t>
            </a:r>
            <a:r>
              <a:rPr lang="ru-RU" b="1" baseline="30000" dirty="0" smtClean="0"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cs typeface="Times New Roman" panose="02020603050405020304" pitchFamily="18" charset="0"/>
              </a:rPr>
              <a:t>.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84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ДИСКОНТИРОВАНИЕ</a:t>
            </a:r>
            <a:r>
              <a:rPr lang="ru-RU" sz="2400" b="1" dirty="0" smtClean="0">
                <a:cs typeface="Times New Roman" panose="02020603050405020304" pitchFamily="18" charset="0"/>
              </a:rPr>
              <a:t> - удержание процента при выдаче кредита.</a:t>
            </a:r>
          </a:p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Величина удержанных процентов (дисконта D) определяется по формуле:</a:t>
            </a:r>
          </a:p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D= S - Р.</a:t>
            </a:r>
          </a:p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Банки используют в расчетах также специальную ставку - УЧЕТНУЮ СТАВКУ (ставку ДИСКОНТА) - d:</a:t>
            </a:r>
          </a:p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D = S x n x d.</a:t>
            </a:r>
          </a:p>
          <a:p>
            <a:endParaRPr lang="ru-RU" sz="2000" b="1" dirty="0" smtClean="0"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Обратимся к другой проблеме, возникающей при расчете оптимальной величины процента.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0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9035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РЕАЛЬНАЯ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процентная ставка (r) – процентная ставка, </a:t>
            </a:r>
            <a:endParaRPr lang="ru-RU" b="1" dirty="0" smtClean="0">
              <a:cs typeface="Times New Roman" panose="02020603050405020304" pitchFamily="18" charset="0"/>
            </a:endParaRPr>
          </a:p>
          <a:p>
            <a:r>
              <a:rPr lang="ru-RU" b="1" dirty="0" smtClean="0">
                <a:cs typeface="Times New Roman" panose="02020603050405020304" pitchFamily="18" charset="0"/>
              </a:rPr>
              <a:t>учитывающая </a:t>
            </a:r>
            <a:r>
              <a:rPr lang="ru-RU" b="1" dirty="0" smtClean="0">
                <a:cs typeface="Times New Roman" panose="02020603050405020304" pitchFamily="18" charset="0"/>
              </a:rPr>
              <a:t>общий рост цен (инфляцию).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Номинальная общая сумма выплат по кредиту (S) составит за год: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S</a:t>
            </a:r>
            <a:r>
              <a:rPr lang="ru-RU" b="1" baseline="-25000" dirty="0" smtClean="0">
                <a:cs typeface="Times New Roman" panose="02020603050405020304" pitchFamily="18" charset="0"/>
              </a:rPr>
              <a:t>год</a:t>
            </a:r>
            <a:r>
              <a:rPr lang="ru-RU" b="1" dirty="0" smtClean="0">
                <a:cs typeface="Times New Roman" panose="02020603050405020304" pitchFamily="18" charset="0"/>
              </a:rPr>
              <a:t> = P + P</a:t>
            </a:r>
            <a:r>
              <a:rPr lang="ru-RU" b="1" baseline="-25000" dirty="0" smtClean="0"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cs typeface="Times New Roman" panose="02020603050405020304" pitchFamily="18" charset="0"/>
              </a:rPr>
              <a:t> + P (1 + i).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Реальная общая сумма выплат по кредиту (S') составит за год: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S'</a:t>
            </a:r>
            <a:r>
              <a:rPr lang="ru-RU" b="1" baseline="-25000" dirty="0" smtClean="0">
                <a:cs typeface="Times New Roman" panose="02020603050405020304" pitchFamily="18" charset="0"/>
              </a:rPr>
              <a:t>год</a:t>
            </a:r>
            <a:r>
              <a:rPr lang="ru-RU" b="1" dirty="0" smtClean="0">
                <a:cs typeface="Times New Roman" panose="02020603050405020304" pitchFamily="18" charset="0"/>
              </a:rPr>
              <a:t>  = P + P</a:t>
            </a:r>
            <a:r>
              <a:rPr lang="ru-RU" b="1" baseline="-25000" dirty="0" smtClean="0">
                <a:cs typeface="Times New Roman" panose="02020603050405020304" pitchFamily="18" charset="0"/>
              </a:rPr>
              <a:t>r</a:t>
            </a:r>
            <a:r>
              <a:rPr lang="ru-RU" b="1" dirty="0" smtClean="0">
                <a:cs typeface="Times New Roman" panose="02020603050405020304" pitchFamily="18" charset="0"/>
              </a:rPr>
              <a:t> = P (1 + r).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Реальная сумма выплат означает, что то количество товаров, которое в момент выплаты можно купить на сумму S, год назад можно было купить на сумму S'.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S' = S : (1 + p'),</a:t>
            </a: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где p' – годовой прирост цен в процентах.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В рассмотренном примере, если рост цен за год ожидается 8%, реальная процентная ставка составит: (0,20 – 0,08) : (1 + 0,08) = 0,12 : 1,08 = 0,1111 или 11,11%.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Фирме требуется получить дополнительно 20% реальных денег, для чего ей необходима номинальная процентная ставка: 0,20 + 0,02 + 0,80 × 0,08 = 0,296 или 29,6%. 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39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052736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  <a:tabLst>
                <a:tab pos="85725" algn="l"/>
              </a:tabLst>
            </a:pPr>
            <a:r>
              <a:rPr lang="ru-RU" b="1" dirty="0" smtClean="0">
                <a:cs typeface="Times New Roman" panose="02020603050405020304" pitchFamily="18" charset="0"/>
              </a:rPr>
              <a:t>Фирма </a:t>
            </a:r>
            <a:r>
              <a:rPr lang="ru-RU" b="1" dirty="0" smtClean="0">
                <a:cs typeface="Times New Roman" panose="02020603050405020304" pitchFamily="18" charset="0"/>
              </a:rPr>
              <a:t>взяла кредит 300 тыс. р. на 2,5 года. Договор предусматривает следующую схему начисления простых процентов: </a:t>
            </a:r>
            <a:r>
              <a:rPr lang="ru-RU" b="1" dirty="0" smtClean="0"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cs typeface="Times New Roman" panose="02020603050405020304" pitchFamily="18" charset="0"/>
              </a:rPr>
              <a:t>первый год 60%, за каждое последующее полугодие ставка повышается на 10%. Определить коэффициенты наращения через 2,5 года и сумму долга</a:t>
            </a:r>
            <a:r>
              <a:rPr lang="ru-RU" b="1" dirty="0" smtClean="0"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Решение: К</a:t>
            </a:r>
            <a:r>
              <a:rPr lang="ru-RU" baseline="-25000" dirty="0" smtClean="0">
                <a:cs typeface="Times New Roman" panose="02020603050405020304" pitchFamily="18" charset="0"/>
              </a:rPr>
              <a:t>н</a:t>
            </a:r>
            <a:r>
              <a:rPr lang="ru-RU" dirty="0" smtClean="0">
                <a:cs typeface="Times New Roman" panose="02020603050405020304" pitchFamily="18" charset="0"/>
              </a:rPr>
              <a:t> = 1 + 1 × 0,6 + 0,5 × 0,7 + 0,5 × 0,8 + 0,5 × 0,9 = 2,8</a:t>
            </a:r>
            <a:r>
              <a:rPr lang="ru-RU" dirty="0" smtClean="0">
                <a:cs typeface="Times New Roman" panose="02020603050405020304" pitchFamily="18" charset="0"/>
              </a:rPr>
              <a:t>.                 </a:t>
            </a:r>
            <a:r>
              <a:rPr lang="ru-RU" dirty="0" smtClean="0">
                <a:cs typeface="Times New Roman" panose="02020603050405020304" pitchFamily="18" charset="0"/>
              </a:rPr>
              <a:t>Сумма долга: 300 × 2,8 = 840 тыс. </a:t>
            </a:r>
            <a:r>
              <a:rPr lang="ru-RU" dirty="0" smtClean="0">
                <a:cs typeface="Times New Roman" panose="02020603050405020304" pitchFamily="18" charset="0"/>
              </a:rPr>
              <a:t>руб.</a:t>
            </a:r>
            <a:endParaRPr lang="ru-RU" dirty="0" smtClean="0">
              <a:cs typeface="Times New Roman" panose="02020603050405020304" pitchFamily="18" charset="0"/>
            </a:endParaRPr>
          </a:p>
          <a:p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cs typeface="Times New Roman" panose="02020603050405020304" pitchFamily="18" charset="0"/>
              </a:rPr>
              <a:t>2. Предприятие получило кредит на 6 месяцев под 70% годовых. С учетом дисконта оно должно вернуть 300 тыс. р. Какую сумму получит предприятие? Чему равна сумма дисконта</a:t>
            </a:r>
            <a:r>
              <a:rPr lang="ru-RU" b="1" dirty="0" smtClean="0"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Решение: Сумма, получаемая </a:t>
            </a:r>
            <a:r>
              <a:rPr lang="ru-RU" dirty="0" smtClean="0">
                <a:cs typeface="Times New Roman" panose="02020603050405020304" pitchFamily="18" charset="0"/>
              </a:rPr>
              <a:t>предприятием:300/(1+0,7</a:t>
            </a:r>
            <a:r>
              <a:rPr lang="ru-RU" dirty="0" smtClean="0">
                <a:cs typeface="Times New Roman" panose="02020603050405020304" pitchFamily="18" charset="0"/>
              </a:rPr>
              <a:t>х0,5)=222,2 тыс. руб. </a:t>
            </a:r>
            <a:r>
              <a:rPr lang="ru-RU" dirty="0" smtClean="0">
                <a:cs typeface="Times New Roman" panose="02020603050405020304" pitchFamily="18" charset="0"/>
              </a:rPr>
              <a:t>Сумма </a:t>
            </a:r>
            <a:r>
              <a:rPr lang="ru-RU" dirty="0" smtClean="0">
                <a:cs typeface="Times New Roman" panose="02020603050405020304" pitchFamily="18" charset="0"/>
              </a:rPr>
              <a:t>дисконта: 300 – 222,2 = 77,8 тыс. </a:t>
            </a:r>
            <a:r>
              <a:rPr lang="ru-RU" dirty="0" smtClean="0">
                <a:cs typeface="Times New Roman" panose="02020603050405020304" pitchFamily="18" charset="0"/>
              </a:rPr>
              <a:t>руб.</a:t>
            </a:r>
            <a:endParaRPr lang="ru-RU" dirty="0" smtClean="0">
              <a:cs typeface="Times New Roman" panose="02020603050405020304" pitchFamily="18" charset="0"/>
            </a:endParaRPr>
          </a:p>
          <a:p>
            <a:endParaRPr lang="ru-RU" b="1" dirty="0" smtClean="0">
              <a:cs typeface="Times New Roman" panose="02020603050405020304" pitchFamily="18" charset="0"/>
            </a:endParaRPr>
          </a:p>
          <a:p>
            <a:r>
              <a:rPr lang="ru-RU" b="1" dirty="0" smtClean="0">
                <a:cs typeface="Times New Roman" panose="02020603050405020304" pitchFamily="18" charset="0"/>
              </a:rPr>
              <a:t>3. Какую сумму инвестор должен внести под простые проценты по ставке 60% годовых, чтобы через полгода накопить 500 тыс. </a:t>
            </a:r>
            <a:r>
              <a:rPr lang="ru-RU" b="1" dirty="0" smtClean="0">
                <a:cs typeface="Times New Roman" panose="02020603050405020304" pitchFamily="18" charset="0"/>
              </a:rPr>
              <a:t>руб.?</a:t>
            </a:r>
          </a:p>
          <a:p>
            <a:endParaRPr lang="ru-RU" b="1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Решение: 500 : (1 + 0,6 × 0,5) = 384,6 тыс. </a:t>
            </a:r>
            <a:r>
              <a:rPr lang="ru-RU" dirty="0" smtClean="0">
                <a:cs typeface="Times New Roman" panose="02020603050405020304" pitchFamily="18" charset="0"/>
              </a:rPr>
              <a:t>руб.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5737" y="375047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ПРИМЕРЫ: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33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8407893" cy="5616624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Цена </a:t>
            </a:r>
            <a:r>
              <a:rPr lang="ru-RU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 рассчитывается по формуле:   Р = S(1 - </a:t>
            </a:r>
            <a:r>
              <a:rPr lang="ru-RU" sz="29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td</a:t>
            </a:r>
            <a:r>
              <a:rPr lang="ru-RU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 , </a:t>
            </a:r>
          </a:p>
          <a:p>
            <a:pPr marL="45720" indent="0">
              <a:buNone/>
            </a:pP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где t— число лет, остающееся с момента учета векселя до срока его</a:t>
            </a:r>
          </a:p>
          <a:p>
            <a:pPr marL="45720" indent="0">
              <a:buNone/>
            </a:pP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оплаты; </a:t>
            </a:r>
          </a:p>
          <a:p>
            <a:pPr marL="4572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d% </a:t>
            </a: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— учетная ставка, установленная банком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sz="2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900" b="1" u="sng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Пример:</a:t>
            </a:r>
            <a:r>
              <a:rPr lang="ru-RU" sz="29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Тратта </a:t>
            </a:r>
            <a:r>
              <a:rPr lang="ru-RU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(переводной вексель) выдана на 10 000 руб. с уплатой 15 октября того же года. Владелец векселя учел его в банке 15 августа по учетной ставке 10</a:t>
            </a:r>
            <a:r>
              <a:rPr lang="ru-RU" sz="29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%.Сколько </a:t>
            </a:r>
            <a:r>
              <a:rPr lang="ru-RU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он получит, если срок уплаты по векселю 15 октября </a:t>
            </a:r>
            <a:r>
              <a:rPr lang="ru-RU" sz="29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следующего </a:t>
            </a:r>
            <a:r>
              <a:rPr lang="ru-RU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года</a:t>
            </a:r>
            <a:r>
              <a:rPr lang="ru-RU" sz="29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  <a:p>
            <a:pPr marL="45720" indent="0">
              <a:buNone/>
            </a:pPr>
            <a:endParaRPr lang="ru-RU" sz="2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900" u="sng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Решение: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По </a:t>
            </a:r>
            <a:r>
              <a:rPr lang="ru-RU" sz="2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условию S = 10000 руб., d= 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0.1; рассчитаем </a:t>
            </a:r>
            <a:r>
              <a:rPr lang="ru-RU" sz="2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 лет: число дней между 15 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августа и </a:t>
            </a:r>
            <a:r>
              <a:rPr lang="ru-RU" sz="2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15 октября равно 60; считая, что в году 360 дней (так принято при банковском учете), имеем t= 60/360 = 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1/6</a:t>
            </a:r>
            <a:r>
              <a:rPr lang="ru-RU" sz="2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2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P=10 000 (1 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– 1/6×0.1 </a:t>
            </a:r>
            <a:r>
              <a:rPr lang="ru-RU" sz="2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)=10 000 ×59/60=9833.33 руб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b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sz="2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Число дней между 15 августа и 15 октября следующего года равно 360 + 60 = 420 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дней, т.е</a:t>
            </a:r>
            <a:r>
              <a:rPr lang="ru-RU" sz="2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t= 420/360 = 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7/6,</a:t>
            </a:r>
            <a:b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P=10 </a:t>
            </a:r>
            <a:r>
              <a:rPr lang="ru-RU" sz="29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000 (1 – 7/6×0.1)=10 000 ×53/60=8833.33 руб</a:t>
            </a:r>
            <a:r>
              <a:rPr lang="ru-RU" sz="29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7202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Учет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векселя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07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Факторинг</a:t>
            </a:r>
          </a:p>
          <a:p>
            <a:pPr algn="ctr"/>
            <a:endParaRPr lang="ru-RU" sz="3200" b="1" dirty="0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Формула </a:t>
            </a:r>
            <a:r>
              <a:rPr lang="ru-RU" sz="1600" dirty="0" smtClean="0">
                <a:cs typeface="Times New Roman" panose="02020603050405020304" pitchFamily="18" charset="0"/>
              </a:rPr>
              <a:t>для определения платы за </a:t>
            </a:r>
            <a:r>
              <a:rPr lang="ru-RU" sz="1600" dirty="0" err="1" smtClean="0">
                <a:cs typeface="Times New Roman" panose="02020603050405020304" pitchFamily="18" charset="0"/>
              </a:rPr>
              <a:t>факторинговый</a:t>
            </a:r>
            <a:r>
              <a:rPr lang="ru-RU" sz="1600" dirty="0" smtClean="0">
                <a:cs typeface="Times New Roman" panose="02020603050405020304" pitchFamily="18" charset="0"/>
              </a:rPr>
              <a:t> кредит (Ц): 				</a:t>
            </a:r>
            <a:r>
              <a:rPr lang="ru-RU" b="1" dirty="0" smtClean="0">
                <a:cs typeface="Times New Roman" panose="02020603050405020304" pitchFamily="18" charset="0"/>
              </a:rPr>
              <a:t>Ц=С × </a:t>
            </a:r>
            <a:r>
              <a:rPr lang="ru-RU" b="1" dirty="0">
                <a:cs typeface="Times New Roman" panose="02020603050405020304" pitchFamily="18" charset="0"/>
              </a:rPr>
              <a:t>(Д × </a:t>
            </a:r>
            <a:r>
              <a:rPr lang="ru-RU" b="1" dirty="0" smtClean="0">
                <a:cs typeface="Times New Roman" panose="02020603050405020304" pitchFamily="18" charset="0"/>
              </a:rPr>
              <a:t>П</a:t>
            </a:r>
            <a:r>
              <a:rPr lang="ru-RU" b="1" dirty="0">
                <a:cs typeface="Times New Roman" panose="02020603050405020304" pitchFamily="18" charset="0"/>
              </a:rPr>
              <a:t> × </a:t>
            </a:r>
            <a:r>
              <a:rPr lang="ru-RU" b="1" dirty="0" smtClean="0">
                <a:cs typeface="Times New Roman" panose="02020603050405020304" pitchFamily="18" charset="0"/>
              </a:rPr>
              <a:t>Т + К),</a:t>
            </a:r>
          </a:p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где С - сумма платежного документа (уступленного денежного требования); </a:t>
            </a:r>
          </a:p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Д - величина кредита по отношению к сумме счетов, доли единицы; </a:t>
            </a:r>
          </a:p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П - ставка банковского процента, доли единицы; </a:t>
            </a:r>
          </a:p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Т- средний срок оборачиваемости средств в расчетах; </a:t>
            </a:r>
          </a:p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К - размер комиссионных за услуги, доли единицы по отношению к сумме счетов-фактур.</a:t>
            </a:r>
          </a:p>
          <a:p>
            <a:pPr algn="just"/>
            <a:endParaRPr lang="ru-RU" sz="1600" dirty="0"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cs typeface="Times New Roman" panose="02020603050405020304" pitchFamily="18" charset="0"/>
              </a:rPr>
              <a:t>Пример:</a:t>
            </a:r>
            <a:r>
              <a:rPr lang="ru-RU" sz="1600" b="1" dirty="0" smtClean="0">
                <a:cs typeface="Times New Roman" panose="02020603050405020304" pitchFamily="18" charset="0"/>
              </a:rPr>
              <a:t> Общая сумма задолженности заказчиков предприятию составляет 800 тыс. руб. Банк по </a:t>
            </a:r>
            <a:r>
              <a:rPr lang="ru-RU" sz="1600" b="1" dirty="0" err="1" smtClean="0">
                <a:cs typeface="Times New Roman" panose="02020603050405020304" pitchFamily="18" charset="0"/>
              </a:rPr>
              <a:t>факторинговому</a:t>
            </a:r>
            <a:r>
              <a:rPr lang="ru-RU" sz="1600" b="1" dirty="0" smtClean="0">
                <a:cs typeface="Times New Roman" panose="02020603050405020304" pitchFamily="18" charset="0"/>
              </a:rPr>
              <a:t> соглашению предоставляет 80% от суммы долга. Задолженность удалось взыскать с заказчика через 90 дней. При комиссионном вознаграждении в 2% и процентной ставке за кредит в 14% расходы поставщика по </a:t>
            </a:r>
            <a:r>
              <a:rPr lang="ru-RU" sz="1600" b="1" dirty="0" err="1" smtClean="0">
                <a:cs typeface="Times New Roman" panose="02020603050405020304" pitchFamily="18" charset="0"/>
              </a:rPr>
              <a:t>факторинговой</a:t>
            </a:r>
            <a:r>
              <a:rPr lang="ru-RU" sz="1600" b="1" dirty="0" smtClean="0">
                <a:cs typeface="Times New Roman" panose="02020603050405020304" pitchFamily="18" charset="0"/>
              </a:rPr>
              <a:t> операции составят:</a:t>
            </a:r>
          </a:p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Ц = 800 тыс. руб. </a:t>
            </a:r>
            <a:r>
              <a:rPr lang="ru-RU" sz="1600" dirty="0">
                <a:cs typeface="Times New Roman" panose="02020603050405020304" pitchFamily="18" charset="0"/>
              </a:rPr>
              <a:t>× (</a:t>
            </a:r>
            <a:r>
              <a:rPr lang="ru-RU" sz="1600" dirty="0" smtClean="0">
                <a:cs typeface="Times New Roman" panose="02020603050405020304" pitchFamily="18" charset="0"/>
              </a:rPr>
              <a:t>0,8 </a:t>
            </a:r>
            <a:r>
              <a:rPr lang="ru-RU" sz="1600" dirty="0">
                <a:cs typeface="Times New Roman" panose="02020603050405020304" pitchFamily="18" charset="0"/>
              </a:rPr>
              <a:t>× </a:t>
            </a:r>
            <a:r>
              <a:rPr lang="ru-RU" sz="1600" dirty="0" smtClean="0">
                <a:cs typeface="Times New Roman" panose="02020603050405020304" pitchFamily="18" charset="0"/>
              </a:rPr>
              <a:t>0,14 </a:t>
            </a:r>
            <a:r>
              <a:rPr lang="ru-RU" sz="1600" dirty="0">
                <a:cs typeface="Times New Roman" panose="02020603050405020304" pitchFamily="18" charset="0"/>
              </a:rPr>
              <a:t>× </a:t>
            </a:r>
            <a:r>
              <a:rPr lang="ru-RU" sz="1600" dirty="0" smtClean="0">
                <a:cs typeface="Times New Roman" panose="02020603050405020304" pitchFamily="18" charset="0"/>
              </a:rPr>
              <a:t>(90 / 365) + 0,02) = 38,093 тыс. руб.</a:t>
            </a:r>
          </a:p>
          <a:p>
            <a:pPr algn="just"/>
            <a:endParaRPr lang="ru-RU" sz="16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cs typeface="Times New Roman" panose="02020603050405020304" pitchFamily="18" charset="0"/>
              </a:rPr>
              <a:t>Пример:</a:t>
            </a:r>
            <a:r>
              <a:rPr lang="ru-RU" sz="1600" b="1" dirty="0" smtClean="0">
                <a:cs typeface="Times New Roman" panose="02020603050405020304" pitchFamily="18" charset="0"/>
              </a:rPr>
              <a:t> Рассчитать сумму, которую получит предприятие по </a:t>
            </a:r>
            <a:r>
              <a:rPr lang="ru-RU" sz="1600" b="1" dirty="0" err="1" smtClean="0">
                <a:cs typeface="Times New Roman" panose="02020603050405020304" pitchFamily="18" charset="0"/>
              </a:rPr>
              <a:t>факторинговой</a:t>
            </a:r>
            <a:r>
              <a:rPr lang="ru-RU" sz="1600" b="1" dirty="0" smtClean="0">
                <a:cs typeface="Times New Roman" panose="02020603050405020304" pitchFamily="18" charset="0"/>
              </a:rPr>
              <a:t> сделке, если общая сумма дебиторской задолженности предприятия = 200 000 руб., аванс составит 80%, резерв соответственно 20%, комиссия фактора равна 2,5%, ежемесячный банковский процент за аванс - 1%</a:t>
            </a:r>
          </a:p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Решение: </a:t>
            </a:r>
            <a:r>
              <a:rPr lang="ru-RU" sz="1600" dirty="0" smtClean="0">
                <a:cs typeface="Times New Roman" panose="02020603050405020304" pitchFamily="18" charset="0"/>
              </a:rPr>
              <a:t>Плата: Ц = 200 тыс. руб. </a:t>
            </a:r>
            <a:r>
              <a:rPr lang="ru-RU" sz="1600" dirty="0">
                <a:cs typeface="Times New Roman" panose="02020603050405020304" pitchFamily="18" charset="0"/>
              </a:rPr>
              <a:t>× </a:t>
            </a:r>
            <a:r>
              <a:rPr lang="ru-RU" sz="1600" dirty="0" smtClean="0">
                <a:cs typeface="Times New Roman" panose="02020603050405020304" pitchFamily="18" charset="0"/>
              </a:rPr>
              <a:t>(0,8 </a:t>
            </a:r>
            <a:r>
              <a:rPr lang="ru-RU" sz="1600" dirty="0">
                <a:cs typeface="Times New Roman" panose="02020603050405020304" pitchFamily="18" charset="0"/>
              </a:rPr>
              <a:t>× </a:t>
            </a:r>
            <a:r>
              <a:rPr lang="ru-RU" sz="1600" dirty="0" smtClean="0">
                <a:cs typeface="Times New Roman" panose="02020603050405020304" pitchFamily="18" charset="0"/>
              </a:rPr>
              <a:t>0,01 + 0,025) = 6 600 тыс. руб.</a:t>
            </a:r>
          </a:p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                       Сумма: </a:t>
            </a:r>
            <a:r>
              <a:rPr lang="ru-RU" sz="1600" dirty="0">
                <a:cs typeface="Times New Roman" panose="02020603050405020304" pitchFamily="18" charset="0"/>
              </a:rPr>
              <a:t>200000 × </a:t>
            </a:r>
            <a:r>
              <a:rPr lang="ru-RU" sz="1600" dirty="0" smtClean="0">
                <a:cs typeface="Times New Roman" panose="02020603050405020304" pitchFamily="18" charset="0"/>
              </a:rPr>
              <a:t>0,8 – 6600 = 153 400 руб.</a:t>
            </a:r>
          </a:p>
        </p:txBody>
      </p:sp>
    </p:spTree>
    <p:extLst>
      <p:ext uri="{BB962C8B-B14F-4D97-AF65-F5344CB8AC3E}">
        <p14:creationId xmlns:p14="http://schemas.microsoft.com/office/powerpoint/2010/main" val="372427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5402"/>
            <a:ext cx="66967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66464" y="0"/>
            <a:ext cx="7301880" cy="142540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Источники финансирования инвестиционной деятельности предприятия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3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3671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Лизинг</a:t>
            </a:r>
            <a:r>
              <a:rPr lang="ru-RU" dirty="0" smtClean="0">
                <a:cs typeface="Times New Roman" pitchFamily="18" charset="0"/>
              </a:rPr>
              <a:t>  - совокупность экономических и правовых отношений, возникающих в связи с реализацией договора лизинга, в том числе приобретением предмета лизинга.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Договор лизинга </a:t>
            </a:r>
            <a:r>
              <a:rPr lang="ru-RU" dirty="0" smtClean="0">
                <a:cs typeface="Times New Roman" pitchFamily="18" charset="0"/>
              </a:rPr>
              <a:t>— договор, в соответствии с которым арендодатель (лизингодатель) обязуется приобрести в собственность указанное арендатором (лизингополучатель) имущество у определенного им продавца и предоставить лизингополучателю это имущество за плату во временное владение и пользование. То есть по договору лизинга арендодатель обязуется приобрести в собственность указанное арендатором имущество у третьих лиц (продавцов) и передать его в аренду.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Предмет лизинга </a:t>
            </a:r>
            <a:r>
              <a:rPr lang="ru-RU" dirty="0" smtClean="0">
                <a:cs typeface="Times New Roman" pitchFamily="18" charset="0"/>
              </a:rPr>
              <a:t>- любые </a:t>
            </a:r>
            <a:r>
              <a:rPr lang="ru-RU" dirty="0" err="1" smtClean="0">
                <a:cs typeface="Times New Roman" pitchFamily="18" charset="0"/>
              </a:rPr>
              <a:t>непотребляемые</a:t>
            </a:r>
            <a:r>
              <a:rPr lang="ru-RU" dirty="0" smtClean="0">
                <a:cs typeface="Times New Roman" pitchFamily="18" charset="0"/>
              </a:rPr>
              <a:t> вещи, в том числе предприятия и другие имущественные комплексы, здания, сооружения. оборудование, транспортные средства и другое движимое и недвижимое имущество. которое в соответствии с федеральным законодательством может использоваться для 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61737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8072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cs typeface="Times New Roman" panose="02020603050405020304" pitchFamily="18" charset="0"/>
              </a:rPr>
              <a:t>Пример</a:t>
            </a:r>
            <a:r>
              <a:rPr lang="ru-RU" b="1" u="sng" dirty="0" smtClean="0"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cs typeface="Times New Roman" panose="02020603050405020304" pitchFamily="18" charset="0"/>
              </a:rPr>
              <a:t> Стоимость сдаваемого в лизинг оборудования – 500 тыс.р. Срок лизинга – два года. Норма амортизации – 30 %. Процент за кредит – 20 % в год. Согласованная ставка комиссионного вознаграждения лизингодателя – 4 % годовых стоимости оборудования. Стоимость дополнительных услуг по обучению персонала – 5 тыс. р. НДС – 18 %. Рассчитайте сумму лизингового платежа. </a:t>
            </a: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cs typeface="Times New Roman" panose="02020603050405020304" pitchFamily="18" charset="0"/>
              </a:rPr>
              <a:t>Решение:</a:t>
            </a:r>
            <a:r>
              <a:rPr lang="ru-RU" dirty="0" smtClean="0">
                <a:cs typeface="Times New Roman" panose="02020603050405020304" pitchFamily="18" charset="0"/>
              </a:rPr>
              <a:t> ЛП = АО + ПК + КВ + ДУ + НДС, 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где: ЛП - общая сумма лизинговых платежей;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АО - величина амортизационных отчислений, причитающихся лизингодателю в текущем году;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ПК - плата за используемые кредитные ресурсы лизингодателем на приобретение имущества - объекта договора лизинга;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КВ - комиссионное вознаграждение лизингодателю за предоставление имущества по договору лизинга;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ДУ - плата лизингодателю за дополнительные услуги лизингополучателю, предусмотренные договором лизинга;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НДС - налог на добавленную стоимость, уплачиваемый лизингополучателем по услугам лизингодателя.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30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Амортизационные отчисления </a:t>
            </a:r>
            <a:r>
              <a:rPr lang="ru-RU" dirty="0" smtClean="0">
                <a:cs typeface="Times New Roman" panose="02020603050405020304" pitchFamily="18" charset="0"/>
              </a:rPr>
              <a:t>рассчитываются </a:t>
            </a:r>
            <a:r>
              <a:rPr lang="ru-RU" dirty="0" smtClean="0">
                <a:cs typeface="Times New Roman" panose="02020603050405020304" pitchFamily="18" charset="0"/>
              </a:rPr>
              <a:t>по формуле: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АО = БС × НА / 100,</a:t>
            </a:r>
          </a:p>
          <a:p>
            <a:pPr algn="just"/>
            <a:r>
              <a:rPr lang="ru-RU" dirty="0">
                <a:cs typeface="Times New Roman" panose="02020603050405020304" pitchFamily="18" charset="0"/>
              </a:rPr>
              <a:t>г</a:t>
            </a:r>
            <a:r>
              <a:rPr lang="ru-RU" dirty="0" smtClean="0">
                <a:cs typeface="Times New Roman" panose="02020603050405020304" pitchFamily="18" charset="0"/>
              </a:rPr>
              <a:t>де: БС - балансовая стоимость имущества - предмета договора лизинга, млн, руб.;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НА - норма амортизационных отчислений, процентов. </a:t>
            </a:r>
          </a:p>
          <a:p>
            <a:pPr algn="just"/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АО = БС </a:t>
            </a:r>
            <a:r>
              <a:rPr lang="ru-RU" dirty="0">
                <a:cs typeface="Times New Roman" panose="02020603050405020304" pitchFamily="18" charset="0"/>
              </a:rPr>
              <a:t>× </a:t>
            </a:r>
            <a:r>
              <a:rPr lang="ru-RU" dirty="0" smtClean="0">
                <a:cs typeface="Times New Roman" panose="02020603050405020304" pitchFamily="18" charset="0"/>
              </a:rPr>
              <a:t>НА / 100 = 500 000</a:t>
            </a:r>
            <a:r>
              <a:rPr lang="ru-RU" dirty="0">
                <a:cs typeface="Times New Roman" panose="02020603050405020304" pitchFamily="18" charset="0"/>
              </a:rPr>
              <a:t> × </a:t>
            </a:r>
            <a:r>
              <a:rPr lang="ru-RU" dirty="0" smtClean="0">
                <a:cs typeface="Times New Roman" panose="02020603050405020304" pitchFamily="18" charset="0"/>
              </a:rPr>
              <a:t>30/100 = 150 000 руб.</a:t>
            </a:r>
          </a:p>
          <a:p>
            <a:pPr algn="just"/>
            <a:endParaRPr lang="ru-RU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cs typeface="Times New Roman" panose="02020603050405020304" pitchFamily="18" charset="0"/>
              </a:rPr>
              <a:t>Пк</a:t>
            </a:r>
            <a:r>
              <a:rPr lang="ru-RU" b="1" dirty="0" smtClean="0">
                <a:cs typeface="Times New Roman" panose="02020603050405020304" pitchFamily="18" charset="0"/>
              </a:rPr>
              <a:t> = </a:t>
            </a:r>
            <a:r>
              <a:rPr lang="ru-RU" b="1" dirty="0" err="1" smtClean="0">
                <a:cs typeface="Times New Roman" panose="02020603050405020304" pitchFamily="18" charset="0"/>
              </a:rPr>
              <a:t>Кр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× </a:t>
            </a:r>
            <a:r>
              <a:rPr lang="ru-RU" b="1" dirty="0" err="1" smtClean="0">
                <a:cs typeface="Times New Roman" panose="02020603050405020304" pitchFamily="18" charset="0"/>
              </a:rPr>
              <a:t>СТк</a:t>
            </a:r>
            <a:r>
              <a:rPr lang="ru-RU" b="1" dirty="0" smtClean="0">
                <a:cs typeface="Times New Roman" panose="02020603050405020304" pitchFamily="18" charset="0"/>
              </a:rPr>
              <a:t> / 100,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где: ПК - плата за используемые кредитные ресурсы, млн. руб.;</a:t>
            </a:r>
          </a:p>
          <a:p>
            <a:pPr algn="just"/>
            <a:r>
              <a:rPr lang="ru-RU" dirty="0" err="1" smtClean="0">
                <a:cs typeface="Times New Roman" panose="02020603050405020304" pitchFamily="18" charset="0"/>
              </a:rPr>
              <a:t>СТк</a:t>
            </a:r>
            <a:r>
              <a:rPr lang="ru-RU" dirty="0" smtClean="0">
                <a:cs typeface="Times New Roman" panose="02020603050405020304" pitchFamily="18" charset="0"/>
              </a:rPr>
              <a:t> - ставка за кредит, процентов годовых.</a:t>
            </a:r>
          </a:p>
          <a:p>
            <a:pPr algn="just"/>
            <a:r>
              <a:rPr lang="ru-RU" dirty="0" err="1" smtClean="0">
                <a:cs typeface="Times New Roman" panose="02020603050405020304" pitchFamily="18" charset="0"/>
              </a:rPr>
              <a:t>Кр</a:t>
            </a:r>
            <a:r>
              <a:rPr lang="ru-RU" dirty="0" smtClean="0">
                <a:cs typeface="Times New Roman" panose="02020603050405020304" pitchFamily="18" charset="0"/>
              </a:rPr>
              <a:t> - кредитные ресурсы.</a:t>
            </a:r>
          </a:p>
          <a:p>
            <a:pPr algn="just"/>
            <a:endParaRPr lang="ru-RU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ПК = 500 000 </a:t>
            </a:r>
            <a:r>
              <a:rPr lang="ru-RU" dirty="0">
                <a:cs typeface="Times New Roman" panose="02020603050405020304" pitchFamily="18" charset="0"/>
              </a:rPr>
              <a:t>× </a:t>
            </a:r>
            <a:r>
              <a:rPr lang="ru-RU" dirty="0" smtClean="0">
                <a:cs typeface="Times New Roman" panose="02020603050405020304" pitchFamily="18" charset="0"/>
              </a:rPr>
              <a:t>0,2=100 000 руб.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КВ = 500 000 </a:t>
            </a:r>
            <a:r>
              <a:rPr lang="ru-RU" dirty="0">
                <a:cs typeface="Times New Roman" panose="02020603050405020304" pitchFamily="18" charset="0"/>
              </a:rPr>
              <a:t>× </a:t>
            </a:r>
            <a:r>
              <a:rPr lang="ru-RU" dirty="0" smtClean="0">
                <a:cs typeface="Times New Roman" panose="02020603050405020304" pitchFamily="18" charset="0"/>
              </a:rPr>
              <a:t>0,04=20 000 руб.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ДУ = 5 000 руб.</a:t>
            </a:r>
          </a:p>
          <a:p>
            <a:pPr algn="just"/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НДС=(АО+ПК+КВ+ДУ</a:t>
            </a:r>
            <a:r>
              <a:rPr lang="ru-RU" dirty="0">
                <a:cs typeface="Times New Roman" panose="02020603050405020304" pitchFamily="18" charset="0"/>
              </a:rPr>
              <a:t>) × 18/100 </a:t>
            </a:r>
            <a:r>
              <a:rPr lang="ru-RU" dirty="0" smtClean="0">
                <a:cs typeface="Times New Roman" panose="02020603050405020304" pitchFamily="18" charset="0"/>
              </a:rPr>
              <a:t>=(</a:t>
            </a:r>
            <a:r>
              <a:rPr lang="ru-RU" dirty="0" smtClean="0">
                <a:cs typeface="Times New Roman" panose="02020603050405020304" pitchFamily="18" charset="0"/>
              </a:rPr>
              <a:t>150000+100000+20000+5000</a:t>
            </a:r>
            <a:r>
              <a:rPr lang="ru-RU" dirty="0">
                <a:cs typeface="Times New Roman" panose="02020603050405020304" pitchFamily="18" charset="0"/>
              </a:rPr>
              <a:t>) × 18/100=49500 </a:t>
            </a:r>
            <a:r>
              <a:rPr lang="ru-RU" dirty="0" smtClean="0"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ЛП= АО + ПК + КВ + ДУ + НДС</a:t>
            </a: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ЛП = </a:t>
            </a:r>
            <a:r>
              <a:rPr lang="ru-RU" dirty="0" smtClean="0">
                <a:cs typeface="Times New Roman" panose="02020603050405020304" pitchFamily="18" charset="0"/>
              </a:rPr>
              <a:t>150 </a:t>
            </a:r>
            <a:r>
              <a:rPr lang="ru-RU" dirty="0" smtClean="0">
                <a:cs typeface="Times New Roman" panose="02020603050405020304" pitchFamily="18" charset="0"/>
              </a:rPr>
              <a:t>000 + 100 000 + 20 000 + 5 000 + 49 500 = 324 500 руб. </a:t>
            </a:r>
          </a:p>
        </p:txBody>
      </p:sp>
    </p:spTree>
    <p:extLst>
      <p:ext uri="{BB962C8B-B14F-4D97-AF65-F5344CB8AC3E}">
        <p14:creationId xmlns:p14="http://schemas.microsoft.com/office/powerpoint/2010/main" val="2367441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836712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cs typeface="Times New Roman" pitchFamily="18" charset="0"/>
              </a:rPr>
              <a:t>Пример</a:t>
            </a:r>
          </a:p>
          <a:p>
            <a:pPr algn="just"/>
            <a:r>
              <a:rPr lang="ru-RU" b="1" dirty="0" smtClean="0">
                <a:cs typeface="Times New Roman" pitchFamily="18" charset="0"/>
              </a:rPr>
              <a:t>Оценить эффективность использования лизинга в сравнении с привлечением кредита для закупки оборудования, которое стоит 220 </a:t>
            </a:r>
            <a:r>
              <a:rPr lang="ru-RU" b="1" dirty="0" err="1" smtClean="0">
                <a:cs typeface="Times New Roman" pitchFamily="18" charset="0"/>
              </a:rPr>
              <a:t>ден</a:t>
            </a:r>
            <a:r>
              <a:rPr lang="ru-RU" b="1" dirty="0" smtClean="0">
                <a:cs typeface="Times New Roman" pitchFamily="18" charset="0"/>
              </a:rPr>
              <a:t>. ед., Лизингодатель предлагает передать это оборудование в лизинг по договору на 4 года с ежегодной оплатой 32 </a:t>
            </a:r>
            <a:r>
              <a:rPr lang="ru-RU" b="1" dirty="0" err="1" smtClean="0">
                <a:cs typeface="Times New Roman" pitchFamily="18" charset="0"/>
              </a:rPr>
              <a:t>ден</a:t>
            </a:r>
            <a:r>
              <a:rPr lang="ru-RU" b="1" dirty="0" smtClean="0">
                <a:cs typeface="Times New Roman" pitchFamily="18" charset="0"/>
              </a:rPr>
              <a:t>. ед. </a:t>
            </a:r>
          </a:p>
          <a:p>
            <a:pPr algn="just"/>
            <a:r>
              <a:rPr lang="ru-RU" b="1" dirty="0" smtClean="0">
                <a:cs typeface="Times New Roman" pitchFamily="18" charset="0"/>
              </a:rPr>
              <a:t>В банке сумму для закупки оборудования 220 </a:t>
            </a:r>
            <a:r>
              <a:rPr lang="ru-RU" b="1" dirty="0" err="1" smtClean="0">
                <a:cs typeface="Times New Roman" pitchFamily="18" charset="0"/>
              </a:rPr>
              <a:t>ден</a:t>
            </a:r>
            <a:r>
              <a:rPr lang="ru-RU" b="1" dirty="0" smtClean="0">
                <a:cs typeface="Times New Roman" pitchFamily="18" charset="0"/>
              </a:rPr>
              <a:t>. ед. можно получить на 4 года под 15% годовых. </a:t>
            </a:r>
            <a:endParaRPr lang="ru-RU" b="1" dirty="0" smtClean="0">
              <a:cs typeface="Times New Roman" pitchFamily="18" charset="0"/>
            </a:endParaRPr>
          </a:p>
          <a:p>
            <a:pPr algn="just"/>
            <a:endParaRPr lang="ru-RU" b="1" dirty="0" smtClean="0">
              <a:cs typeface="Times New Roman" pitchFamily="18" charset="0"/>
            </a:endParaRPr>
          </a:p>
          <a:p>
            <a:pPr algn="just"/>
            <a:r>
              <a:rPr lang="ru-RU" sz="1600" u="sng" dirty="0" smtClean="0">
                <a:cs typeface="Times New Roman" pitchFamily="18" charset="0"/>
              </a:rPr>
              <a:t>Решение</a:t>
            </a:r>
            <a:r>
              <a:rPr lang="ru-RU" sz="1600" u="sng" dirty="0" smtClean="0">
                <a:cs typeface="Times New Roman" pitchFamily="18" charset="0"/>
              </a:rPr>
              <a:t>. </a:t>
            </a:r>
            <a:r>
              <a:rPr lang="ru-RU" sz="1600" dirty="0" smtClean="0">
                <a:cs typeface="Times New Roman" pitchFamily="18" charset="0"/>
              </a:rPr>
              <a:t>Рассчитаем общую сумму платежей банку, включая размер кредита и процентов за кредит за 4 года по формуле: </a:t>
            </a:r>
          </a:p>
          <a:p>
            <a:pPr algn="ctr"/>
            <a:r>
              <a:rPr lang="en-US" sz="1600" dirty="0" smtClean="0">
                <a:cs typeface="Times New Roman" pitchFamily="18" charset="0"/>
              </a:rPr>
              <a:t>FV</a:t>
            </a:r>
            <a:r>
              <a:rPr lang="ru-RU" sz="1600" baseline="-25000" dirty="0" err="1" smtClean="0">
                <a:cs typeface="Times New Roman" pitchFamily="18" charset="0"/>
              </a:rPr>
              <a:t>бп</a:t>
            </a:r>
            <a:r>
              <a:rPr lang="ru-RU" sz="1600" dirty="0" smtClean="0">
                <a:cs typeface="Times New Roman" pitchFamily="18" charset="0"/>
              </a:rPr>
              <a:t> = </a:t>
            </a:r>
            <a:r>
              <a:rPr lang="en-US" sz="1600" dirty="0" smtClean="0">
                <a:cs typeface="Times New Roman" pitchFamily="18" charset="0"/>
              </a:rPr>
              <a:t>PV </a:t>
            </a:r>
            <a:r>
              <a:rPr lang="ru-RU" sz="1600" dirty="0" smtClean="0">
                <a:cs typeface="Times New Roman" pitchFamily="18" charset="0"/>
              </a:rPr>
              <a:t>× (1 + </a:t>
            </a:r>
            <a:r>
              <a:rPr lang="en-US" sz="1600" dirty="0" smtClean="0">
                <a:cs typeface="Times New Roman" pitchFamily="18" charset="0"/>
              </a:rPr>
              <a:t>n </a:t>
            </a:r>
            <a:r>
              <a:rPr lang="ru-RU" sz="1600" dirty="0">
                <a:cs typeface="Times New Roman" pitchFamily="18" charset="0"/>
              </a:rPr>
              <a:t>× </a:t>
            </a:r>
            <a:r>
              <a:rPr lang="en-US" sz="1600" dirty="0" smtClean="0">
                <a:cs typeface="Times New Roman" pitchFamily="18" charset="0"/>
              </a:rPr>
              <a:t>r</a:t>
            </a:r>
            <a:r>
              <a:rPr lang="ru-RU" sz="1600" dirty="0" smtClean="0">
                <a:cs typeface="Times New Roman" pitchFamily="18" charset="0"/>
              </a:rPr>
              <a:t>),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где </a:t>
            </a:r>
            <a:r>
              <a:rPr lang="en-US" sz="1600" dirty="0" smtClean="0">
                <a:cs typeface="Times New Roman" pitchFamily="18" charset="0"/>
              </a:rPr>
              <a:t>PV </a:t>
            </a:r>
            <a:r>
              <a:rPr lang="ru-RU" sz="1600" dirty="0" smtClean="0">
                <a:cs typeface="Times New Roman" pitchFamily="18" charset="0"/>
              </a:rPr>
              <a:t>- размер кредита;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п - число лет кредитования;</a:t>
            </a:r>
          </a:p>
          <a:p>
            <a:pPr algn="just"/>
            <a:r>
              <a:rPr lang="en-US" sz="1600" dirty="0" smtClean="0">
                <a:cs typeface="Times New Roman" pitchFamily="18" charset="0"/>
              </a:rPr>
              <a:t>r</a:t>
            </a:r>
            <a:r>
              <a:rPr lang="ru-RU" sz="1600" dirty="0" smtClean="0">
                <a:cs typeface="Times New Roman" pitchFamily="18" charset="0"/>
              </a:rPr>
              <a:t> - годовая ставка оплаты процентов за кредит (в долях едини­цы);</a:t>
            </a:r>
          </a:p>
          <a:p>
            <a:pPr algn="ctr"/>
            <a:r>
              <a:rPr lang="en-US" sz="1600" dirty="0" smtClean="0">
                <a:cs typeface="Times New Roman" pitchFamily="18" charset="0"/>
              </a:rPr>
              <a:t>FV</a:t>
            </a:r>
            <a:r>
              <a:rPr lang="ru-RU" sz="1600" baseline="-25000" dirty="0" smtClean="0">
                <a:cs typeface="Times New Roman" pitchFamily="18" charset="0"/>
              </a:rPr>
              <a:t>б</a:t>
            </a:r>
            <a:r>
              <a:rPr lang="en-US" sz="1600" baseline="-25000" dirty="0" smtClean="0">
                <a:cs typeface="Times New Roman" pitchFamily="18" charset="0"/>
              </a:rPr>
              <a:t>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= 220 </a:t>
            </a:r>
            <a:r>
              <a:rPr lang="ru-RU" sz="1600" dirty="0">
                <a:cs typeface="Times New Roman" pitchFamily="18" charset="0"/>
              </a:rPr>
              <a:t>× </a:t>
            </a:r>
            <a:r>
              <a:rPr lang="ru-RU" sz="1600" dirty="0" smtClean="0">
                <a:cs typeface="Times New Roman" pitchFamily="18" charset="0"/>
              </a:rPr>
              <a:t>(1 + 4 </a:t>
            </a:r>
            <a:r>
              <a:rPr lang="ru-RU" sz="1600" dirty="0">
                <a:cs typeface="Times New Roman" pitchFamily="18" charset="0"/>
              </a:rPr>
              <a:t>× </a:t>
            </a:r>
            <a:r>
              <a:rPr lang="ru-RU" sz="1600" dirty="0" smtClean="0">
                <a:cs typeface="Times New Roman" pitchFamily="18" charset="0"/>
              </a:rPr>
              <a:t>0,15) = 352 </a:t>
            </a:r>
            <a:r>
              <a:rPr lang="ru-RU" sz="1600" dirty="0" err="1" smtClean="0">
                <a:cs typeface="Times New Roman" pitchFamily="18" charset="0"/>
              </a:rPr>
              <a:t>ден</a:t>
            </a:r>
            <a:r>
              <a:rPr lang="ru-RU" sz="1600" dirty="0" smtClean="0">
                <a:cs typeface="Times New Roman" pitchFamily="18" charset="0"/>
              </a:rPr>
              <a:t>. ед.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За </a:t>
            </a:r>
            <a:r>
              <a:rPr lang="ru-RU" sz="1600" dirty="0" smtClean="0">
                <a:cs typeface="Times New Roman" pitchFamily="18" charset="0"/>
              </a:rPr>
              <a:t>4 года общая сумма платежей банку составит 352 </a:t>
            </a:r>
            <a:r>
              <a:rPr lang="ru-RU" sz="1600" dirty="0" err="1" smtClean="0">
                <a:cs typeface="Times New Roman" pitchFamily="18" charset="0"/>
              </a:rPr>
              <a:t>ден</a:t>
            </a:r>
            <a:r>
              <a:rPr lang="ru-RU" sz="1600" dirty="0" smtClean="0">
                <a:cs typeface="Times New Roman" pitchFamily="18" charset="0"/>
              </a:rPr>
              <a:t>. ед., из них 220 </a:t>
            </a:r>
            <a:r>
              <a:rPr lang="ru-RU" sz="1600" dirty="0" err="1" smtClean="0">
                <a:cs typeface="Times New Roman" pitchFamily="18" charset="0"/>
              </a:rPr>
              <a:t>ден</a:t>
            </a:r>
            <a:r>
              <a:rPr lang="ru-RU" sz="1600" dirty="0" smtClean="0">
                <a:cs typeface="Times New Roman" pitchFamily="18" charset="0"/>
              </a:rPr>
              <a:t>. ед. составляет кредит и 132 </a:t>
            </a:r>
            <a:r>
              <a:rPr lang="ru-RU" sz="1600" dirty="0" err="1" smtClean="0">
                <a:cs typeface="Times New Roman" pitchFamily="18" charset="0"/>
              </a:rPr>
              <a:t>ден</a:t>
            </a:r>
            <a:r>
              <a:rPr lang="ru-RU" sz="1600" dirty="0" smtClean="0">
                <a:cs typeface="Times New Roman" pitchFamily="18" charset="0"/>
              </a:rPr>
              <a:t>. ед. (352 - 220) -проценты за кредит.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Размер ежегодных лизинговых платежей 32 </a:t>
            </a:r>
            <a:r>
              <a:rPr lang="ru-RU" sz="1600" dirty="0" err="1" smtClean="0">
                <a:cs typeface="Times New Roman" pitchFamily="18" charset="0"/>
              </a:rPr>
              <a:t>ден</a:t>
            </a:r>
            <a:r>
              <a:rPr lang="ru-RU" sz="1600" dirty="0" smtClean="0">
                <a:cs typeface="Times New Roman" pitchFamily="18" charset="0"/>
              </a:rPr>
              <a:t>. ед. в расчете на 4 года составит 128 </a:t>
            </a:r>
            <a:r>
              <a:rPr lang="ru-RU" sz="1600" dirty="0" err="1" smtClean="0">
                <a:cs typeface="Times New Roman" pitchFamily="18" charset="0"/>
              </a:rPr>
              <a:t>ден</a:t>
            </a:r>
            <a:r>
              <a:rPr lang="ru-RU" sz="1600" dirty="0" smtClean="0">
                <a:cs typeface="Times New Roman" pitchFamily="18" charset="0"/>
              </a:rPr>
              <a:t>. ед. </a:t>
            </a:r>
          </a:p>
          <a:p>
            <a:pPr algn="just"/>
            <a:r>
              <a:rPr lang="ru-RU" b="1" dirty="0" smtClean="0">
                <a:cs typeface="Times New Roman" pitchFamily="18" charset="0"/>
              </a:rPr>
              <a:t>Очевидно</a:t>
            </a:r>
            <a:r>
              <a:rPr lang="ru-RU" b="1" dirty="0" smtClean="0">
                <a:cs typeface="Times New Roman" pitchFamily="18" charset="0"/>
              </a:rPr>
              <a:t>, лизинговый проект требует меньше расходов, чем использование кредита для покупки оборудования, поэтому использование лизинга предпочтительнее.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54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42852"/>
            <a:ext cx="8640960" cy="6494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Экономический эффект от реализации инвестиционного проекта в расчете на год при использовании лизинга определяется с помощью одного из трех выражений:</a:t>
            </a:r>
          </a:p>
          <a:p>
            <a:pPr algn="just"/>
            <a:endParaRPr lang="ru-RU" sz="13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ru-RU" sz="13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где </a:t>
            </a:r>
            <a:r>
              <a:rPr lang="ru-RU" sz="1300" b="1" i="1" dirty="0" smtClean="0">
                <a:solidFill>
                  <a:schemeClr val="bg1"/>
                </a:solidFill>
                <a:cs typeface="Times New Roman" pitchFamily="18" charset="0"/>
              </a:rPr>
              <a:t>        </a:t>
            </a:r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— экономический эффект в расчете на год от реализации лизингового инвестиционного проекта, направленного на новый вид производственной деятельности (например, открытие нового предприятия, подразделения и т.п.);</a:t>
            </a:r>
          </a:p>
          <a:p>
            <a:pPr algn="just">
              <a:lnSpc>
                <a:spcPct val="150000"/>
              </a:lnSpc>
            </a:pPr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               — выручка от продаж, полученная в результате реализации инвестиционного проекта в расчете на год;</a:t>
            </a:r>
          </a:p>
          <a:p>
            <a:pPr algn="just">
              <a:lnSpc>
                <a:spcPct val="150000"/>
              </a:lnSpc>
            </a:pPr>
            <a:r>
              <a:rPr lang="ru-RU" sz="1300" b="1" i="1" dirty="0" smtClean="0">
                <a:solidFill>
                  <a:schemeClr val="bg1"/>
                </a:solidFill>
                <a:cs typeface="Times New Roman" pitchFamily="18" charset="0"/>
              </a:rPr>
              <a:t>               —</a:t>
            </a:r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 производственные затраты без учета лизинговых платежей после реализации инвестиционного проекта в расчете на 1 год;</a:t>
            </a:r>
          </a:p>
          <a:p>
            <a:pPr algn="just"/>
            <a:endParaRPr lang="ru-RU" sz="13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ru-RU" sz="13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где </a:t>
            </a:r>
            <a:r>
              <a:rPr lang="ru-RU" sz="1300" b="1" i="1" dirty="0" smtClean="0">
                <a:solidFill>
                  <a:schemeClr val="bg1"/>
                </a:solidFill>
                <a:cs typeface="Times New Roman" pitchFamily="18" charset="0"/>
              </a:rPr>
              <a:t>       </a:t>
            </a:r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— экономический эффект в расчете на год реализации лизингового инвестиционного проекта, направленного на увеличение выручки от продаж и снижение производственных затрат в сравнении с прежней работой организации без внедрения лизингового проекта,</a:t>
            </a:r>
          </a:p>
          <a:p>
            <a:pPr algn="just">
              <a:lnSpc>
                <a:spcPct val="150000"/>
              </a:lnSpc>
            </a:pPr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              — выручка от продаж без реализации лизингового инвестиционного проекта в расчете на 1 год;</a:t>
            </a:r>
          </a:p>
          <a:p>
            <a:pPr algn="just">
              <a:lnSpc>
                <a:spcPct val="150000"/>
              </a:lnSpc>
            </a:pPr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              — производственные затраты без учета лизинговых платежей без реализации инвестиционного проекта в расчете на 1 год;</a:t>
            </a:r>
          </a:p>
          <a:p>
            <a:pPr algn="just">
              <a:lnSpc>
                <a:spcPct val="150000"/>
              </a:lnSpc>
            </a:pPr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              — годовая сумма амортизационных отчислений, входящая в производственные затраты, без реализации инвестиционного проекта;</a:t>
            </a:r>
          </a:p>
          <a:p>
            <a:pPr algn="just"/>
            <a:endParaRPr lang="ru-RU" sz="13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en-US" sz="13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chemeClr val="bg1"/>
                </a:solidFill>
                <a:cs typeface="Times New Roman" pitchFamily="18" charset="0"/>
              </a:rPr>
              <a:t>где       — экономический эффект в расчете на гол от реализации лизингового инвестиционного проекта, направленного на снижение затрат в сравнении с прежней работой организации без внедрения лизингового проекта.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609781"/>
            <a:ext cx="2643206" cy="461765"/>
          </a:xfrm>
          <a:prstGeom prst="rect">
            <a:avLst/>
          </a:prstGeom>
          <a:noFill/>
        </p:spPr>
      </p:pic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720" y="892951"/>
            <a:ext cx="253009" cy="357190"/>
          </a:xfrm>
          <a:prstGeom prst="rect">
            <a:avLst/>
          </a:prstGeom>
          <a:noFill/>
        </p:spPr>
      </p:pic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11" y="1535893"/>
            <a:ext cx="321051" cy="395140"/>
          </a:xfrm>
          <a:prstGeom prst="rect">
            <a:avLst/>
          </a:prstGeom>
          <a:noFill/>
        </p:spPr>
      </p:pic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72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822" y="2178827"/>
            <a:ext cx="428628" cy="368620"/>
          </a:xfrm>
          <a:prstGeom prst="rect">
            <a:avLst/>
          </a:prstGeom>
          <a:noFill/>
        </p:spPr>
      </p:pic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76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723432"/>
            <a:ext cx="4714908" cy="411003"/>
          </a:xfrm>
          <a:prstGeom prst="rect">
            <a:avLst/>
          </a:prstGeom>
          <a:noFill/>
        </p:spPr>
      </p:pic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78" name="Picture 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100" y="3008894"/>
            <a:ext cx="266700" cy="381000"/>
          </a:xfrm>
          <a:prstGeom prst="rect">
            <a:avLst/>
          </a:prstGeom>
          <a:noFill/>
        </p:spPr>
      </p:pic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80" name="Picture 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60" y="3764771"/>
            <a:ext cx="285753" cy="357191"/>
          </a:xfrm>
          <a:prstGeom prst="rect">
            <a:avLst/>
          </a:prstGeom>
          <a:noFill/>
        </p:spPr>
      </p:pic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82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12" y="4357694"/>
            <a:ext cx="400050" cy="342900"/>
          </a:xfrm>
          <a:prstGeom prst="rect">
            <a:avLst/>
          </a:prstGeom>
          <a:noFill/>
        </p:spPr>
      </p:pic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84" name="Picture 3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000636"/>
            <a:ext cx="304800" cy="342900"/>
          </a:xfrm>
          <a:prstGeom prst="rect">
            <a:avLst/>
          </a:prstGeom>
          <a:noFill/>
        </p:spPr>
      </p:pic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86" name="Picture 3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4046" y="5500720"/>
            <a:ext cx="4105275" cy="457200"/>
          </a:xfrm>
          <a:prstGeom prst="rect">
            <a:avLst/>
          </a:prstGeom>
          <a:noFill/>
        </p:spPr>
      </p:pic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88" name="Picture 3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813" y="5857925"/>
            <a:ext cx="276822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57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1435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cs typeface="Times New Roman" pitchFamily="18" charset="0"/>
              </a:rPr>
              <a:t>Пример </a:t>
            </a:r>
          </a:p>
          <a:p>
            <a:pPr algn="just"/>
            <a:r>
              <a:rPr lang="ru-RU" b="1" dirty="0" smtClean="0">
                <a:cs typeface="Times New Roman" pitchFamily="18" charset="0"/>
              </a:rPr>
              <a:t>Руководству организации необходимо определить, что выгоднее: взять оборудование в аренду на условиях лизинга или купить его в кредит. Стоимость оборудования на рынке 220 </a:t>
            </a:r>
            <a:r>
              <a:rPr lang="ru-RU" b="1" dirty="0" err="1" smtClean="0">
                <a:cs typeface="Times New Roman" pitchFamily="18" charset="0"/>
              </a:rPr>
              <a:t>ден</a:t>
            </a:r>
            <a:r>
              <a:rPr lang="ru-RU" b="1" dirty="0" smtClean="0">
                <a:cs typeface="Times New Roman" pitchFamily="18" charset="0"/>
              </a:rPr>
              <a:t>. ед., срок полезного использования 4 года. Ежегодная норма амортизации составляет 25%, процентная ставка за кредитные ресурсы — 15% годовых. Комиссионное вознаграждение лизингодателю составляет ежегодно 5% стоимости оборудования. Договор лизинга заключен на 4 года. </a:t>
            </a:r>
          </a:p>
          <a:p>
            <a:pPr algn="just"/>
            <a:endParaRPr lang="ru-RU" b="1" dirty="0" smtClean="0">
              <a:cs typeface="Times New Roman" pitchFamily="18" charset="0"/>
            </a:endParaRPr>
          </a:p>
          <a:p>
            <a:pPr algn="just"/>
            <a:r>
              <a:rPr lang="ru-RU" u="sng" dirty="0" smtClean="0">
                <a:cs typeface="Times New Roman" pitchFamily="18" charset="0"/>
              </a:rPr>
              <a:t>Решение</a:t>
            </a:r>
            <a:r>
              <a:rPr lang="ru-RU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Расчет эффективности лизинга проведем в следующей последовательности: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-рассчитаем стоимость лизингового платежа на год;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-рассчитаем размер ежегодного платежа за кредитные ресурсы под 15% годовых для закупки оборудования лизингополучателем. Срок погашения кредита 3 года;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-рассчитаем возможный прирост прибыли как разницу между суммой лизинговых платежей, включаемых в производственные затраты, и суммой ежегодной амортизации, относимой на затраты, если для покупки оборудования используется кредит банка. </a:t>
            </a:r>
          </a:p>
        </p:txBody>
      </p:sp>
    </p:spTree>
    <p:extLst>
      <p:ext uri="{BB962C8B-B14F-4D97-AF65-F5344CB8AC3E}">
        <p14:creationId xmlns:p14="http://schemas.microsoft.com/office/powerpoint/2010/main" val="1780486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14525"/>
            <a:ext cx="8568952" cy="6463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Определим общую сумму лизинговых платежей в период действия договора лизинга: ЛП = АО + КВ = 220 + 44 = 264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ед.,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где АО — сумма амортизации за весь период использования оборудо­вания (равна стоимости оборудования, т.е. 220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ед.);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КВ — комиссионное вознаграждение (доход лизингодателя) равно 5% от стоимости оборудования за год; в расчете на 4 года: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220 × 5 : 100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×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= 44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Т — срок полезного использования оборудования, равный 4 го­дам.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Размер платежа по кредиту банка на покупку оборудования и процентов за кредит под 15% годовых равен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FV</a:t>
            </a:r>
            <a:r>
              <a:rPr lang="ru-RU" baseline="-25000" dirty="0" smtClean="0">
                <a:solidFill>
                  <a:schemeClr val="bg1"/>
                </a:solidFill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= 220 (1 +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3 ×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0,15) = 319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 </a:t>
            </a:r>
          </a:p>
          <a:p>
            <a:pPr algn="just"/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Проценты за кредит включаются в первоначальную стоимость инвестиционного актива, поэтому при условии финансирования за счет кредита первоначальная стоимость оборудования будет равна не рыночной стоимости 220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ед., которая записана в условии задачи, а стоимости с учетом банковских процентов, т.е.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FV</a:t>
            </a:r>
            <a:r>
              <a:rPr lang="ru-RU" baseline="-25000" dirty="0" smtClean="0">
                <a:solidFill>
                  <a:schemeClr val="bg1"/>
                </a:solidFill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= 319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 Следовательно, амортизацию при использовании кредита нужно начислять в данном случае исходя из фактической первоначальной стоимости, равной 319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 </a:t>
            </a:r>
          </a:p>
          <a:p>
            <a:pPr algn="just"/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Из этой суммы 99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 [(220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× 15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: 100)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×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3] относятся на погашение процентов за кредит, а остальные 220 - на погашение кредита.</a:t>
            </a:r>
          </a:p>
        </p:txBody>
      </p:sp>
    </p:spTree>
    <p:extLst>
      <p:ext uri="{BB962C8B-B14F-4D97-AF65-F5344CB8AC3E}">
        <p14:creationId xmlns:p14="http://schemas.microsoft.com/office/powerpoint/2010/main" val="2047339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716894"/>
            <a:ext cx="8568952" cy="5909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Предварительный анализ показывает, что лизинг выгоднее заключения кредитного договора, поскольку размер платежей по лизингу составляет 264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ед., а ежегодный размер платежа по банковскому кредиту - 319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 Но такой вывод не учитывает других факторов и различий между рассматриваемыми источниками финансирования инвестиций, которые будут учтены в последующих расчетах.</a:t>
            </a:r>
          </a:p>
          <a:p>
            <a:pPr algn="just"/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Лизинговые платежи включаются в производственные издержки ежегодно в сумме 264 : 4 = 66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ед., в то время как при использовании кредитов банка в издержки ежегодно включается только сумма амортизации, равная ежегодному проценту амортизации (по условию 25%) от общего размера оплаты банку за кредитные ресурсы: </a:t>
            </a:r>
          </a:p>
          <a:p>
            <a:pPr algn="ctr"/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319 ×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25 : 100 = 79,75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В результате ежегодный прирост прибыли за счет преимуществ лизинга составит: 79,75 - 66 = 13,75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 </a:t>
            </a:r>
          </a:p>
          <a:p>
            <a:pPr algn="just"/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Учитывая, что данная сумма подлежит налогообложению по ставке 20%, дополнительную прибыль от использования лизинга рассчитаем по формуле: </a:t>
            </a:r>
          </a:p>
          <a:p>
            <a:pPr lvl="1" algn="just"/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Р</a:t>
            </a:r>
            <a:r>
              <a:rPr lang="ru-RU" baseline="-25000" dirty="0" err="1" smtClean="0">
                <a:solidFill>
                  <a:schemeClr val="bg1"/>
                </a:solidFill>
                <a:cs typeface="Times New Roman" pitchFamily="18" charset="0"/>
              </a:rPr>
              <a:t>ц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= (АО - ЛП)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×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(1 - у) = (79,75 - 66 )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×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(1 - 0,20) = 11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где у - ставка налога на прибыль (в долях единицы).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20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83194" cy="11281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  <a:cs typeface="Times New Roman" pitchFamily="18" charset="0"/>
              </a:rPr>
              <a:t>Расчет </a:t>
            </a:r>
            <a:r>
              <a:rPr lang="ru-RU" sz="2400" b="1" dirty="0" smtClean="0">
                <a:solidFill>
                  <a:schemeClr val="accent1"/>
                </a:solidFill>
                <a:cs typeface="Times New Roman" pitchFamily="18" charset="0"/>
              </a:rPr>
              <a:t>сравнительного эффекта лизинга и банковского кредита в финансировании инвестиционного проекта</a:t>
            </a:r>
            <a:r>
              <a:rPr lang="ru-RU" sz="2400" b="1" dirty="0" smtClean="0">
                <a:solidFill>
                  <a:schemeClr val="accent1"/>
                </a:solidFill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565294"/>
              </p:ext>
            </p:extLst>
          </p:nvPr>
        </p:nvGraphicFramePr>
        <p:xfrm>
          <a:off x="323528" y="1556792"/>
          <a:ext cx="8407400" cy="5159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3074"/>
                <a:gridCol w="2104326"/>
              </a:tblGrid>
              <a:tr h="412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600" b="1" dirty="0" err="1" smtClean="0">
                          <a:latin typeface="+mn-lt"/>
                          <a:cs typeface="Times New Roman" pitchFamily="18" charset="0"/>
                        </a:rPr>
                        <a:t>ден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. ед.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2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1. Общая сумма лизинговых платежей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264</a:t>
                      </a:r>
                    </a:p>
                  </a:txBody>
                  <a:tcPr anchor="ctr"/>
                </a:tc>
              </a:tr>
              <a:tr h="4122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2. Ежегодный размер лизинговых платежей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anchor="ctr"/>
                </a:tc>
              </a:tr>
              <a:tr h="41224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24320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 3.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Общий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размер оплаты банку за кредитные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319</a:t>
                      </a:r>
                    </a:p>
                  </a:txBody>
                  <a:tcPr anchor="ctr"/>
                </a:tc>
              </a:tr>
              <a:tr h="5840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4. Ежегодный размер оплаты банку за кредитные ресурсы </a:t>
                      </a:r>
                      <a:b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(319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 ед. : 3 года)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106,33</a:t>
                      </a:r>
                    </a:p>
                  </a:txBody>
                  <a:tcPr anchor="ctr"/>
                </a:tc>
              </a:tr>
              <a:tr h="721425">
                <a:tc>
                  <a:txBody>
                    <a:bodyPr/>
                    <a:lstStyle/>
                    <a:p>
                      <a:pPr marL="342900" marR="13335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24320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 5. Ежегодная сумма амортизации, включаемая в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производственные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затраты при условии приобретения оборудования за счет банковского кредита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79,75</a:t>
                      </a:r>
                    </a:p>
                  </a:txBody>
                  <a:tcPr anchor="ctr"/>
                </a:tc>
              </a:tr>
              <a:tr h="721425">
                <a:tc>
                  <a:txBody>
                    <a:bodyPr/>
                    <a:lstStyle/>
                    <a:p>
                      <a:pPr marL="342900" marR="13335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24320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 6. Общий прирост прибыли за весь срок эксплуатации объекта за счет использования лизинга вместо привлечения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кредита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anchor="ctr"/>
                </a:tc>
              </a:tr>
              <a:tr h="721425">
                <a:tc>
                  <a:txBody>
                    <a:bodyPr/>
                    <a:lstStyle/>
                    <a:p>
                      <a:pPr marL="342900" marR="13335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24320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 7. Ежегодный прирост прибыли за счет разницы между лизинговыми платежами и амортиза­цией при использовании кредита с учетом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76672"/>
            <a:ext cx="8568952" cy="60016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Для расчета сравнительного эффекта от использования лизинга вместо альтернативных источников финансирования применяется формула: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Э</a:t>
            </a:r>
            <a:r>
              <a:rPr lang="ru-RU" sz="2000" baseline="-25000" dirty="0" err="1" smtClean="0">
                <a:solidFill>
                  <a:schemeClr val="bg1"/>
                </a:solidFill>
                <a:cs typeface="Times New Roman" pitchFamily="18" charset="0"/>
              </a:rPr>
              <a:t>ср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=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Э</a:t>
            </a:r>
            <a:r>
              <a:rPr lang="ru-RU" sz="2000" baseline="-25000" dirty="0" err="1" smtClean="0">
                <a:solidFill>
                  <a:schemeClr val="bg1"/>
                </a:solidFill>
                <a:cs typeface="Times New Roman" pitchFamily="18" charset="0"/>
              </a:rPr>
              <a:t>л.пр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Э</a:t>
            </a:r>
            <a:r>
              <a:rPr lang="ru-RU" sz="2000" baseline="-25000" dirty="0" err="1" smtClean="0">
                <a:solidFill>
                  <a:schemeClr val="bg1"/>
                </a:solidFill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где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Э</a:t>
            </a:r>
            <a:r>
              <a:rPr lang="ru-RU" baseline="-25000" dirty="0" err="1" smtClean="0">
                <a:solidFill>
                  <a:schemeClr val="bg1"/>
                </a:solidFill>
                <a:cs typeface="Times New Roman" pitchFamily="18" charset="0"/>
              </a:rPr>
              <a:t>л.пр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— финансовый эффект (прибыль или ее прирост) от реализации инвестиционного проекта при использовании лизинга;</a:t>
            </a:r>
          </a:p>
          <a:p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Э</a:t>
            </a:r>
            <a:r>
              <a:rPr lang="ru-RU" baseline="-25000" dirty="0" err="1" smtClean="0">
                <a:solidFill>
                  <a:schemeClr val="bg1"/>
                </a:solidFill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— финансовый эффект от реализации инвестиционного проекта с использованием альтернативных источников фи­нансирования (кредитных ресурсов банка и др.). </a:t>
            </a:r>
          </a:p>
          <a:p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Финансовый эффект от реализации инвестиционного проекта при использовании лизинга определяется по формуле: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Э</a:t>
            </a:r>
            <a:r>
              <a:rPr lang="ru-RU" sz="2000" baseline="-25000" dirty="0" smtClean="0">
                <a:solidFill>
                  <a:schemeClr val="bg1"/>
                </a:solidFill>
                <a:cs typeface="Times New Roman" pitchFamily="18" charset="0"/>
              </a:rPr>
              <a:t>л </a:t>
            </a:r>
            <a:r>
              <a:rPr lang="ru-RU" sz="2000" baseline="-25000" dirty="0" err="1" smtClean="0">
                <a:solidFill>
                  <a:schemeClr val="bg1"/>
                </a:solidFill>
                <a:cs typeface="Times New Roman" pitchFamily="18" charset="0"/>
              </a:rPr>
              <a:t>пр</a:t>
            </a:r>
            <a:r>
              <a:rPr lang="ru-RU" sz="2000" baseline="-25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=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Э’</a:t>
            </a:r>
            <a:r>
              <a:rPr lang="ru-RU" sz="2000" baseline="-25000" dirty="0" err="1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Э’</a:t>
            </a:r>
            <a:r>
              <a:rPr lang="ru-RU" sz="2000" baseline="-25000" dirty="0" err="1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×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У ,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где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Э’</a:t>
            </a:r>
            <a:r>
              <a:rPr lang="ru-RU" baseline="-25000" dirty="0" err="1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- экономический эффект в расчете на год от реализации лизингового инвестиционного проекта;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у - ставка налога на прибыль (в долях единицы). </a:t>
            </a:r>
          </a:p>
          <a:p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Финансовый эффект от реализации инвестиционного проекта с использованием лизинга (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Э</a:t>
            </a:r>
            <a:r>
              <a:rPr lang="ru-RU" baseline="-25000" dirty="0" err="1" smtClean="0">
                <a:solidFill>
                  <a:schemeClr val="bg1"/>
                </a:solidFill>
                <a:cs typeface="Times New Roman" pitchFamily="18" charset="0"/>
              </a:rPr>
              <a:t>л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ru-RU" baseline="-25000" dirty="0" err="1" smtClean="0">
                <a:solidFill>
                  <a:schemeClr val="bg1"/>
                </a:solidFill>
                <a:cs typeface="Times New Roman" pitchFamily="18" charset="0"/>
              </a:rPr>
              <a:t>пр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) можно выразить иначе: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Эл.пр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=  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(СС +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</a:rPr>
              <a:t>ЛП</a:t>
            </a:r>
            <a:r>
              <a:rPr lang="ru-RU" sz="2000" baseline="-25000" dirty="0" err="1" smtClean="0">
                <a:solidFill>
                  <a:schemeClr val="bg1"/>
                </a:solidFill>
                <a:cs typeface="Times New Roman" pitchFamily="18" charset="0"/>
              </a:rPr>
              <a:t>год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) - Р 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×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у = Р - Р 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×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у,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где ЛП</a:t>
            </a:r>
            <a:r>
              <a:rPr lang="ru-RU" baseline="-25000" dirty="0" smtClean="0">
                <a:solidFill>
                  <a:schemeClr val="bg1"/>
                </a:solidFill>
                <a:cs typeface="Times New Roman" pitchFamily="18" charset="0"/>
              </a:rPr>
              <a:t>Г0Д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- лизинговые платежи в расчете на год,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ден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ед.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1842" y="5858318"/>
            <a:ext cx="357190" cy="394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3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31878"/>
              </p:ext>
            </p:extLst>
          </p:nvPr>
        </p:nvGraphicFramePr>
        <p:xfrm>
          <a:off x="905" y="1346523"/>
          <a:ext cx="9143095" cy="549379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86559"/>
                <a:gridCol w="3071462"/>
                <a:gridCol w="3985074"/>
              </a:tblGrid>
              <a:tr h="517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Источник финансирования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Достоинства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Недостатки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0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Внутренние </a:t>
                      </a:r>
                      <a:r>
                        <a:rPr lang="ru-RU" sz="1400" dirty="0">
                          <a:effectLst/>
                        </a:rPr>
                        <a:t>источники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(собственные средства)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1.Легкость, доступность и быстрота мобилизации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2.Снижение риска неплатёжеспособности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3.Более высокая прибыльность в связи с отсутствием </a:t>
                      </a:r>
                      <a:r>
                        <a:rPr lang="ru-RU" sz="1350" dirty="0" smtClean="0">
                          <a:effectLst/>
                        </a:rPr>
                        <a:t>выплат </a:t>
                      </a:r>
                      <a:r>
                        <a:rPr lang="ru-RU" sz="1350" dirty="0">
                          <a:effectLst/>
                        </a:rPr>
                        <a:t>по привлечённым и заёмным источникам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4.Сохранение собственности и управление учредителей.</a:t>
                      </a:r>
                      <a:endParaRPr lang="ru-RU" sz="135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1.Ограниченность объёмов привлечения средств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2.Отвлечение собственных средств от хозяйственного оборота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3.Ограниченность независимого контроля за эффективностью использования инвестиционных ресурсов.</a:t>
                      </a:r>
                      <a:endParaRPr lang="ru-RU" sz="135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81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Внешние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источники </a:t>
                      </a:r>
                      <a:r>
                        <a:rPr lang="ru-RU" sz="1400" dirty="0">
                          <a:effectLst/>
                        </a:rPr>
                        <a:t>(привлечённый и заёмный капитал)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1.Возможность привлечения средств в  значительных масштабах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2.Наличие независимого контроля за эффективностью использования инвестиционных ресурсов.</a:t>
                      </a:r>
                      <a:endParaRPr lang="ru-RU" sz="135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1.Сложность и длительность процедуры привлечения средств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2.Необходимость предоставления гарантий финансовой устойчивости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3.Повышение риска неплатёжеспособности и банкротства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4.Уменьшение прибыли, так как необходимы выплаты по привлечённым и заёмным источникам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5.Возможность утраты собственности и управления предприятием.</a:t>
                      </a:r>
                      <a:endParaRPr lang="ru-RU" sz="135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7835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Сравнительная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характеристика источников финансирования </a:t>
            </a:r>
            <a:endParaRPr lang="ru-RU" sz="2400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79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328" y="1428736"/>
            <a:ext cx="85689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cs typeface="Times New Roman" pitchFamily="18" charset="0"/>
              </a:rPr>
              <a:t>Пример </a:t>
            </a:r>
          </a:p>
          <a:p>
            <a:pPr algn="just"/>
            <a:r>
              <a:rPr lang="ru-RU" sz="2000" b="1" dirty="0" smtClean="0">
                <a:cs typeface="Times New Roman" pitchFamily="18" charset="0"/>
              </a:rPr>
              <a:t>Выручка от реализации продукции при использовании лизингового оборудования в расчете на год равна 10 000 </a:t>
            </a:r>
            <a:r>
              <a:rPr lang="ru-RU" sz="2000" b="1" dirty="0" err="1" smtClean="0">
                <a:cs typeface="Times New Roman" pitchFamily="18" charset="0"/>
              </a:rPr>
              <a:t>ден</a:t>
            </a:r>
            <a:r>
              <a:rPr lang="ru-RU" sz="2000" b="1" dirty="0" smtClean="0">
                <a:cs typeface="Times New Roman" pitchFamily="18" charset="0"/>
              </a:rPr>
              <a:t>. ед., производственные затраты за год составят 8600 </a:t>
            </a:r>
            <a:r>
              <a:rPr lang="ru-RU" sz="2000" b="1" dirty="0" err="1" smtClean="0">
                <a:cs typeface="Times New Roman" pitchFamily="18" charset="0"/>
              </a:rPr>
              <a:t>ден</a:t>
            </a:r>
            <a:r>
              <a:rPr lang="ru-RU" sz="2000" b="1" dirty="0" smtClean="0">
                <a:cs typeface="Times New Roman" pitchFamily="18" charset="0"/>
              </a:rPr>
              <a:t>. ед.; сумма ли­зинговых платежей в расчете на год составит 800 </a:t>
            </a:r>
            <a:r>
              <a:rPr lang="ru-RU" sz="2000" b="1" dirty="0" err="1" smtClean="0">
                <a:cs typeface="Times New Roman" pitchFamily="18" charset="0"/>
              </a:rPr>
              <a:t>ден</a:t>
            </a:r>
            <a:r>
              <a:rPr lang="ru-RU" sz="2000" b="1" dirty="0" smtClean="0">
                <a:cs typeface="Times New Roman" pitchFamily="18" charset="0"/>
              </a:rPr>
              <a:t>. ед. Следовательно, прибыль от реализации инвестиционного проекта в расчете на год равна 600 </a:t>
            </a:r>
            <a:r>
              <a:rPr lang="ru-RU" sz="2000" b="1" dirty="0" err="1" smtClean="0">
                <a:cs typeface="Times New Roman" pitchFamily="18" charset="0"/>
              </a:rPr>
              <a:t>ден</a:t>
            </a:r>
            <a:r>
              <a:rPr lang="ru-RU" sz="2000" b="1" dirty="0" smtClean="0">
                <a:cs typeface="Times New Roman" pitchFamily="18" charset="0"/>
              </a:rPr>
              <a:t>. ед. (10 000 - 8600 - 800). Рассчитать финансовый эффект от реализации проекта с использованием лизинга.</a:t>
            </a:r>
          </a:p>
          <a:p>
            <a:pPr algn="just"/>
            <a:endParaRPr lang="ru-RU" sz="2000" b="1" dirty="0" smtClean="0"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cs typeface="Times New Roman" pitchFamily="18" charset="0"/>
              </a:rPr>
              <a:t>Решение</a:t>
            </a: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Э</a:t>
            </a:r>
            <a:r>
              <a:rPr lang="ru-RU" sz="2000" b="1" baseline="-25000" dirty="0" smtClean="0">
                <a:cs typeface="Times New Roman" pitchFamily="18" charset="0"/>
              </a:rPr>
              <a:t>л. </a:t>
            </a:r>
            <a:r>
              <a:rPr lang="ru-RU" sz="2000" b="1" baseline="-25000" dirty="0" err="1" smtClean="0">
                <a:cs typeface="Times New Roman" pitchFamily="18" charset="0"/>
              </a:rPr>
              <a:t>пр</a:t>
            </a:r>
            <a:r>
              <a:rPr lang="ru-RU" sz="2000" b="1" baseline="-25000" dirty="0" smtClean="0">
                <a:cs typeface="Times New Roman" pitchFamily="18" charset="0"/>
              </a:rPr>
              <a:t> </a:t>
            </a:r>
            <a:r>
              <a:rPr lang="ru-RU" sz="2000" b="1" dirty="0" smtClean="0">
                <a:cs typeface="Times New Roman" pitchFamily="18" charset="0"/>
              </a:rPr>
              <a:t>= 10 000 - (8600 + 800) - 600 </a:t>
            </a:r>
            <a:r>
              <a:rPr lang="en-US" sz="2000" b="1" dirty="0" smtClean="0">
                <a:cs typeface="Times New Roman" pitchFamily="18" charset="0"/>
              </a:rPr>
              <a:t>×</a:t>
            </a:r>
            <a:r>
              <a:rPr lang="ru-RU" sz="2000" b="1" dirty="0" smtClean="0">
                <a:cs typeface="Times New Roman" pitchFamily="18" charset="0"/>
              </a:rPr>
              <a:t> 0,20 = 480 </a:t>
            </a:r>
            <a:r>
              <a:rPr lang="ru-RU" sz="2000" b="1" dirty="0" err="1" smtClean="0">
                <a:cs typeface="Times New Roman" pitchFamily="18" charset="0"/>
              </a:rPr>
              <a:t>ден</a:t>
            </a:r>
            <a:r>
              <a:rPr lang="ru-RU" sz="2000" b="1" dirty="0" smtClean="0">
                <a:cs typeface="Times New Roman" pitchFamily="18" charset="0"/>
              </a:rPr>
              <a:t>. ед.</a:t>
            </a:r>
          </a:p>
          <a:p>
            <a:pPr algn="just"/>
            <a:r>
              <a:rPr lang="ru-RU" sz="2000" b="1" dirty="0" smtClean="0">
                <a:cs typeface="Times New Roman" pitchFamily="18" charset="0"/>
              </a:rPr>
              <a:t>Использование лизингового проекта даст фирме финансовый эффект в размере 480 </a:t>
            </a:r>
            <a:r>
              <a:rPr lang="ru-RU" sz="2000" b="1" dirty="0" err="1" smtClean="0">
                <a:cs typeface="Times New Roman" pitchFamily="18" charset="0"/>
              </a:rPr>
              <a:t>ден</a:t>
            </a:r>
            <a:r>
              <a:rPr lang="ru-RU" sz="2000" b="1" dirty="0" smtClean="0">
                <a:cs typeface="Times New Roman" pitchFamily="18" charset="0"/>
              </a:rPr>
              <a:t>. ед.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55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524" y="1320659"/>
            <a:ext cx="8568952" cy="5216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Финансовый эффект от реализации альтернативного инвестиционного проекта с использованием кредитных ресурсов банка в расчете на 1 год исчисляется по формуле:</a:t>
            </a:r>
          </a:p>
          <a:p>
            <a:pPr algn="just"/>
            <a:endParaRPr lang="ru-RU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где </a:t>
            </a:r>
            <a:r>
              <a:rPr lang="en-US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      </a:t>
            </a:r>
            <a:r>
              <a:rPr lang="en-US" b="1" i="1" dirty="0" smtClean="0">
                <a:solidFill>
                  <a:schemeClr val="bg1"/>
                </a:solidFill>
                <a:cs typeface="Times New Roman" pitchFamily="18" charset="0"/>
              </a:rPr>
              <a:t>—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выручка от продаж при работе с использованием оборудования, приобретенного за счет банковского кредита;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— производственные затраты, включая размер амортизации;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          — годовая сумма амортизационных отчислений, начисленная от первоначальной стоимости приобретенного оборудования,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— ежегодный размер оплаты за кредитные ресурсы банка, включая сумму кредита и проценты по ней;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  <a:r>
              <a:rPr lang="en-US" b="1" i="1" dirty="0" smtClean="0">
                <a:solidFill>
                  <a:schemeClr val="bg1"/>
                </a:solidFill>
                <a:cs typeface="Times New Roman" pitchFamily="18" charset="0"/>
              </a:rPr>
              <a:t>—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прибыль от реализации инвестиционного проекта в расчете на год.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6266" y="2214554"/>
            <a:ext cx="4825637" cy="500066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714620"/>
            <a:ext cx="357190" cy="394141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05730"/>
            <a:ext cx="357190" cy="423336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305" y="3929066"/>
            <a:ext cx="200919" cy="428628"/>
          </a:xfrm>
          <a:prstGeom prst="rect">
            <a:avLst/>
          </a:prstGeom>
          <a:noFill/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714908"/>
            <a:ext cx="468786" cy="428604"/>
          </a:xfrm>
          <a:prstGeom prst="rect">
            <a:avLst/>
          </a:prstGeom>
          <a:noFill/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582418"/>
            <a:ext cx="214282" cy="489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078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764704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cs typeface="Times New Roman" pitchFamily="18" charset="0"/>
              </a:rPr>
              <a:t>Пример </a:t>
            </a:r>
          </a:p>
          <a:p>
            <a:pPr algn="just"/>
            <a:r>
              <a:rPr lang="ru-RU" sz="1600" b="1" dirty="0" smtClean="0">
                <a:cs typeface="Times New Roman" pitchFamily="18" charset="0"/>
              </a:rPr>
              <a:t>Требуется определить финансовый эффект от реализации проекта с использованием кредитных ресурсов банка по данным предыдущего примера, исходя из того, что производственные затраты с размером амортизационных отчислений за гол составят 9500 </a:t>
            </a:r>
            <a:r>
              <a:rPr lang="ru-RU" sz="1600" b="1" dirty="0" err="1" smtClean="0">
                <a:cs typeface="Times New Roman" pitchFamily="18" charset="0"/>
              </a:rPr>
              <a:t>ден</a:t>
            </a:r>
            <a:r>
              <a:rPr lang="ru-RU" sz="1600" b="1" dirty="0" smtClean="0">
                <a:cs typeface="Times New Roman" pitchFamily="18" charset="0"/>
              </a:rPr>
              <a:t>. ед., в том числе годовая сумма амортизации — 900 </a:t>
            </a:r>
            <a:r>
              <a:rPr lang="ru-RU" sz="1600" b="1" dirty="0" err="1" smtClean="0">
                <a:cs typeface="Times New Roman" pitchFamily="18" charset="0"/>
              </a:rPr>
              <a:t>ден</a:t>
            </a:r>
            <a:r>
              <a:rPr lang="ru-RU" sz="1600" b="1" dirty="0" smtClean="0">
                <a:cs typeface="Times New Roman" pitchFamily="18" charset="0"/>
              </a:rPr>
              <a:t>. ед. (через амортизацию списываются на издержки кредитные ресурсы, так как они включены в первоначальную стоимость приобретаемого оборудования); ежегодный размер уплаты за кредитные ресурсы банка равен 900 </a:t>
            </a:r>
            <a:r>
              <a:rPr lang="ru-RU" sz="1600" b="1" dirty="0" err="1" smtClean="0">
                <a:cs typeface="Times New Roman" pitchFamily="18" charset="0"/>
              </a:rPr>
              <a:t>ден</a:t>
            </a:r>
            <a:r>
              <a:rPr lang="ru-RU" sz="1600" b="1" dirty="0" smtClean="0">
                <a:cs typeface="Times New Roman" pitchFamily="18" charset="0"/>
              </a:rPr>
              <a:t>. ед. Прибыль от реализации инвестиционного проекта в расчете на год равна 500 </a:t>
            </a:r>
            <a:r>
              <a:rPr lang="ru-RU" sz="1600" b="1" dirty="0" err="1" smtClean="0">
                <a:cs typeface="Times New Roman" pitchFamily="18" charset="0"/>
              </a:rPr>
              <a:t>ден</a:t>
            </a:r>
            <a:r>
              <a:rPr lang="ru-RU" sz="1600" b="1" dirty="0" smtClean="0">
                <a:cs typeface="Times New Roman" pitchFamily="18" charset="0"/>
              </a:rPr>
              <a:t>. ед., ставка налога на прибыль — 20%.</a:t>
            </a:r>
          </a:p>
          <a:p>
            <a:pPr algn="just"/>
            <a:endParaRPr lang="ru-RU" sz="1600" b="1" dirty="0" smtClean="0">
              <a:cs typeface="Times New Roman" pitchFamily="18" charset="0"/>
            </a:endParaRPr>
          </a:p>
          <a:p>
            <a:pPr algn="just"/>
            <a:r>
              <a:rPr lang="ru-RU" sz="1600" b="1" u="sng" dirty="0" smtClean="0">
                <a:cs typeface="Times New Roman" pitchFamily="18" charset="0"/>
              </a:rPr>
              <a:t>Решение</a:t>
            </a:r>
          </a:p>
          <a:p>
            <a:pPr algn="ctr"/>
            <a:r>
              <a:rPr lang="ru-RU" sz="1600" b="1" dirty="0" err="1" smtClean="0">
                <a:cs typeface="Times New Roman" pitchFamily="18" charset="0"/>
              </a:rPr>
              <a:t>Э</a:t>
            </a:r>
            <a:r>
              <a:rPr lang="ru-RU" sz="1600" b="1" baseline="-25000" dirty="0" err="1" smtClean="0">
                <a:cs typeface="Times New Roman" pitchFamily="18" charset="0"/>
              </a:rPr>
              <a:t>а</a:t>
            </a:r>
            <a:r>
              <a:rPr lang="ru-RU" sz="1600" b="1" dirty="0" smtClean="0">
                <a:cs typeface="Times New Roman" pitchFamily="18" charset="0"/>
              </a:rPr>
              <a:t>= 10 000 - 9500 + 900 - 900 - 500 </a:t>
            </a:r>
            <a:r>
              <a:rPr lang="en-US" sz="1600" b="1" dirty="0" smtClean="0">
                <a:cs typeface="Times New Roman" pitchFamily="18" charset="0"/>
              </a:rPr>
              <a:t>×</a:t>
            </a:r>
            <a:r>
              <a:rPr lang="ru-RU" sz="1600" b="1" dirty="0" smtClean="0">
                <a:cs typeface="Times New Roman" pitchFamily="18" charset="0"/>
              </a:rPr>
              <a:t> 0,20 = 400 </a:t>
            </a:r>
            <a:r>
              <a:rPr lang="ru-RU" sz="1600" b="1" dirty="0" err="1" smtClean="0">
                <a:cs typeface="Times New Roman" pitchFamily="18" charset="0"/>
              </a:rPr>
              <a:t>ден</a:t>
            </a:r>
            <a:r>
              <a:rPr lang="ru-RU" sz="1600" b="1" dirty="0" smtClean="0">
                <a:cs typeface="Times New Roman" pitchFamily="18" charset="0"/>
              </a:rPr>
              <a:t>. ед.</a:t>
            </a:r>
          </a:p>
          <a:p>
            <a:pPr algn="just"/>
            <a:r>
              <a:rPr lang="ru-RU" sz="1600" b="1" dirty="0" smtClean="0">
                <a:cs typeface="Times New Roman" pitchFamily="18" charset="0"/>
              </a:rPr>
              <a:t>Использования кредитных ресурсов для финансирования инвестиционного проекта даст предприятию эффект 400 </a:t>
            </a:r>
            <a:r>
              <a:rPr lang="ru-RU" sz="1600" b="1" dirty="0" err="1" smtClean="0">
                <a:cs typeface="Times New Roman" pitchFamily="18" charset="0"/>
              </a:rPr>
              <a:t>ден</a:t>
            </a:r>
            <a:r>
              <a:rPr lang="ru-RU" sz="1600" b="1" dirty="0" smtClean="0">
                <a:cs typeface="Times New Roman" pitchFamily="18" charset="0"/>
              </a:rPr>
              <a:t>. ед. </a:t>
            </a:r>
          </a:p>
          <a:p>
            <a:pPr algn="just"/>
            <a:r>
              <a:rPr lang="ru-RU" sz="1600" b="1" dirty="0" smtClean="0">
                <a:cs typeface="Times New Roman" pitchFamily="18" charset="0"/>
              </a:rPr>
              <a:t>Определим сравнительный эффект от использования лизинга вместо альтернативных источников финансирования :</a:t>
            </a:r>
          </a:p>
          <a:p>
            <a:pPr algn="ctr"/>
            <a:r>
              <a:rPr lang="ru-RU" sz="1600" b="1" dirty="0" err="1" smtClean="0">
                <a:cs typeface="Times New Roman" pitchFamily="18" charset="0"/>
              </a:rPr>
              <a:t>Э</a:t>
            </a:r>
            <a:r>
              <a:rPr lang="ru-RU" sz="1600" b="1" baseline="-25000" dirty="0" err="1" smtClean="0">
                <a:cs typeface="Times New Roman" pitchFamily="18" charset="0"/>
              </a:rPr>
              <a:t>ср</a:t>
            </a:r>
            <a:r>
              <a:rPr lang="ru-RU" sz="1600" b="1" dirty="0" smtClean="0">
                <a:cs typeface="Times New Roman" pitchFamily="18" charset="0"/>
              </a:rPr>
              <a:t> = 480 - 400 = 80 </a:t>
            </a:r>
            <a:r>
              <a:rPr lang="ru-RU" sz="1600" b="1" dirty="0" err="1" smtClean="0">
                <a:cs typeface="Times New Roman" pitchFamily="18" charset="0"/>
              </a:rPr>
              <a:t>ден</a:t>
            </a:r>
            <a:r>
              <a:rPr lang="ru-RU" sz="1600" b="1" dirty="0" smtClean="0">
                <a:cs typeface="Times New Roman" pitchFamily="18" charset="0"/>
              </a:rPr>
              <a:t>. ед.</a:t>
            </a:r>
          </a:p>
          <a:p>
            <a:pPr algn="just"/>
            <a:r>
              <a:rPr lang="ru-RU" sz="1600" b="1" dirty="0" smtClean="0">
                <a:cs typeface="Times New Roman" pitchFamily="18" charset="0"/>
              </a:rPr>
              <a:t>Лизинговые операции вместо использования кредита принесут организации финансовый эффект </a:t>
            </a:r>
            <a:r>
              <a:rPr lang="en-US" sz="1600" b="1" dirty="0" smtClean="0">
                <a:cs typeface="Times New Roman" pitchFamily="18" charset="0"/>
              </a:rPr>
              <a:t>80</a:t>
            </a:r>
            <a:r>
              <a:rPr lang="ru-RU" sz="1600" b="1" dirty="0" smtClean="0">
                <a:cs typeface="Times New Roman" pitchFamily="18" charset="0"/>
              </a:rPr>
              <a:t> </a:t>
            </a:r>
            <a:r>
              <a:rPr lang="ru-RU" sz="1600" b="1" dirty="0" err="1" smtClean="0">
                <a:cs typeface="Times New Roman" pitchFamily="18" charset="0"/>
              </a:rPr>
              <a:t>ден</a:t>
            </a:r>
            <a:r>
              <a:rPr lang="ru-RU" sz="1600" b="1" dirty="0" smtClean="0">
                <a:cs typeface="Times New Roman" pitchFamily="18" charset="0"/>
              </a:rPr>
              <a:t>. ед. в виде разности между финансовыми эффектами от использования лизинга и кредитных ресурсов банка.</a:t>
            </a:r>
          </a:p>
        </p:txBody>
      </p:sp>
    </p:spTree>
    <p:extLst>
      <p:ext uri="{BB962C8B-B14F-4D97-AF65-F5344CB8AC3E}">
        <p14:creationId xmlns:p14="http://schemas.microsoft.com/office/powerpoint/2010/main" val="146276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85728"/>
            <a:ext cx="7287344" cy="155909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Оценка </a:t>
            </a:r>
            <a:r>
              <a:rPr lang="ru-RU" sz="2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факторов, влияющих на изменение финансового эффекта от использования лизинга в инвестиционном проекте, </a:t>
            </a:r>
            <a:r>
              <a:rPr lang="ru-RU" sz="2400" b="1" dirty="0" err="1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ден</a:t>
            </a:r>
            <a:r>
              <a:rPr lang="ru-RU" sz="2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. ед.</a:t>
            </a:r>
            <a:endParaRPr lang="ru-RU" sz="2400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212824"/>
              </p:ext>
            </p:extLst>
          </p:nvPr>
        </p:nvGraphicFramePr>
        <p:xfrm>
          <a:off x="332296" y="2276872"/>
          <a:ext cx="8407400" cy="361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4976"/>
                <a:gridCol w="1800200"/>
                <a:gridCol w="1152128"/>
                <a:gridCol w="1480096"/>
              </a:tblGrid>
              <a:tr h="3346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Кредит банка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Лизинг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Отклонение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6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1. Прибыль от реализации проекта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600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6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2. Амортизация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900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-900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6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3. Итого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1400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600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-800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6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4. Налог на прибыль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120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465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5. Плата за кредитные ресурсы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900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-900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81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Times New Roman" pitchFamily="18" charset="0"/>
                        </a:rPr>
                        <a:t>6. Финансовый эффект ( 3-4-5)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400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480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lang="ru-RU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72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79512" y="260648"/>
                <a:ext cx="8712968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cs typeface="Times New Roman" panose="02020603050405020304" pitchFamily="18" charset="0"/>
                  </a:rPr>
                  <a:t>Введем следующие обозначения: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/>
                        </m:ctrlPr>
                      </m:sSubPr>
                      <m:e>
                        <m:r>
                          <a:rPr lang="ru-RU" sz="1600" b="1" i="1"/>
                          <m:t>𝒀</m:t>
                        </m:r>
                      </m:e>
                      <m:sub>
                        <m:r>
                          <a:rPr lang="ru-RU" sz="1600" b="1" i="1"/>
                          <m:t>𝒆</m:t>
                        </m:r>
                      </m:sub>
                    </m:sSub>
                  </m:oMath>
                </a14:m>
                <a:r>
                  <a:rPr lang="ru-RU" sz="1600" b="1" dirty="0">
                    <a:cs typeface="Times New Roman" panose="02020603050405020304" pitchFamily="18" charset="0"/>
                  </a:rPr>
                  <a:t> - </a:t>
                </a:r>
                <a:r>
                  <a:rPr lang="ru-RU" sz="1600" dirty="0">
                    <a:cs typeface="Times New Roman" panose="02020603050405020304" pitchFamily="18" charset="0"/>
                  </a:rPr>
                  <a:t>ставка дохода на собственный капитал;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/>
                        </m:ctrlPr>
                      </m:sSubPr>
                      <m:e>
                        <m:r>
                          <a:rPr lang="ru-RU" sz="1600" b="1" i="1"/>
                          <m:t>𝒀</m:t>
                        </m:r>
                      </m:e>
                      <m:sub>
                        <m:r>
                          <a:rPr lang="ru-RU" sz="1600" b="1" i="1"/>
                          <m:t>𝒎</m:t>
                        </m:r>
                      </m:sub>
                    </m:sSub>
                  </m:oMath>
                </a14:m>
                <a:r>
                  <a:rPr lang="ru-RU" sz="1600" b="1" i="1" dirty="0">
                    <a:cs typeface="Times New Roman" panose="02020603050405020304" pitchFamily="18" charset="0"/>
                  </a:rPr>
                  <a:t> - </a:t>
                </a:r>
                <a:r>
                  <a:rPr lang="ru-RU" sz="1600" dirty="0">
                    <a:cs typeface="Times New Roman" panose="02020603050405020304" pitchFamily="18" charset="0"/>
                  </a:rPr>
                  <a:t>ставка дохода по ипотечному кредиту;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/>
                        </m:ctrlPr>
                      </m:sSubPr>
                      <m:e>
                        <m:r>
                          <a:rPr lang="en-US" sz="1600" b="1" i="1"/>
                          <m:t>𝒀</m:t>
                        </m:r>
                      </m:e>
                      <m:sub>
                        <m:r>
                          <a:rPr lang="en-US" sz="1600" b="1" i="1"/>
                          <m:t>𝒐</m:t>
                        </m:r>
                      </m:sub>
                    </m:sSub>
                  </m:oMath>
                </a14:m>
                <a:r>
                  <a:rPr lang="ru-RU" sz="1600" b="1" dirty="0">
                    <a:cs typeface="Times New Roman" panose="02020603050405020304" pitchFamily="18" charset="0"/>
                  </a:rPr>
                  <a:t> - </a:t>
                </a:r>
                <a:r>
                  <a:rPr lang="ru-RU" sz="1600" dirty="0">
                    <a:cs typeface="Times New Roman" panose="02020603050405020304" pitchFamily="18" charset="0"/>
                  </a:rPr>
                  <a:t>общая ставка дохода на капитал;</a:t>
                </a:r>
              </a:p>
              <a:p>
                <a:r>
                  <a:rPr lang="ru-RU" sz="1600" dirty="0">
                    <a:cs typeface="Times New Roman" panose="02020603050405020304" pitchFamily="18" charset="0"/>
                  </a:rPr>
                  <a:t>тогда коэффициент капитализации собственного, заемного и всего </a:t>
                </a:r>
                <a:r>
                  <a:rPr lang="ru-RU" sz="1600" dirty="0" smtClean="0">
                    <a:cs typeface="Times New Roman" panose="02020603050405020304" pitchFamily="18" charset="0"/>
                  </a:rPr>
                  <a:t>инвестированного </a:t>
                </a:r>
                <a:r>
                  <a:rPr lang="ru-RU" sz="1600" dirty="0">
                    <a:cs typeface="Times New Roman" panose="02020603050405020304" pitchFamily="18" charset="0"/>
                  </a:rPr>
                  <a:t>капитала будет определяться следующим образом.</a:t>
                </a:r>
              </a:p>
              <a:p>
                <a:r>
                  <a:rPr lang="ru-RU" sz="1600" b="1" dirty="0">
                    <a:cs typeface="Times New Roman" panose="02020603050405020304" pitchFamily="18" charset="0"/>
                  </a:rPr>
                  <a:t> 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/>
                        </m:ctrlPr>
                      </m:sSubPr>
                      <m:e>
                        <m:r>
                          <a:rPr lang="en-US" sz="2000" b="1" i="1"/>
                          <m:t>𝑹</m:t>
                        </m:r>
                      </m:e>
                      <m:sub>
                        <m:r>
                          <a:rPr lang="en-US" sz="2000" b="1" i="1"/>
                          <m:t>𝒆</m:t>
                        </m:r>
                      </m:sub>
                    </m:sSub>
                  </m:oMath>
                </a14:m>
                <a:r>
                  <a:rPr lang="en-US" sz="2000" b="1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/>
                        </m:ctrlPr>
                      </m:sSubPr>
                      <m:e>
                        <m:r>
                          <a:rPr lang="en-US" sz="2000" b="1" i="1"/>
                          <m:t>𝒀</m:t>
                        </m:r>
                      </m:e>
                      <m:sub>
                        <m:r>
                          <a:rPr lang="en-US" sz="2000" b="1" i="1"/>
                          <m:t>𝒆</m:t>
                        </m:r>
                      </m:sub>
                    </m:sSub>
                  </m:oMath>
                </a14:m>
                <a:r>
                  <a:rPr lang="en-US" sz="2000" b="1" dirty="0"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/>
                        </m:ctrlPr>
                      </m:sSubPr>
                      <m:e>
                        <m:r>
                          <a:rPr lang="en-US" sz="2000" b="1" i="1"/>
                          <m:t>𝒅</m:t>
                        </m:r>
                      </m:e>
                      <m:sub>
                        <m:r>
                          <a:rPr lang="en-US" sz="2000" b="1" i="1"/>
                          <m:t>𝟎</m:t>
                        </m:r>
                      </m:sub>
                    </m:sSub>
                  </m:oMath>
                </a14:m>
                <a:r>
                  <a:rPr lang="en-US" sz="20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cs typeface="Times New Roman" panose="02020603050405020304" pitchFamily="18" charset="0"/>
                  </a:rPr>
                  <a:t>× </a:t>
                </a:r>
                <a:r>
                  <a:rPr lang="en-US" sz="2000" b="1" dirty="0">
                    <a:cs typeface="Times New Roman" panose="02020603050405020304" pitchFamily="18" charset="0"/>
                  </a:rPr>
                  <a:t>SFF(n;*), </a:t>
                </a:r>
                <a:r>
                  <a:rPr lang="en-US" sz="1600" b="1" dirty="0"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</a:t>
                </a:r>
                <a:endParaRPr lang="ru-RU" sz="1600" b="1" dirty="0">
                  <a:cs typeface="Times New Roman" panose="02020603050405020304" pitchFamily="18" charset="0"/>
                </a:endParaRPr>
              </a:p>
              <a:p>
                <a:r>
                  <a:rPr lang="ru-RU" sz="1600" b="1" dirty="0"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/>
                        </m:ctrlPr>
                      </m:sSubPr>
                      <m:e>
                        <m:r>
                          <a:rPr lang="en-US" sz="1600" b="1" i="1"/>
                          <m:t>𝒅</m:t>
                        </m:r>
                      </m:e>
                      <m:sub>
                        <m:r>
                          <a:rPr lang="ru-RU" sz="1600" b="1" i="1"/>
                          <m:t>𝟎</m:t>
                        </m:r>
                      </m:sub>
                    </m:sSub>
                  </m:oMath>
                </a14:m>
                <a:r>
                  <a:rPr lang="ru-RU" sz="1600" b="1" dirty="0">
                    <a:cs typeface="Times New Roman" panose="02020603050405020304" pitchFamily="18" charset="0"/>
                  </a:rPr>
                  <a:t> - </a:t>
                </a:r>
                <a:r>
                  <a:rPr lang="ru-RU" sz="1600" dirty="0">
                    <a:cs typeface="Times New Roman" panose="02020603050405020304" pitchFamily="18" charset="0"/>
                  </a:rPr>
                  <a:t>фактор изменения стоимости собственного капитала;	</a:t>
                </a:r>
                <a:br>
                  <a:rPr lang="ru-RU" sz="1600" dirty="0">
                    <a:cs typeface="Times New Roman" panose="02020603050405020304" pitchFamily="18" charset="0"/>
                  </a:rPr>
                </a:br>
                <a:r>
                  <a:rPr lang="ru-RU" sz="1600" dirty="0">
                    <a:cs typeface="Times New Roman" panose="02020603050405020304" pitchFamily="18" charset="0"/>
                  </a:rPr>
                  <a:t>* = 0 при рекапитализа­ции по методу Ринга; *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/>
                        </m:ctrlPr>
                      </m:sSubPr>
                      <m:e>
                        <m:r>
                          <a:rPr lang="ru-RU" sz="1600" b="0" i="1"/>
                          <m:t>𝑌</m:t>
                        </m:r>
                      </m:e>
                      <m:sub>
                        <m:r>
                          <a:rPr lang="ru-RU" sz="1600" b="0" i="1"/>
                          <m:t>𝑒</m:t>
                        </m:r>
                      </m:sub>
                    </m:sSub>
                  </m:oMath>
                </a14:m>
                <a:r>
                  <a:rPr lang="ru-RU" sz="1600" dirty="0">
                    <a:cs typeface="Times New Roman" panose="02020603050405020304" pitchFamily="18" charset="0"/>
                  </a:rPr>
                  <a:t> по методу </a:t>
                </a:r>
                <a:r>
                  <a:rPr lang="ru-RU" sz="1600" dirty="0" err="1">
                    <a:cs typeface="Times New Roman" panose="02020603050405020304" pitchFamily="18" charset="0"/>
                  </a:rPr>
                  <a:t>Инвуда</a:t>
                </a:r>
                <a:r>
                  <a:rPr lang="ru-RU" sz="1600" dirty="0">
                    <a:cs typeface="Times New Roman" panose="02020603050405020304" pitchFamily="18" charset="0"/>
                  </a:rPr>
                  <a:t>; *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/>
                        </m:ctrlPr>
                      </m:sSubPr>
                      <m:e>
                        <m:r>
                          <a:rPr lang="ru-RU" sz="1600" b="0" i="1"/>
                          <m:t>𝑌</m:t>
                        </m:r>
                      </m:e>
                      <m:sub>
                        <m:r>
                          <a:rPr lang="ru-RU" sz="1600" b="0"/>
                          <m:t>б</m:t>
                        </m:r>
                      </m:sub>
                    </m:sSub>
                  </m:oMath>
                </a14:m>
                <a:r>
                  <a:rPr lang="ru-RU" sz="1600" dirty="0">
                    <a:cs typeface="Times New Roman" panose="02020603050405020304" pitchFamily="18" charset="0"/>
                  </a:rPr>
                  <a:t> - по методу </a:t>
                </a:r>
                <a:r>
                  <a:rPr lang="ru-RU" sz="1600" dirty="0" err="1">
                    <a:cs typeface="Times New Roman" panose="02020603050405020304" pitchFamily="18" charset="0"/>
                  </a:rPr>
                  <a:t>Хоскольда</a:t>
                </a:r>
                <a:r>
                  <a:rPr lang="ru-RU" sz="1600" dirty="0">
                    <a:cs typeface="Times New Roman" panose="02020603050405020304" pitchFamily="18" charset="0"/>
                  </a:rPr>
                  <a:t> (</a:t>
                </a:r>
                <a:r>
                  <a:rPr lang="ru-RU" sz="1600" dirty="0" err="1">
                    <a:cs typeface="Times New Roman" panose="02020603050405020304" pitchFamily="18" charset="0"/>
                  </a:rPr>
                  <a:t>без­рисковой</a:t>
                </a:r>
                <a:r>
                  <a:rPr lang="ru-RU" sz="1600" dirty="0">
                    <a:cs typeface="Times New Roman" panose="02020603050405020304" pitchFamily="18" charset="0"/>
                  </a:rPr>
                  <a:t> ставке дохода).</a:t>
                </a:r>
              </a:p>
              <a:p>
                <a:r>
                  <a:rPr lang="ru-RU" sz="1600" b="1" dirty="0">
                    <a:cs typeface="Times New Roman" panose="02020603050405020304" pitchFamily="18" charset="0"/>
                  </a:rPr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/>
                        </m:ctrlPr>
                      </m:sSubPr>
                      <m:e>
                        <m:r>
                          <a:rPr lang="en-US" sz="1600" b="1" i="1"/>
                          <m:t>𝑹</m:t>
                        </m:r>
                      </m:e>
                      <m:sub>
                        <m:r>
                          <a:rPr lang="ru-RU" sz="1600" b="1" i="1"/>
                          <m:t>𝒎</m:t>
                        </m:r>
                      </m:sub>
                    </m:sSub>
                  </m:oMath>
                </a14:m>
                <a:r>
                  <a:rPr lang="ru-RU" sz="1600" b="1" dirty="0">
                    <a:cs typeface="Times New Roman" panose="02020603050405020304" pitchFamily="18" charset="0"/>
                  </a:rPr>
                  <a:t> - </a:t>
                </a:r>
                <a:r>
                  <a:rPr lang="ru-RU" sz="1600" i="1" dirty="0">
                    <a:cs typeface="Times New Roman" panose="02020603050405020304" pitchFamily="18" charset="0"/>
                  </a:rPr>
                  <a:t>коэффициент капитализации для заемного капитала (ипотечная </a:t>
                </a:r>
                <a:r>
                  <a:rPr lang="ru-RU" sz="1600" i="1" dirty="0" smtClean="0">
                    <a:cs typeface="Times New Roman" panose="02020603050405020304" pitchFamily="18" charset="0"/>
                  </a:rPr>
                  <a:t>постоянная</a:t>
                </a:r>
                <a:r>
                  <a:rPr lang="ru-RU" sz="1600" i="1" dirty="0">
                    <a:cs typeface="Times New Roman" panose="02020603050405020304" pitchFamily="18" charset="0"/>
                  </a:rPr>
                  <a:t>).</a:t>
                </a:r>
                <a:r>
                  <a:rPr lang="ru-RU" sz="1600" dirty="0">
                    <a:cs typeface="Times New Roman" panose="02020603050405020304" pitchFamily="18" charset="0"/>
                  </a:rPr>
                  <a:t> Определяется как отношение суммы обслуживания долга за год к начальному балансу кредита:</a:t>
                </a:r>
              </a:p>
              <a:p>
                <a:r>
                  <a:rPr lang="ru-RU" sz="1600" b="1" dirty="0">
                    <a:cs typeface="Times New Roman" panose="02020603050405020304" pitchFamily="18" charset="0"/>
                  </a:rPr>
                  <a:t> 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/>
                        </m:ctrlPr>
                      </m:sSubPr>
                      <m:e>
                        <m:r>
                          <a:rPr lang="en-US" sz="2000" b="1" i="1"/>
                          <m:t>𝑹</m:t>
                        </m:r>
                      </m:e>
                      <m:sub>
                        <m:r>
                          <a:rPr lang="en-US" sz="2000" b="1" i="1"/>
                          <m:t>𝒎</m:t>
                        </m:r>
                      </m:sub>
                    </m:sSub>
                  </m:oMath>
                </a14:m>
                <a:r>
                  <a:rPr lang="ru-RU" sz="2000" b="1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/>
                        </m:ctrlPr>
                      </m:sSubPr>
                      <m:e>
                        <m:r>
                          <a:rPr lang="en-US" sz="2000" b="1" i="1"/>
                          <m:t>𝑰</m:t>
                        </m:r>
                      </m:e>
                      <m:sub>
                        <m:r>
                          <a:rPr lang="en-US" sz="2000" b="1" i="1"/>
                          <m:t>𝒎</m:t>
                        </m:r>
                      </m:sub>
                    </m:sSub>
                  </m:oMath>
                </a14:m>
                <a:r>
                  <a:rPr lang="ru-RU" sz="2000" b="1" dirty="0"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/>
                        </m:ctrlPr>
                      </m:sSubPr>
                      <m:e>
                        <m:r>
                          <a:rPr lang="en-US" sz="2000" b="1" i="1"/>
                          <m:t>𝑽</m:t>
                        </m:r>
                      </m:e>
                      <m:sub>
                        <m:r>
                          <a:rPr lang="en-US" sz="2000" b="1" i="1"/>
                          <m:t>𝒎</m:t>
                        </m:r>
                      </m:sub>
                    </m:sSub>
                  </m:oMath>
                </a14:m>
                <a:endParaRPr lang="ru-RU" sz="2000" b="1" dirty="0">
                  <a:cs typeface="Times New Roman" panose="02020603050405020304" pitchFamily="18" charset="0"/>
                </a:endParaRPr>
              </a:p>
              <a:p>
                <a:r>
                  <a:rPr lang="ru-RU" sz="1600" dirty="0">
                    <a:cs typeface="Times New Roman" panose="02020603050405020304" pitchFamily="18" charset="0"/>
                  </a:rPr>
                  <a:t>а также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/>
                        </m:ctrlPr>
                      </m:sSubPr>
                      <m:e>
                        <m:r>
                          <a:rPr lang="en-US" sz="2000" b="1" i="1"/>
                          <m:t>𝑹</m:t>
                        </m:r>
                      </m:e>
                      <m:sub>
                        <m:r>
                          <a:rPr lang="en-US" sz="2000" b="1" i="1"/>
                          <m:t>𝒎</m:t>
                        </m:r>
                      </m:sub>
                    </m:sSub>
                  </m:oMath>
                </a14:m>
                <a:r>
                  <a:rPr lang="en-US" sz="2000" b="1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/>
                        </m:ctrlPr>
                      </m:sSubPr>
                      <m:e>
                        <m:r>
                          <a:rPr lang="en-US" sz="2000" b="1" i="1"/>
                          <m:t>𝒀</m:t>
                        </m:r>
                      </m:e>
                      <m:sub>
                        <m:r>
                          <a:rPr lang="en-US" sz="2000" b="1" i="1"/>
                          <m:t>𝒎</m:t>
                        </m:r>
                      </m:sub>
                    </m:sSub>
                  </m:oMath>
                </a14:m>
                <a:r>
                  <a:rPr lang="en-US" sz="2000" b="1" dirty="0">
                    <a:cs typeface="Times New Roman" panose="02020603050405020304" pitchFamily="18" charset="0"/>
                  </a:rPr>
                  <a:t>+ SFF(n;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/>
                        </m:ctrlPr>
                      </m:sSubPr>
                      <m:e>
                        <m:r>
                          <a:rPr lang="en-US" sz="2000" b="1" i="1"/>
                          <m:t>𝒀</m:t>
                        </m:r>
                      </m:e>
                      <m:sub>
                        <m:r>
                          <a:rPr lang="en-US" sz="2000" b="1" i="1"/>
                          <m:t>𝒎</m:t>
                        </m:r>
                      </m:sub>
                    </m:sSub>
                  </m:oMath>
                </a14:m>
                <a:r>
                  <a:rPr lang="en-US" sz="2000" b="1" dirty="0">
                    <a:cs typeface="Times New Roman" panose="02020603050405020304" pitchFamily="18" charset="0"/>
                  </a:rPr>
                  <a:t>),                                                          </a:t>
                </a:r>
                <a:endParaRPr lang="ru-RU" sz="2000" b="1" dirty="0">
                  <a:cs typeface="Times New Roman" panose="02020603050405020304" pitchFamily="18" charset="0"/>
                </a:endParaRPr>
              </a:p>
              <a:p>
                <a:r>
                  <a:rPr lang="en-US" sz="1600" b="1" dirty="0">
                    <a:cs typeface="Times New Roman" panose="02020603050405020304" pitchFamily="18" charset="0"/>
                  </a:rPr>
                  <a:t> </a:t>
                </a:r>
                <a:endParaRPr lang="ru-RU" sz="1600" b="1" dirty="0">
                  <a:cs typeface="Times New Roman" panose="02020603050405020304" pitchFamily="18" charset="0"/>
                </a:endParaRPr>
              </a:p>
              <a:p>
                <a:r>
                  <a:rPr lang="ru-RU" sz="1600" dirty="0">
                    <a:cs typeface="Times New Roman" panose="02020603050405020304" pitchFamily="18" charset="0"/>
                  </a:rPr>
                  <a:t>где </a:t>
                </a:r>
                <a:r>
                  <a:rPr lang="en-US" sz="1600" b="1" dirty="0">
                    <a:cs typeface="Times New Roman" panose="02020603050405020304" pitchFamily="18" charset="0"/>
                  </a:rPr>
                  <a:t>SFF</a:t>
                </a:r>
                <a:r>
                  <a:rPr lang="ru-RU" sz="1600" b="1" dirty="0">
                    <a:cs typeface="Times New Roman" panose="02020603050405020304" pitchFamily="18" charset="0"/>
                  </a:rPr>
                  <a:t>(</a:t>
                </a:r>
                <a:r>
                  <a:rPr lang="en-US" sz="1600" b="1" dirty="0"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/>
                        </m:ctrlPr>
                      </m:sSubPr>
                      <m:e>
                        <m:r>
                          <a:rPr lang="en-US" sz="1600" b="1" i="1"/>
                          <m:t>𝒀</m:t>
                        </m:r>
                      </m:e>
                      <m:sub>
                        <m:r>
                          <a:rPr lang="en-US" sz="1600" b="1" i="1"/>
                          <m:t>𝒎</m:t>
                        </m:r>
                      </m:sub>
                    </m:sSub>
                  </m:oMath>
                </a14:m>
                <a:r>
                  <a:rPr lang="ru-RU" sz="1600" b="1" dirty="0">
                    <a:cs typeface="Times New Roman" panose="02020603050405020304" pitchFamily="18" charset="0"/>
                  </a:rPr>
                  <a:t>;) – </a:t>
                </a:r>
                <a:r>
                  <a:rPr lang="ru-RU" sz="1600" dirty="0">
                    <a:cs typeface="Times New Roman" panose="02020603050405020304" pitchFamily="18" charset="0"/>
                  </a:rPr>
                  <a:t>коэффициент возврата (</a:t>
                </a:r>
                <a:r>
                  <a:rPr lang="ru-RU" sz="1600" dirty="0" smtClean="0">
                    <a:cs typeface="Times New Roman" panose="02020603050405020304" pitchFamily="18" charset="0"/>
                  </a:rPr>
                  <a:t>амортизации) ипотечного </a:t>
                </a:r>
                <a:r>
                  <a:rPr lang="ru-RU" sz="1600" dirty="0">
                    <a:cs typeface="Times New Roman" panose="02020603050405020304" pitchFamily="18" charset="0"/>
                  </a:rPr>
                  <a:t>кредита	(</a:t>
                </a:r>
                <a:r>
                  <a:rPr lang="ru-RU" sz="1600" dirty="0" smtClean="0">
                    <a:cs typeface="Times New Roman" panose="02020603050405020304" pitchFamily="18" charset="0"/>
                  </a:rPr>
                  <a:t>фактор фонда </a:t>
                </a:r>
                <a:r>
                  <a:rPr lang="ru-RU" sz="1600" dirty="0">
                    <a:cs typeface="Times New Roman" panose="02020603050405020304" pitchFamily="18" charset="0"/>
                  </a:rPr>
                  <a:t>возмещения основной суммы долга). </a:t>
                </a:r>
                <a:r>
                  <a:rPr lang="ru-RU" sz="1600" dirty="0" smtClean="0">
                    <a:cs typeface="Times New Roman" panose="02020603050405020304" pitchFamily="18" charset="0"/>
                  </a:rPr>
                  <a:t>Для </a:t>
                </a:r>
                <a:r>
                  <a:rPr lang="ru-RU" sz="1600" dirty="0" err="1" smtClean="0">
                    <a:cs typeface="Times New Roman" panose="02020603050405020304" pitchFamily="18" charset="0"/>
                  </a:rPr>
                  <a:t>самоамортизирующегося</a:t>
                </a:r>
                <a:r>
                  <a:rPr lang="ru-RU" sz="1600" dirty="0" smtClean="0">
                    <a:cs typeface="Times New Roman" panose="02020603050405020304" pitchFamily="18" charset="0"/>
                  </a:rPr>
                  <a:t> кредита </a:t>
                </a:r>
                <a:r>
                  <a:rPr lang="ru-RU" sz="1600" dirty="0">
                    <a:cs typeface="Times New Roman" panose="02020603050405020304" pitchFamily="18" charset="0"/>
                  </a:rPr>
                  <a:t>фор­мируется по процентной ставке кредита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/>
                        </m:ctrlPr>
                      </m:sSubPr>
                      <m:e>
                        <m:r>
                          <a:rPr lang="ru-RU" sz="1600" b="0" i="1"/>
                          <m:t>𝑌</m:t>
                        </m:r>
                      </m:e>
                      <m:sub>
                        <m:r>
                          <a:rPr lang="ru-RU" sz="1600" b="0" i="1"/>
                          <m:t>𝑚</m:t>
                        </m:r>
                      </m:sub>
                    </m:sSub>
                  </m:oMath>
                </a14:m>
                <a:r>
                  <a:rPr lang="ru-RU" sz="1600" i="1" dirty="0">
                    <a:cs typeface="Times New Roman" panose="02020603050405020304" pitchFamily="18" charset="0"/>
                  </a:rPr>
                  <a:t> (по </a:t>
                </a:r>
                <a:r>
                  <a:rPr lang="ru-RU" sz="1600" i="1" dirty="0" err="1">
                    <a:cs typeface="Times New Roman" panose="02020603050405020304" pitchFamily="18" charset="0"/>
                  </a:rPr>
                  <a:t>Инвуду</a:t>
                </a:r>
                <a:r>
                  <a:rPr lang="ru-RU" sz="1600" i="1" dirty="0">
                    <a:cs typeface="Times New Roman" panose="02020603050405020304" pitchFamily="18" charset="0"/>
                  </a:rPr>
                  <a:t>).</a:t>
                </a:r>
                <a:endParaRPr lang="ru-RU" sz="16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712968" cy="6186309"/>
              </a:xfrm>
              <a:prstGeom prst="rect">
                <a:avLst/>
              </a:prstGeom>
              <a:blipFill rotWithShape="1">
                <a:blip r:embed="rId2"/>
                <a:stretch>
                  <a:fillRect l="-350" t="-296" r="-12797" b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123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16086" y="1052372"/>
                <a:ext cx="8640960" cy="5544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 smtClean="0"/>
                        </m:ctrlPr>
                      </m:sSubPr>
                      <m:e>
                        <m:r>
                          <a:rPr lang="en-US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dirty="0">
                    <a:cs typeface="Times New Roman" panose="02020603050405020304" pitchFamily="18" charset="0"/>
                  </a:rPr>
                  <a:t>– </a:t>
                </a:r>
                <a:r>
                  <a:rPr lang="ru-RU" sz="1700" b="1" i="1" dirty="0">
                    <a:cs typeface="Times New Roman" panose="02020603050405020304" pitchFamily="18" charset="0"/>
                  </a:rPr>
                  <a:t>общий коэффициент капитализации.</a:t>
                </a:r>
                <a:r>
                  <a:rPr lang="ru-RU" sz="1700" b="1" dirty="0">
                    <a:cs typeface="Times New Roman" panose="02020603050405020304" pitchFamily="18" charset="0"/>
                  </a:rPr>
                  <a:t> Определяется как отношение чистого операционного дохода к общей стоимости объекта недвижимости</a:t>
                </a:r>
                <a:r>
                  <a:rPr lang="ru-RU" sz="1700" b="1" dirty="0" smtClean="0">
                    <a:cs typeface="Times New Roman" panose="02020603050405020304" pitchFamily="18" charset="0"/>
                  </a:rPr>
                  <a:t>:</a:t>
                </a:r>
                <a:r>
                  <a:rPr lang="ru-RU" sz="1700" b="1" dirty="0">
                    <a:cs typeface="Times New Roman" panose="02020603050405020304" pitchFamily="18" charset="0"/>
                  </a:rPr>
                  <a:t> 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/>
                        </m:ctrlPr>
                      </m:sSubPr>
                      <m:e>
                        <m:r>
                          <a:rPr lang="ru-RU" sz="2000" b="1" i="1"/>
                          <m:t>𝑹</m:t>
                        </m:r>
                      </m:e>
                      <m:sub>
                        <m:r>
                          <a:rPr lang="ru-RU" sz="2000" b="1" i="1"/>
                          <m:t>𝟎</m:t>
                        </m:r>
                      </m:sub>
                    </m:sSub>
                  </m:oMath>
                </a14:m>
                <a:r>
                  <a:rPr lang="en-US" sz="2000" b="1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/>
                        </m:ctrlPr>
                      </m:fPr>
                      <m:num>
                        <m:sSub>
                          <m:sSubPr>
                            <m:ctrlPr>
                              <a:rPr lang="ru-RU" sz="2000" b="1" i="1"/>
                            </m:ctrlPr>
                          </m:sSubPr>
                          <m:e>
                            <m:r>
                              <a:rPr lang="en-US" sz="2000" b="1" i="1"/>
                              <m:t>𝑰</m:t>
                            </m:r>
                          </m:e>
                          <m:sub>
                            <m:r>
                              <a:rPr lang="en-US" sz="2000" b="1" i="1"/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b="1" i="1"/>
                            </m:ctrlPr>
                          </m:sSubPr>
                          <m:e>
                            <m:r>
                              <a:rPr lang="en-US" sz="2000" b="1" i="1"/>
                              <m:t>𝑽</m:t>
                            </m:r>
                          </m:e>
                          <m:sub>
                            <m:r>
                              <a:rPr lang="en-US" sz="2000" b="1" i="1"/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b="1" dirty="0">
                    <a:cs typeface="Times New Roman" panose="02020603050405020304" pitchFamily="18" charset="0"/>
                  </a:rPr>
                  <a:t>.                                                                      </a:t>
                </a:r>
              </a:p>
              <a:p>
                <a:r>
                  <a:rPr lang="ru-RU" sz="1700" b="1" dirty="0">
                    <a:cs typeface="Times New Roman" panose="02020603050405020304" pitchFamily="18" charset="0"/>
                  </a:rPr>
                  <a:t> </a:t>
                </a:r>
                <a:r>
                  <a:rPr lang="ru-RU" sz="1700" b="1" dirty="0" smtClean="0">
                    <a:cs typeface="Times New Roman" panose="02020603050405020304" pitchFamily="18" charset="0"/>
                  </a:rPr>
                  <a:t>В </a:t>
                </a:r>
                <a:r>
                  <a:rPr lang="ru-RU" sz="1700" b="1" dirty="0">
                    <a:cs typeface="Times New Roman" panose="02020603050405020304" pitchFamily="18" charset="0"/>
                  </a:rPr>
                  <a:t>целом справедливы следующие соотношения.</a:t>
                </a:r>
              </a:p>
              <a:p>
                <a:r>
                  <a:rPr lang="ru-RU" sz="1700" b="1" i="1" dirty="0">
                    <a:cs typeface="Times New Roman" panose="02020603050405020304" pitchFamily="18" charset="0"/>
                  </a:rPr>
                  <a:t> - Положительный </a:t>
                </a:r>
                <a:r>
                  <a:rPr lang="ru-RU" sz="1700" b="1" i="1" dirty="0" err="1" smtClean="0">
                    <a:cs typeface="Times New Roman" panose="02020603050405020304" pitchFamily="18" charset="0"/>
                  </a:rPr>
                  <a:t>левередж</a:t>
                </a:r>
                <a:r>
                  <a:rPr lang="ru-RU" sz="1700" b="1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sz="1700" b="1" dirty="0" smtClean="0">
                    <a:cs typeface="Times New Roman" panose="02020603050405020304" pitchFamily="18" charset="0"/>
                  </a:rPr>
                  <a:t>коэффициента </a:t>
                </a:r>
                <a:r>
                  <a:rPr lang="ru-RU" sz="1700" b="1" dirty="0">
                    <a:cs typeface="Times New Roman" panose="02020603050405020304" pitchFamily="18" charset="0"/>
                  </a:rPr>
                  <a:t>капитализации для собствен­ного капитала определяется необходимым и достаточным условием:</a:t>
                </a:r>
              </a:p>
              <a:p>
                <a:r>
                  <a:rPr lang="ru-RU" sz="1700" b="1" i="1" dirty="0" smtClean="0">
                    <a:cs typeface="Times New Roman" panose="02020603050405020304" pitchFamily="18" charset="0"/>
                  </a:rPr>
                  <a:t>                                                 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 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𝒆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.</a:t>
                </a:r>
                <a:endParaRPr lang="ru-RU" sz="1700" b="1" dirty="0">
                  <a:cs typeface="Times New Roman" panose="02020603050405020304" pitchFamily="18" charset="0"/>
                </a:endParaRPr>
              </a:p>
              <a:p>
                <a:r>
                  <a:rPr lang="ru-RU" sz="1700" b="1" i="1" dirty="0">
                    <a:cs typeface="Times New Roman" panose="02020603050405020304" pitchFamily="18" charset="0"/>
                  </a:rPr>
                  <a:t>- Нейтральный </a:t>
                </a:r>
                <a:r>
                  <a:rPr lang="ru-RU" sz="1700" b="1" i="1" dirty="0" err="1">
                    <a:cs typeface="Times New Roman" panose="02020603050405020304" pitchFamily="18" charset="0"/>
                  </a:rPr>
                  <a:t>левередж</a:t>
                </a:r>
                <a:r>
                  <a:rPr lang="ru-RU" sz="1700" b="1" dirty="0">
                    <a:cs typeface="Times New Roman" panose="02020603050405020304" pitchFamily="18" charset="0"/>
                  </a:rPr>
                  <a:t> коэффициента капитализации для собственного капитала:</a:t>
                </a:r>
              </a:p>
              <a:p>
                <a:r>
                  <a:rPr lang="ru-RU" sz="1700" b="1" i="1" dirty="0" smtClean="0">
                    <a:cs typeface="Times New Roman" panose="02020603050405020304" pitchFamily="18" charset="0"/>
                  </a:rPr>
                  <a:t>если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 smtClean="0"/>
                          <m:t> </m:t>
                        </m:r>
                        <m:r>
                          <a:rPr lang="en-US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en-US" sz="1700" b="1" i="1"/>
                          <m:t>𝑹</m:t>
                        </m:r>
                      </m:e>
                      <m:sub>
                        <m:r>
                          <a:rPr lang="en-US" sz="1700" b="1" i="1"/>
                          <m:t>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𝒆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.</a:t>
                </a:r>
                <a:endParaRPr lang="ru-RU" sz="1700" b="1" dirty="0">
                  <a:cs typeface="Times New Roman" panose="02020603050405020304" pitchFamily="18" charset="0"/>
                </a:endParaRPr>
              </a:p>
              <a:p>
                <a:r>
                  <a:rPr lang="ru-RU" sz="1700" b="1" i="1" dirty="0">
                    <a:cs typeface="Times New Roman" panose="02020603050405020304" pitchFamily="18" charset="0"/>
                  </a:rPr>
                  <a:t>- Отрицательный </a:t>
                </a:r>
                <a:r>
                  <a:rPr lang="ru-RU" sz="1700" b="1" i="1" dirty="0" err="1">
                    <a:cs typeface="Times New Roman" panose="02020603050405020304" pitchFamily="18" charset="0"/>
                  </a:rPr>
                  <a:t>левередж</a:t>
                </a:r>
                <a:r>
                  <a:rPr lang="ru-RU" sz="1700" b="1" dirty="0">
                    <a:cs typeface="Times New Roman" panose="02020603050405020304" pitchFamily="18" charset="0"/>
                  </a:rPr>
                  <a:t> коэффициента капитализации для собствен­ного капитала:</a:t>
                </a:r>
              </a:p>
              <a:p>
                <a:r>
                  <a:rPr lang="ru-RU" sz="1700" b="1" i="1" dirty="0" smtClean="0">
                    <a:cs typeface="Times New Roman" panose="02020603050405020304" pitchFamily="18" charset="0"/>
                  </a:rPr>
                  <a:t>                                                  если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 smtClean="0"/>
                          <m:t> </m:t>
                        </m:r>
                        <m:r>
                          <a:rPr lang="en-US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dirty="0"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en-US" sz="1700" b="1" i="1"/>
                          <m:t>𝑹</m:t>
                        </m:r>
                      </m:e>
                      <m:sub>
                        <m:r>
                          <a:rPr lang="en-US" sz="1700" b="1" i="1"/>
                          <m:t>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𝒆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𝑹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.</a:t>
                </a:r>
                <a:endParaRPr lang="ru-RU" sz="1700" b="1" dirty="0">
                  <a:cs typeface="Times New Roman" panose="02020603050405020304" pitchFamily="18" charset="0"/>
                </a:endParaRPr>
              </a:p>
              <a:p>
                <a:r>
                  <a:rPr lang="ru-RU" sz="1700" b="1" dirty="0">
                    <a:cs typeface="Times New Roman" panose="02020603050405020304" pitchFamily="18" charset="0"/>
                  </a:rPr>
                  <a:t> </a:t>
                </a:r>
                <a:r>
                  <a:rPr lang="ru-RU" sz="1700" b="1" i="1" dirty="0" smtClean="0">
                    <a:cs typeface="Times New Roman" panose="02020603050405020304" pitchFamily="18" charset="0"/>
                  </a:rPr>
                  <a:t>Положительный </a:t>
                </a:r>
                <a:r>
                  <a:rPr lang="ru-RU" sz="1700" b="1" i="1" dirty="0" err="1" smtClean="0">
                    <a:cs typeface="Times New Roman" panose="02020603050405020304" pitchFamily="18" charset="0"/>
                  </a:rPr>
                  <a:t>левередж</a:t>
                </a:r>
                <a:r>
                  <a:rPr lang="ru-RU" sz="1700" b="1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sz="1700" b="1" dirty="0" smtClean="0">
                    <a:cs typeface="Times New Roman" panose="02020603050405020304" pitchFamily="18" charset="0"/>
                  </a:rPr>
                  <a:t>ставки </a:t>
                </a:r>
                <a:r>
                  <a:rPr lang="ru-RU" sz="1700" b="1" dirty="0">
                    <a:cs typeface="Times New Roman" panose="02020603050405020304" pitchFamily="18" charset="0"/>
                  </a:rPr>
                  <a:t>дохода на собственный капитал:</a:t>
                </a:r>
              </a:p>
              <a:p>
                <a:r>
                  <a:rPr lang="ru-RU" sz="1700" b="1" i="1" dirty="0" smtClean="0">
                    <a:cs typeface="Times New Roman" panose="02020603050405020304" pitchFamily="18" charset="0"/>
                  </a:rPr>
                  <a:t>      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 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𝒆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.</a:t>
                </a:r>
                <a:endParaRPr lang="ru-RU" sz="1700" b="1" dirty="0">
                  <a:cs typeface="Times New Roman" panose="02020603050405020304" pitchFamily="18" charset="0"/>
                </a:endParaRPr>
              </a:p>
              <a:p>
                <a:r>
                  <a:rPr lang="ru-RU" sz="1700" b="1" i="1" dirty="0">
                    <a:cs typeface="Times New Roman" panose="02020603050405020304" pitchFamily="18" charset="0"/>
                  </a:rPr>
                  <a:t>      -   Нейтральный </a:t>
                </a:r>
                <a:r>
                  <a:rPr lang="ru-RU" sz="1700" b="1" i="1" dirty="0" err="1" smtClean="0">
                    <a:cs typeface="Times New Roman" panose="02020603050405020304" pitchFamily="18" charset="0"/>
                  </a:rPr>
                  <a:t>левередж</a:t>
                </a:r>
                <a:r>
                  <a:rPr lang="ru-RU" sz="1700" b="1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sz="1700" b="1" dirty="0" smtClean="0">
                    <a:cs typeface="Times New Roman" panose="02020603050405020304" pitchFamily="18" charset="0"/>
                  </a:rPr>
                  <a:t>ставки </a:t>
                </a:r>
                <a:r>
                  <a:rPr lang="ru-RU" sz="1700" b="1" dirty="0">
                    <a:cs typeface="Times New Roman" panose="02020603050405020304" pitchFamily="18" charset="0"/>
                  </a:rPr>
                  <a:t>дохода на собственный капитал:</a:t>
                </a:r>
              </a:p>
              <a:p>
                <a:r>
                  <a:rPr lang="ru-RU" sz="1700" b="1" i="1" dirty="0" smtClean="0">
                    <a:cs typeface="Times New Roman" panose="02020603050405020304" pitchFamily="18" charset="0"/>
                  </a:rPr>
                  <a:t>      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 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𝒆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.</a:t>
                </a:r>
                <a:endParaRPr lang="ru-RU" sz="1700" b="1" dirty="0">
                  <a:cs typeface="Times New Roman" panose="02020603050405020304" pitchFamily="18" charset="0"/>
                </a:endParaRPr>
              </a:p>
              <a:p>
                <a:r>
                  <a:rPr lang="ru-RU" sz="1700" b="1" i="1" dirty="0">
                    <a:cs typeface="Times New Roman" panose="02020603050405020304" pitchFamily="18" charset="0"/>
                  </a:rPr>
                  <a:t>      -  Отрицательный </a:t>
                </a:r>
                <a:r>
                  <a:rPr lang="ru-RU" sz="1700" b="1" i="1" dirty="0" err="1" smtClean="0">
                    <a:cs typeface="Times New Roman" panose="02020603050405020304" pitchFamily="18" charset="0"/>
                  </a:rPr>
                  <a:t>левередж</a:t>
                </a:r>
                <a:r>
                  <a:rPr lang="ru-RU" sz="1700" b="1" i="1" dirty="0" smtClean="0">
                    <a:cs typeface="Times New Roman" panose="02020603050405020304" pitchFamily="18" charset="0"/>
                  </a:rPr>
                  <a:t> </a:t>
                </a:r>
                <a:r>
                  <a:rPr lang="ru-RU" sz="1700" b="1" dirty="0" smtClean="0">
                    <a:cs typeface="Times New Roman" panose="02020603050405020304" pitchFamily="18" charset="0"/>
                  </a:rPr>
                  <a:t>ставки </a:t>
                </a:r>
                <a:r>
                  <a:rPr lang="ru-RU" sz="1700" b="1" dirty="0">
                    <a:cs typeface="Times New Roman" panose="02020603050405020304" pitchFamily="18" charset="0"/>
                  </a:rPr>
                  <a:t>дохода на собственный капитал:</a:t>
                </a:r>
              </a:p>
              <a:p>
                <a:r>
                  <a:rPr lang="ru-RU" sz="1700" b="1" i="1" dirty="0" smtClean="0">
                    <a:cs typeface="Times New Roman" panose="02020603050405020304" pitchFamily="18" charset="0"/>
                  </a:rPr>
                  <a:t>      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 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𝒆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1" i="1"/>
                        </m:ctrlPr>
                      </m:sSubPr>
                      <m:e>
                        <m:r>
                          <a:rPr lang="ru-RU" sz="1700" b="1" i="1"/>
                          <m:t>𝒀</m:t>
                        </m:r>
                      </m:e>
                      <m:sub>
                        <m:r>
                          <a:rPr lang="ru-RU" sz="1700" b="1" i="1"/>
                          <m:t>𝟎</m:t>
                        </m:r>
                      </m:sub>
                    </m:sSub>
                  </m:oMath>
                </a14:m>
                <a:r>
                  <a:rPr lang="ru-RU" sz="1700" b="1" i="1" dirty="0">
                    <a:cs typeface="Times New Roman" panose="02020603050405020304" pitchFamily="18" charset="0"/>
                  </a:rPr>
                  <a:t>.</a:t>
                </a:r>
                <a:endParaRPr lang="ru-RU" sz="1700" b="1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86" y="1052372"/>
                <a:ext cx="8640960" cy="5544018"/>
              </a:xfrm>
              <a:prstGeom prst="rect">
                <a:avLst/>
              </a:prstGeom>
              <a:blipFill rotWithShape="1">
                <a:blip r:embed="rId2"/>
                <a:stretch>
                  <a:fillRect l="-494" t="-220" r="-13903" b="-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20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5975" y="142852"/>
            <a:ext cx="7502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cs typeface="Times New Roman" panose="02020603050405020304" pitchFamily="18" charset="0"/>
              </a:rPr>
              <a:t>Пример:</a:t>
            </a:r>
            <a:r>
              <a:rPr lang="ru-RU" b="1" dirty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Влияние финансового </a:t>
            </a:r>
            <a:r>
              <a:rPr lang="ru-RU" b="1" dirty="0" err="1" smtClean="0">
                <a:cs typeface="Times New Roman" panose="02020603050405020304" pitchFamily="18" charset="0"/>
              </a:rPr>
              <a:t>левереджа</a:t>
            </a:r>
            <a:r>
              <a:rPr lang="ru-RU" b="1" dirty="0" smtClean="0">
                <a:cs typeface="Times New Roman" panose="02020603050405020304" pitchFamily="18" charset="0"/>
              </a:rPr>
              <a:t> на ставку дохода на собственный </a:t>
            </a:r>
            <a:r>
              <a:rPr lang="ru-RU" b="1" dirty="0" smtClean="0">
                <a:cs typeface="Times New Roman" panose="02020603050405020304" pitchFamily="18" charset="0"/>
              </a:rPr>
              <a:t>капитал. Определить </a:t>
            </a:r>
            <a:r>
              <a:rPr lang="ru-RU" b="1" dirty="0" smtClean="0">
                <a:cs typeface="Times New Roman" panose="02020603050405020304" pitchFamily="18" charset="0"/>
              </a:rPr>
              <a:t>тип </a:t>
            </a:r>
            <a:r>
              <a:rPr lang="ru-RU" b="1" dirty="0" err="1" smtClean="0">
                <a:cs typeface="Times New Roman" panose="02020603050405020304" pitchFamily="18" charset="0"/>
              </a:rPr>
              <a:t>левереджа</a:t>
            </a:r>
            <a:r>
              <a:rPr lang="ru-RU" b="1" dirty="0" smtClean="0">
                <a:cs typeface="Times New Roman" panose="02020603050405020304" pitchFamily="18" charset="0"/>
              </a:rPr>
              <a:t> в случае предоставления, ипотечного кредита на срок 10 лет, когда ставка процента по кредиту в рассматриваемых двух вариантах составляет 5% и 10% соответственно</a:t>
            </a:r>
            <a:r>
              <a:rPr lang="ru-RU" b="1" dirty="0" smtClean="0">
                <a:cs typeface="Times New Roman" panose="02020603050405020304" pitchFamily="18" charset="0"/>
              </a:rPr>
              <a:t>.</a:t>
            </a:r>
            <a:endParaRPr lang="ru-RU" b="1" dirty="0" smtClean="0"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47611"/>
              </p:ext>
            </p:extLst>
          </p:nvPr>
        </p:nvGraphicFramePr>
        <p:xfrm>
          <a:off x="251521" y="1620180"/>
          <a:ext cx="8496943" cy="4064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444"/>
                <a:gridCol w="3714136"/>
                <a:gridCol w="1505732"/>
                <a:gridCol w="1384917"/>
                <a:gridCol w="1354714"/>
              </a:tblGrid>
              <a:tr h="575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П.П.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Без</a:t>
                      </a:r>
                      <a:endParaRPr lang="ru-RU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левереджа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Положитель­ный левередж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Отрицатель­ный левередж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Стоимость объекта недвижимости (</a:t>
                      </a:r>
                      <a:r>
                        <a:rPr lang="en-US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b="1" u="none" strike="noStrike" spc="0" baseline="-25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14426" t="-311111" r="-114262" b="-80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Сумма кредита </a:t>
                      </a:r>
                      <a:r>
                        <a:rPr lang="en-US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u="none" strike="noStrike" spc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b="1" u="none" strike="noStrike" spc="0" baseline="-250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14426" t="-511111" r="-114262" b="-60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Ставка процента по кредиту (i), %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14426" t="-708333" r="-114262" b="-41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51 802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65 098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14426" t="-808333" r="-114262" b="-31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18 198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4 902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   </a:t>
                      </a:r>
                      <a:endParaRPr lang="ru-RU" sz="12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  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8580" marR="68580" marT="0" marB="0">
                    <a:blipFill rotWithShape="1">
                      <a:blip r:embed="rId2"/>
                      <a:stretch>
                        <a:fillRect l="-14426" t="-908333" r="-114262" b="-2111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Коэффициент капитализации собственного капитала (</a:t>
                      </a:r>
                      <a:r>
                        <a:rPr lang="en-US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200" b="1" u="none" strike="noStrike" spc="0" baseline="-25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), %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Коэффициент капитализации для заемного капитала (</a:t>
                      </a:r>
                      <a:r>
                        <a:rPr lang="en-US" sz="1200" b="1" u="none" strike="noStrike" spc="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1" u="none" strike="noStrike" spc="0" baseline="-250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), %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spc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5805264"/>
                <a:ext cx="86409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cs typeface="Times New Roman" panose="02020603050405020304" pitchFamily="18" charset="0"/>
                  </a:rPr>
                  <a:t>Вывод: При ставке процента по кредиту в 5% </a:t>
                </a:r>
                <a:r>
                  <a:rPr lang="ru-RU" sz="1600" b="1" dirty="0" err="1">
                    <a:cs typeface="Times New Roman" panose="02020603050405020304" pitchFamily="18" charset="0"/>
                  </a:rPr>
                  <a:t>левередж</a:t>
                </a:r>
                <a:r>
                  <a:rPr lang="ru-RU" sz="1600" b="1" dirty="0">
                    <a:cs typeface="Times New Roman" panose="02020603050405020304" pitchFamily="18" charset="0"/>
                  </a:rPr>
                  <a:t> положителен, поскольку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/>
                        </m:ctrlPr>
                      </m:sSubPr>
                      <m:e>
                        <m:r>
                          <a:rPr lang="ru-RU" sz="1600" b="1" i="1"/>
                          <m:t>𝑹</m:t>
                        </m:r>
                      </m:e>
                      <m:sub>
                        <m:r>
                          <a:rPr lang="ru-RU" sz="1600" b="1" i="1"/>
                          <m:t>𝒆</m:t>
                        </m:r>
                      </m:sub>
                    </m:sSub>
                  </m:oMath>
                </a14:m>
                <a:r>
                  <a:rPr lang="ru-RU" sz="1600" b="1" dirty="0"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/>
                        </m:ctrlPr>
                      </m:sSubPr>
                      <m:e>
                        <m:r>
                          <a:rPr lang="ru-RU" sz="1600" b="1" i="1"/>
                          <m:t>𝑹</m:t>
                        </m:r>
                      </m:e>
                      <m:sub>
                        <m:r>
                          <a:rPr lang="ru-RU" sz="1600" b="1" i="1"/>
                          <m:t>𝟎</m:t>
                        </m:r>
                      </m:sub>
                    </m:sSub>
                  </m:oMath>
                </a14:m>
                <a:r>
                  <a:rPr lang="ru-RU" sz="1600" b="1" dirty="0">
                    <a:cs typeface="Times New Roman" panose="02020603050405020304" pitchFamily="18" charset="0"/>
                  </a:rPr>
                  <a:t>. (18% &gt; 14%); при ставке в 10% по кредиту </a:t>
                </a:r>
                <a:r>
                  <a:rPr lang="ru-RU" sz="1600" b="1" dirty="0" err="1">
                    <a:cs typeface="Times New Roman" panose="02020603050405020304" pitchFamily="18" charset="0"/>
                  </a:rPr>
                  <a:t>левередж</a:t>
                </a:r>
                <a:r>
                  <a:rPr lang="ru-RU" sz="1600" b="1" dirty="0">
                    <a:cs typeface="Times New Roman" panose="02020603050405020304" pitchFamily="18" charset="0"/>
                  </a:rPr>
                  <a:t> отрицателен, так как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/>
                        </m:ctrlPr>
                      </m:sSubPr>
                      <m:e>
                        <m:r>
                          <a:rPr lang="ru-RU" sz="1600" b="1" i="1"/>
                          <m:t>𝑹</m:t>
                        </m:r>
                      </m:e>
                      <m:sub>
                        <m:r>
                          <a:rPr lang="ru-RU" sz="1600" b="1" i="1"/>
                          <m:t>𝒆</m:t>
                        </m:r>
                      </m:sub>
                    </m:sSub>
                  </m:oMath>
                </a14:m>
                <a:r>
                  <a:rPr lang="ru-RU" sz="1600" b="1" dirty="0"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/>
                        </m:ctrlPr>
                      </m:sSubPr>
                      <m:e>
                        <m:r>
                          <a:rPr lang="ru-RU" sz="1600" b="1" i="1"/>
                          <m:t>𝑹</m:t>
                        </m:r>
                      </m:e>
                      <m:sub>
                        <m:r>
                          <a:rPr lang="ru-RU" sz="1600" b="1" i="1"/>
                          <m:t>𝟎</m:t>
                        </m:r>
                      </m:sub>
                    </m:sSub>
                  </m:oMath>
                </a14:m>
                <a:r>
                  <a:rPr lang="ru-RU" sz="1600" b="1" dirty="0">
                    <a:cs typeface="Times New Roman" panose="02020603050405020304" pitchFamily="18" charset="0"/>
                  </a:rPr>
                  <a:t>. (5% &lt; 14%).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05264"/>
                <a:ext cx="864096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353" t="-2190" b="-8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062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1603" r="379" b="1821"/>
          <a:stretch/>
        </p:blipFill>
        <p:spPr bwMode="auto">
          <a:xfrm>
            <a:off x="395536" y="1511727"/>
            <a:ext cx="8136904" cy="494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8386" y="260647"/>
            <a:ext cx="7473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Шкала </a:t>
            </a:r>
            <a:r>
              <a:rPr lang="ru-RU" sz="2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временной эволюции методов </a:t>
            </a:r>
            <a:r>
              <a:rPr lang="ru-RU" sz="28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финансирования </a:t>
            </a:r>
            <a:r>
              <a:rPr lang="ru-RU" sz="2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малого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844286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407893" cy="4104456"/>
          </a:xfrm>
        </p:spPr>
        <p:txBody>
          <a:bodyPr>
            <a:normAutofit fontScale="92500"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Заявление </a:t>
            </a: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на внутреннем 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бланке;</a:t>
            </a:r>
            <a:endParaRPr lang="ru-RU" sz="2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Копия 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паспорта;</a:t>
            </a:r>
            <a:endParaRPr lang="ru-RU" sz="2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Свидетельство о государственной 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регистрации; </a:t>
            </a:r>
            <a:endParaRPr lang="ru-RU" sz="2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Свидетельство о постановке на учет в налоговом 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органе;</a:t>
            </a:r>
            <a:endParaRPr lang="ru-RU" sz="2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Выписка из ЕГРИП (Единого государственного реестра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);</a:t>
            </a:r>
            <a:endParaRPr lang="ru-RU" sz="2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Свидетельство о регистрации в фонде социального страхования и 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ПФ.</a:t>
            </a:r>
            <a:endParaRPr lang="ru-RU" sz="2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7488832" cy="1400530"/>
          </a:xfrm>
        </p:spPr>
        <p:txBody>
          <a:bodyPr/>
          <a:lstStyle/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Перечень документов для рассмотрения заявки на кредит для ИП:</a:t>
            </a:r>
          </a:p>
        </p:txBody>
      </p:sp>
    </p:spTree>
    <p:extLst>
      <p:ext uri="{BB962C8B-B14F-4D97-AF65-F5344CB8AC3E}">
        <p14:creationId xmlns:p14="http://schemas.microsoft.com/office/powerpoint/2010/main" val="1889931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407893" cy="4518242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Различные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договоры, накладные, регламентирующие основную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деятельность;</a:t>
            </a:r>
            <a:endParaRPr lang="ru-RU" sz="2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Лицензии и разрешения на особые виды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деятельности;</a:t>
            </a:r>
            <a:endParaRPr lang="ru-RU" sz="2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Копии налоговых деклараций. Обычно требуется заверение их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штампом налоговой;</a:t>
            </a:r>
            <a:endParaRPr lang="ru-RU" sz="2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Копии платежных поручений, по которым проводились платежи в налоговую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службу;</a:t>
            </a:r>
            <a:endParaRPr lang="ru-RU" sz="2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Копия кассовой книги.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55380" cy="1080120"/>
          </a:xfrm>
        </p:spPr>
        <p:txBody>
          <a:bodyPr/>
          <a:lstStyle/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Документы, касающиеся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бизнеса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оборота:</a:t>
            </a:r>
          </a:p>
        </p:txBody>
      </p:sp>
    </p:spTree>
    <p:extLst>
      <p:ext uri="{BB962C8B-B14F-4D97-AF65-F5344CB8AC3E}">
        <p14:creationId xmlns:p14="http://schemas.microsoft.com/office/powerpoint/2010/main" val="4293558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В случае предоставления залога требуется </a:t>
            </a:r>
            <a:r>
              <a:rPr lang="ru-RU" sz="2400" u="sng" dirty="0" smtClean="0">
                <a:cs typeface="Times New Roman" panose="02020603050405020304" pitchFamily="18" charset="0"/>
              </a:rPr>
              <a:t>подтвердить обладание залоговым имуществом и дать сведения о его стоимости</a:t>
            </a:r>
            <a:r>
              <a:rPr lang="ru-RU" sz="2400" dirty="0" smtClean="0"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cs typeface="Times New Roman" panose="02020603050405020304" pitchFamily="18" charset="0"/>
              </a:rPr>
              <a:t>Варианты: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cs typeface="Times New Roman" panose="02020603050405020304" pitchFamily="18" charset="0"/>
              </a:rPr>
              <a:t>Свидетельство о собственности на землю, недвижимость;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cs typeface="Times New Roman" panose="02020603050405020304" pitchFamily="18" charset="0"/>
              </a:rPr>
              <a:t>Договор приобретения спецтехники, оборудования;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cs typeface="Times New Roman" panose="02020603050405020304" pitchFamily="18" charset="0"/>
              </a:rPr>
              <a:t>Технические паспорта, гарантийные талоны;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cs typeface="Times New Roman" panose="02020603050405020304" pitchFamily="18" charset="0"/>
              </a:rPr>
              <a:t>Накладные, счета-фактуры (если залогом выступает товар в обороте).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46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556792"/>
            <a:ext cx="8407893" cy="4878281"/>
          </a:xfrm>
        </p:spPr>
        <p:txBody>
          <a:bodyPr/>
          <a:lstStyle/>
          <a:p>
            <a:pPr marL="45720" indent="0">
              <a:buNone/>
            </a:pPr>
            <a:endParaRPr lang="ru-RU" dirty="0">
              <a:latin typeface="+mn-lt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1.Справка 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об отсутствии обременения залогового обеспечения (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страховка 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от возможного предъявления своих прав на имущество третьи-ми лицами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2.Из 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банка, где ведется расчетный счет: справка об обороте (выписка), о ведении картотеки номер 2 или ее отсутствии, о ссудной задолженности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3.Из 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налоговой: справка о состоянии задолженности перед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государством 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 внебюджетными фондами и справка об открытых расчетных счетах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76082"/>
          </a:xfrm>
        </p:spPr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Необходимые для получения кредита справки:</a:t>
            </a:r>
          </a:p>
        </p:txBody>
      </p:sp>
    </p:spTree>
    <p:extLst>
      <p:ext uri="{BB962C8B-B14F-4D97-AF65-F5344CB8AC3E}">
        <p14:creationId xmlns:p14="http://schemas.microsoft.com/office/powerpoint/2010/main" val="2742395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55496"/>
              </p:ext>
            </p:extLst>
          </p:nvPr>
        </p:nvGraphicFramePr>
        <p:xfrm>
          <a:off x="13717" y="0"/>
          <a:ext cx="9130283" cy="68579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59376"/>
                <a:gridCol w="1918180"/>
                <a:gridCol w="1457818"/>
                <a:gridCol w="1074181"/>
                <a:gridCol w="920728"/>
              </a:tblGrid>
              <a:tr h="5470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Программа,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Банк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Объем </a:t>
                      </a:r>
                      <a:endParaRPr lang="ru-RU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кредитования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Срок </a:t>
                      </a:r>
                      <a:r>
                        <a:rPr lang="ru-RU" sz="1600" dirty="0" smtClean="0"/>
                        <a:t> (</a:t>
                      </a:r>
                      <a:r>
                        <a:rPr lang="ru-RU" sz="1600" dirty="0"/>
                        <a:t>мес.)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Валюта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Ставка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420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Бизнес-Экспресс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</a:rPr>
                        <a:t>Уралсиб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 1млн.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3 - 24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рубли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17-20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270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Бизнес-Инвест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Уралсиб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до15млн.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6 - 84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рубли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11 -15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270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err="1">
                          <a:solidFill>
                            <a:schemeClr val="bg1"/>
                          </a:solidFill>
                        </a:rPr>
                        <a:t>БизнесОвердрафт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Уралсиб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10млн.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от 1 - 12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рубли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10 -14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420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Бизнес-Оборот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</a:rPr>
                        <a:t>Уралсиб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100 млн.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6 - 36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рубли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11 - 17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420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Бизнес-Ипотека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</a:rPr>
                        <a:t>Уралсиб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150 млн.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12- 120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рубли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11 - 17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54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Овердрафт и краткосрочные кредиты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Возрождение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 10 млн.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от 3 - 18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рубли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6 -11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420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Кредит Целевой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Возрождение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 60 млн.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12 - 60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рубли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11 -13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420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Кредит. Оборот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Возрождение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 7 млн.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6 - 36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рубли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15 - 18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420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Кредит. Инвест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Возрождение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7млн.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6 - 60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рубли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14 - 18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54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Пополнение оборотных средств для МБ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МТС Банк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25 млн.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от 0 - 24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рубли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270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Овердрафт для МБ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МТС Банк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10 млн.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от 0 - 12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рубли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54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Инвестиционное кредитование для МБ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МТС Банк  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25 млн.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от 0 - 60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рубли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12,5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54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Коммерческая ипотека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ЮниКредит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Банк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40 млн.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3 - 84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рубли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10 - 15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54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Финансирование оборотного капитала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ЮниКредит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Банк 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 40 млн.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3 - 24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рубли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11 - 15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  <a:tr h="270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bg1"/>
                          </a:solidFill>
                        </a:rPr>
                        <a:t>Инвестиционный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ЮниКредит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Банк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 40 млн.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от 3 - 84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рубли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12 -17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44" marR="274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648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841</TotalTime>
  <Words>4145</Words>
  <Application>Microsoft Office PowerPoint</Application>
  <PresentationFormat>Экран (4:3)</PresentationFormat>
  <Paragraphs>533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Ион</vt:lpstr>
      <vt:lpstr>Выбор источников финансирования</vt:lpstr>
      <vt:lpstr>Источники финансирования инвестиционной деятельности предприятия</vt:lpstr>
      <vt:lpstr>Презентация PowerPoint</vt:lpstr>
      <vt:lpstr>Презентация PowerPoint</vt:lpstr>
      <vt:lpstr>Перечень документов для рассмотрения заявки на кредит для ИП:</vt:lpstr>
      <vt:lpstr>Документы, касающиеся  бизнеса и оборота:</vt:lpstr>
      <vt:lpstr>Презентация PowerPoint</vt:lpstr>
      <vt:lpstr>Необходимые для получения кредита справки:</vt:lpstr>
      <vt:lpstr>Презентация PowerPoint</vt:lpstr>
      <vt:lpstr>ЗАПОМНИТЕ ПРАВИЛО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Учет векселя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Расчет сравнительного эффекта лизинга и банковского кредита в финансировании инвестиционного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факторов, влияющих на изменение финансового эффекта от использования лизинга в инвестиционном проекте, ден. ед.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источников финансирования (малый бизнес)</dc:title>
  <dc:creator>Admin</dc:creator>
  <cp:lastModifiedBy>Toshiba-456</cp:lastModifiedBy>
  <cp:revision>75</cp:revision>
  <dcterms:created xsi:type="dcterms:W3CDTF">2014-11-22T07:25:43Z</dcterms:created>
  <dcterms:modified xsi:type="dcterms:W3CDTF">2015-03-22T12:03:48Z</dcterms:modified>
</cp:coreProperties>
</file>