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4" r:id="rId3"/>
    <p:sldId id="256" r:id="rId4"/>
    <p:sldId id="257" r:id="rId5"/>
    <p:sldId id="258" r:id="rId6"/>
    <p:sldId id="259" r:id="rId7"/>
    <p:sldId id="260" r:id="rId8"/>
    <p:sldId id="261" r:id="rId9"/>
    <p:sldId id="263" r:id="rId10"/>
  </p:sldIdLst>
  <p:sldSz cx="12169775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522" y="-78"/>
      </p:cViewPr>
      <p:guideLst>
        <p:guide orient="horz" pos="2160"/>
        <p:guide pos="383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2733" y="2130428"/>
            <a:ext cx="10344309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5466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1328" y="4406903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1328" y="2906713"/>
            <a:ext cx="1034430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8489" y="1600203"/>
            <a:ext cx="537498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86302" y="1600203"/>
            <a:ext cx="537498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8489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8489" y="217487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82077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82077" y="217487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89" y="273050"/>
            <a:ext cx="400377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58044" y="273052"/>
            <a:ext cx="680324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489" y="1435102"/>
            <a:ext cx="400377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5361" y="4800600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5361" y="61277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5361" y="5367338"/>
            <a:ext cx="730186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23087" y="274639"/>
            <a:ext cx="2738199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8490" y="274639"/>
            <a:ext cx="8011769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9775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797419" y="4074225"/>
            <a:ext cx="8480047" cy="933503"/>
          </a:xfrm>
        </p:spPr>
        <p:txBody>
          <a:bodyPr anchor="t">
            <a:normAutofit/>
          </a:bodyPr>
          <a:lstStyle>
            <a:lvl1pPr algn="r"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dirty="0" smtClean="0"/>
              <a:t>НАЗВАНИЕ ДОКУМЕНТА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255339" y="5056512"/>
            <a:ext cx="7022123" cy="399229"/>
          </a:xfrm>
        </p:spPr>
        <p:txBody>
          <a:bodyPr>
            <a:normAutofit/>
          </a:bodyPr>
          <a:lstStyle>
            <a:lvl1pPr marL="0" indent="0" algn="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 smtClean="0"/>
              <a:t>Спикеры:</a:t>
            </a:r>
            <a:endParaRPr lang="en-US" dirty="0"/>
          </a:p>
        </p:txBody>
      </p:sp>
      <p:sp>
        <p:nvSpPr>
          <p:cNvPr id="10" name="Subtitle 2"/>
          <p:cNvSpPr txBox="1">
            <a:spLocks/>
          </p:cNvSpPr>
          <p:nvPr userDrawn="1"/>
        </p:nvSpPr>
        <p:spPr>
          <a:xfrm>
            <a:off x="4255339" y="6314579"/>
            <a:ext cx="7022123" cy="399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b="1" dirty="0" smtClean="0">
                <a:solidFill>
                  <a:srgbClr val="AFD393"/>
                </a:solidFill>
              </a:rPr>
              <a:t>2016</a:t>
            </a:r>
            <a:endParaRPr lang="en-US" sz="1200" b="1" dirty="0">
              <a:solidFill>
                <a:srgbClr val="AFD39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464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1608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334" y="1709743"/>
            <a:ext cx="10496431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334" y="4589489"/>
            <a:ext cx="1049643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172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672" y="1825625"/>
            <a:ext cx="5172154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0954" y="1825625"/>
            <a:ext cx="5172154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1973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57" y="365126"/>
            <a:ext cx="10496431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59" y="1681163"/>
            <a:ext cx="5148384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259" y="2505075"/>
            <a:ext cx="5148384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0960" y="1681163"/>
            <a:ext cx="517373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0960" y="2505075"/>
            <a:ext cx="5173739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6418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8494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4923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57" y="457200"/>
            <a:ext cx="392506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3739" y="987426"/>
            <a:ext cx="616094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57" y="2057400"/>
            <a:ext cx="392506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9428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57" y="457200"/>
            <a:ext cx="392506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3739" y="987426"/>
            <a:ext cx="6160949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57" y="2057400"/>
            <a:ext cx="392506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2094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4906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09001" y="365125"/>
            <a:ext cx="2624108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689" y="365125"/>
            <a:ext cx="7720201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599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89" y="274638"/>
            <a:ext cx="1095279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8489" y="1600203"/>
            <a:ext cx="1095279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8489" y="6356353"/>
            <a:ext cx="28396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58007" y="6356353"/>
            <a:ext cx="38537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21672" y="6356353"/>
            <a:ext cx="28396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672" y="365126"/>
            <a:ext cx="104964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672" y="1825625"/>
            <a:ext cx="1049643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672" y="6356376"/>
            <a:ext cx="27381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238" y="6356376"/>
            <a:ext cx="41072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4909" y="6356376"/>
            <a:ext cx="27381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986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5792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512725" y="332657"/>
            <a:ext cx="11215765" cy="2304255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Город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Государственная </a:t>
            </a:r>
            <a:r>
              <a:rPr lang="ru-RU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поддержка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41286" y="3571877"/>
            <a:ext cx="11287204" cy="15696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Тема урока 2.1. Право людей с ограниченными возможностями здоровья на финансовую поддержку от государства в рамках трудового законодательства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84161" y="548680"/>
            <a:ext cx="11072890" cy="107721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Трудовое законодательство о финансовых гарантиях для родителей детей-инвалидов </a:t>
            </a:r>
            <a:endParaRPr lang="ru-RU" altLang="ru-RU" sz="32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584161" y="2071678"/>
            <a:ext cx="11072890" cy="221457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Статья 93 Трудового кодекса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Статья 262  Трудового кодекса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Статья 263  Трудового кодекса 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655600" y="620688"/>
            <a:ext cx="10858576" cy="115212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Получение дополнительных  выходных  </a:t>
            </a:r>
            <a:endParaRPr lang="ru-RU" sz="3200" b="1" dirty="0" smtClean="0">
              <a:latin typeface="Arial" pitchFamily="34" charset="0"/>
              <a:cs typeface="Arial" pitchFamily="34" charset="0"/>
            </a:endParaRPr>
          </a:p>
          <a:p>
            <a:pPr lvl="0" algn="ctr">
              <a:spcBef>
                <a:spcPct val="0"/>
              </a:spcBef>
              <a:defRPr/>
            </a:pP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с 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сохранением заработной платы</a:t>
            </a:r>
            <a:endParaRPr kumimoji="0" lang="ru-RU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55600" y="2071678"/>
            <a:ext cx="10858576" cy="30469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 право на неполную рабочую неделю или неполный рабочий день с оплатой пропорционально отработанному времени </a:t>
            </a:r>
          </a:p>
          <a:p>
            <a:pPr>
              <a:buFont typeface="Arial" pitchFamily="34" charset="0"/>
              <a:buChar char="•"/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 четыре дополнительных оплачиваемых выходных дня в месяц у одного из работающих родителей  или обоих родителей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/>
          <p:cNvSpPr txBox="1">
            <a:spLocks/>
          </p:cNvSpPr>
          <p:nvPr/>
        </p:nvSpPr>
        <p:spPr>
          <a:xfrm>
            <a:off x="584162" y="1785926"/>
            <a:ext cx="10930014" cy="309634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 ежегодные дополнительные отпуска до 14 календарных дней</a:t>
            </a:r>
          </a:p>
          <a:p>
            <a:pPr>
              <a:buFont typeface="Arial" pitchFamily="34" charset="0"/>
              <a:buChar char="•"/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 женщинам, работающим в сельской местности, для ухода за детьми-инвалидами до 18-летнего возраста предоставляется один дополнительный выходной день в месяц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584162" y="269631"/>
            <a:ext cx="10930014" cy="10711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Получение 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дополнительных 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выходных </a:t>
            </a:r>
            <a:endParaRPr lang="ru-RU" sz="3200" b="1" dirty="0" smtClean="0">
              <a:latin typeface="Arial" pitchFamily="34" charset="0"/>
              <a:cs typeface="Arial" pitchFamily="34" charset="0"/>
            </a:endParaRPr>
          </a:p>
          <a:p>
            <a:pPr lvl="0" algn="ctr">
              <a:spcBef>
                <a:spcPct val="0"/>
              </a:spcBef>
              <a:defRPr/>
            </a:pP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без 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заработной платы 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0" y="1484784"/>
            <a:ext cx="12169775" cy="537321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1. Необходимо собрать пакет документов, включающий:</a:t>
            </a:r>
          </a:p>
          <a:p>
            <a:pPr lvl="0"/>
            <a:r>
              <a:rPr lang="ru-RU" sz="2800" dirty="0" smtClean="0">
                <a:latin typeface="Arial" pitchFamily="34" charset="0"/>
                <a:cs typeface="Arial" pitchFamily="34" charset="0"/>
              </a:rPr>
              <a:t>справку медико-социальной экспертизы об установлении инвалидности (МСЭ);</a:t>
            </a:r>
          </a:p>
          <a:p>
            <a:pPr lvl="0"/>
            <a:r>
              <a:rPr lang="ru-RU" sz="2800" dirty="0" smtClean="0">
                <a:latin typeface="Arial" pitchFamily="34" charset="0"/>
                <a:cs typeface="Arial" pitchFamily="34" charset="0"/>
              </a:rPr>
              <a:t>идентификационный номер налогоплательщика (ИНН)</a:t>
            </a:r>
          </a:p>
          <a:p>
            <a:pPr lvl="0"/>
            <a:r>
              <a:rPr lang="ru-RU" sz="2800" dirty="0" smtClean="0">
                <a:latin typeface="Arial" pitchFamily="34" charset="0"/>
                <a:cs typeface="Arial" pitchFamily="34" charset="0"/>
              </a:rPr>
              <a:t>заявление;</a:t>
            </a:r>
          </a:p>
          <a:p>
            <a:pPr lvl="0"/>
            <a:r>
              <a:rPr lang="ru-RU" sz="2800" dirty="0" smtClean="0">
                <a:latin typeface="Arial" pitchFamily="34" charset="0"/>
                <a:cs typeface="Arial" pitchFamily="34" charset="0"/>
              </a:rPr>
              <a:t>свидетельство о рождении ребенка;</a:t>
            </a:r>
          </a:p>
          <a:p>
            <a:pPr lvl="0"/>
            <a:r>
              <a:rPr lang="ru-RU" sz="2800" dirty="0" smtClean="0">
                <a:latin typeface="Arial" pitchFamily="34" charset="0"/>
                <a:cs typeface="Arial" pitchFamily="34" charset="0"/>
              </a:rPr>
              <a:t>документы, подтверждающие сведения о доходах заявителя (членов семьи) за три последних календарных месяца, предшествующих месяцу подачи заявления;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справку из Центра занятости населения.</a:t>
            </a:r>
          </a:p>
          <a:p>
            <a:pPr>
              <a:buNone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2. Обратиться в Государственное учреждение "Отдел социальной защиты населения" по месту постоянного жительства с заявлением.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0" y="214292"/>
            <a:ext cx="12169775" cy="10711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Порядок получения льготы 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по  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уходу </a:t>
            </a:r>
            <a:endParaRPr lang="ru-RU" sz="3200" b="1" dirty="0" smtClean="0">
              <a:latin typeface="Arial" pitchFamily="34" charset="0"/>
              <a:cs typeface="Arial" pitchFamily="34" charset="0"/>
            </a:endParaRPr>
          </a:p>
          <a:p>
            <a:pPr lvl="0" algn="ctr">
              <a:spcBef>
                <a:spcPct val="0"/>
              </a:spcBef>
              <a:defRPr/>
            </a:pP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за 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ребенком-инвалидом 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3"/>
          <p:cNvSpPr>
            <a:spLocks noChangeArrowheads="1"/>
          </p:cNvSpPr>
          <p:nvPr/>
        </p:nvSpPr>
        <p:spPr bwMode="auto">
          <a:xfrm>
            <a:off x="512724" y="1571612"/>
            <a:ext cx="11144328" cy="181588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 право лиц с ограниченными возможностями здоровья (инвалидов I или 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II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группы) на сокращенную продолжительность рабочего времени не более 35 ч в неделю с оплатой в полном объеме, кроме лиц, не достигших 18-ти лет.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512724" y="428604"/>
            <a:ext cx="11144328" cy="7200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Трудовое законодательство 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5"/>
          <p:cNvSpPr txBox="1">
            <a:spLocks/>
          </p:cNvSpPr>
          <p:nvPr/>
        </p:nvSpPr>
        <p:spPr>
          <a:xfrm>
            <a:off x="0" y="2143116"/>
            <a:ext cx="12169775" cy="221457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pPr>
              <a:buFont typeface="Arial" pitchFamily="34" charset="0"/>
              <a:buChar char="•"/>
            </a:pPr>
            <a:r>
              <a:rPr lang="ru-RU" sz="3200" dirty="0" smtClean="0">
                <a:latin typeface="Arial" pitchFamily="34" charset="0"/>
                <a:cs typeface="Arial" pitchFamily="34" charset="0"/>
              </a:rPr>
              <a:t> призвана обеспечить инвалидам условия для преодоления, замещения (компенсации) ограничений жизнедеятельности и направлена на создание им равных с другими гражданами возможностей участия в жизни общества. 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Объект 5"/>
          <p:cNvSpPr txBox="1">
            <a:spLocks/>
          </p:cNvSpPr>
          <p:nvPr/>
        </p:nvSpPr>
        <p:spPr bwMode="auto">
          <a:xfrm>
            <a:off x="0" y="500042"/>
            <a:ext cx="12169775" cy="114300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marL="274320" indent="-274320" fontAlgn="auto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76000"/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Система гарантий инвалидам в 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Российской Федерации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: льготы для инвалидов и родителей детей-инвалидов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284</Words>
  <Application>Microsoft Office PowerPoint</Application>
  <PresentationFormat>Произвольный</PresentationFormat>
  <Paragraphs>28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8</vt:i4>
      </vt:variant>
    </vt:vector>
  </HeadingPairs>
  <TitlesOfParts>
    <vt:vector size="10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CtrlSoft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Alex</dc:creator>
  <cp:lastModifiedBy>Marina Reginis</cp:lastModifiedBy>
  <cp:revision>7</cp:revision>
  <dcterms:created xsi:type="dcterms:W3CDTF">2016-04-18T11:00:31Z</dcterms:created>
  <dcterms:modified xsi:type="dcterms:W3CDTF">2016-08-25T15:29:16Z</dcterms:modified>
</cp:coreProperties>
</file>