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9208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99811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42989" y="274639"/>
            <a:ext cx="3644595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9206" y="274639"/>
            <a:ext cx="1073095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39" y="5056506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39" y="6314573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83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6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6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1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85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B7736-15BC-4915-BE86-126B53C156F0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A850F-91FD-40EC-9DCA-9C683B4A62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70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70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70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69848" y="3645024"/>
            <a:ext cx="11358642" cy="15699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3600" b="1" dirty="0" smtClean="0">
                <a:latin typeface="Arial" charset="0"/>
                <a:cs typeface="Arial" charset="0"/>
              </a:rPr>
              <a:t>Тема урока 5.2. Как сохранить сбережения в условиях инфляции 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441285" y="555626"/>
            <a:ext cx="5429287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6156326" y="549277"/>
            <a:ext cx="5500726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 Деньги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264" y="332656"/>
            <a:ext cx="5046711" cy="6215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Формы инфляции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12279" y="5085185"/>
            <a:ext cx="3168352" cy="156966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pitchFamily="34" charset="0"/>
                <a:cs typeface="Arial" pitchFamily="34" charset="0"/>
              </a:rPr>
              <a:t>Нормальная (ползучая) инфляция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716736" y="4005064"/>
            <a:ext cx="2286000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pitchFamily="34" charset="0"/>
                <a:cs typeface="Arial" pitchFamily="34" charset="0"/>
              </a:rPr>
              <a:t>Умеренная инфляция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7092999" y="2348880"/>
            <a:ext cx="3048000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pitchFamily="34" charset="0"/>
                <a:cs typeface="Arial" pitchFamily="34" charset="0"/>
              </a:rPr>
              <a:t>Галопирующая инфляция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656655" y="928671"/>
            <a:ext cx="3348585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Гиперинфляция</a:t>
            </a:r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2268463" y="4437112"/>
            <a:ext cx="1944216" cy="541784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V="1">
            <a:off x="5868864" y="3212976"/>
            <a:ext cx="9906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V="1">
            <a:off x="8389144" y="1700808"/>
            <a:ext cx="6096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diamond" w="med" len="med"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8410" y="274638"/>
            <a:ext cx="11572956" cy="1143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Способы сохранения денег в условиях гиперинфляции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298410" y="2204864"/>
            <a:ext cx="11547117" cy="42484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Открытие в банке металлического счета в золоте, серебре, платине и палладии;</a:t>
            </a:r>
            <a:r>
              <a:rPr kumimoji="0" lang="ru-RU" sz="3200" b="0" i="0" u="none" strike="sng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покупка в банке монет из драгоценных металлов;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покупка недвижимости, автомобиля, земли, предметов искусства;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сравнение обменных курсов валют в динамике и приобретение наиболее выгодных.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188344" y="1772816"/>
            <a:ext cx="10032751" cy="3816350"/>
            <a:chOff x="467" y="1162"/>
            <a:chExt cx="4917" cy="1814"/>
          </a:xfrm>
          <a:solidFill>
            <a:schemeClr val="bg1"/>
          </a:solidFill>
        </p:grpSpPr>
        <p:sp>
          <p:nvSpPr>
            <p:cNvPr id="3" name="Rectangle 11"/>
            <p:cNvSpPr>
              <a:spLocks noChangeArrowheads="1"/>
            </p:cNvSpPr>
            <p:nvPr/>
          </p:nvSpPr>
          <p:spPr bwMode="auto">
            <a:xfrm>
              <a:off x="3055" y="1616"/>
              <a:ext cx="2329" cy="136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 dirty="0">
                  <a:latin typeface="Arial" pitchFamily="34" charset="0"/>
                  <a:cs typeface="Arial" pitchFamily="34" charset="0"/>
                </a:rPr>
                <a:t>Рост цен в </a:t>
              </a:r>
            </a:p>
            <a:p>
              <a:pPr algn="ctr"/>
              <a:r>
                <a:rPr lang="ru-RU" sz="2800" b="1" dirty="0">
                  <a:latin typeface="Arial" pitchFamily="34" charset="0"/>
                  <a:cs typeface="Arial" pitchFamily="34" charset="0"/>
                </a:rPr>
                <a:t>условиях жесткого </a:t>
              </a:r>
            </a:p>
            <a:p>
              <a:pPr algn="ctr"/>
              <a:r>
                <a:rPr lang="ru-RU" sz="2800" b="1" dirty="0">
                  <a:latin typeface="Arial" pitchFamily="34" charset="0"/>
                  <a:cs typeface="Arial" pitchFamily="34" charset="0"/>
                </a:rPr>
                <a:t>государственного</a:t>
              </a:r>
            </a:p>
            <a:p>
              <a:pPr algn="ctr"/>
              <a:r>
                <a:rPr lang="ru-RU" sz="2800" b="1" dirty="0">
                  <a:latin typeface="Arial" pitchFamily="34" charset="0"/>
                  <a:cs typeface="Arial" pitchFamily="34" charset="0"/>
                </a:rPr>
                <a:t>регулирования</a:t>
              </a:r>
            </a:p>
          </p:txBody>
        </p:sp>
        <p:sp>
          <p:nvSpPr>
            <p:cNvPr id="4" name="Rectangle 8"/>
            <p:cNvSpPr>
              <a:spLocks noChangeArrowheads="1"/>
            </p:cNvSpPr>
            <p:nvPr/>
          </p:nvSpPr>
          <p:spPr bwMode="auto">
            <a:xfrm>
              <a:off x="467" y="1616"/>
              <a:ext cx="2372" cy="136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400" b="1" dirty="0">
                  <a:latin typeface="Arial" pitchFamily="34" charset="0"/>
                  <a:cs typeface="Arial" pitchFamily="34" charset="0"/>
                </a:rPr>
                <a:t>Рост уровня цен в условиях </a:t>
              </a:r>
            </a:p>
            <a:p>
              <a:pPr algn="ctr"/>
              <a:r>
                <a:rPr lang="ru-RU" sz="2400" b="1" dirty="0">
                  <a:latin typeface="Arial" pitchFamily="34" charset="0"/>
                  <a:cs typeface="Arial" pitchFamily="34" charset="0"/>
                </a:rPr>
                <a:t>свободного</a:t>
              </a:r>
            </a:p>
            <a:p>
              <a:pPr algn="ctr"/>
              <a:r>
                <a:rPr lang="ru-RU" sz="2400" b="1" dirty="0">
                  <a:latin typeface="Arial" pitchFamily="34" charset="0"/>
                  <a:cs typeface="Arial" pitchFamily="34" charset="0"/>
                </a:rPr>
                <a:t>государственного </a:t>
              </a:r>
            </a:p>
            <a:p>
              <a:pPr algn="ctr"/>
              <a:r>
                <a:rPr lang="ru-RU" sz="2400" b="1" dirty="0">
                  <a:latin typeface="Arial" pitchFamily="34" charset="0"/>
                  <a:cs typeface="Arial" pitchFamily="34" charset="0"/>
                </a:rPr>
                <a:t>регулирования</a:t>
              </a:r>
            </a:p>
          </p:txBody>
        </p:sp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3470" y="1162"/>
              <a:ext cx="1678" cy="544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 dirty="0">
                  <a:latin typeface="Arial" pitchFamily="34" charset="0"/>
                  <a:cs typeface="Arial" pitchFamily="34" charset="0"/>
                </a:rPr>
                <a:t>Инфляция </a:t>
              </a:r>
            </a:p>
            <a:p>
              <a:pPr algn="ctr"/>
              <a:r>
                <a:rPr lang="ru-RU" sz="2800" b="1" dirty="0" smtClean="0">
                  <a:latin typeface="Arial" pitchFamily="34" charset="0"/>
                  <a:cs typeface="Arial" pitchFamily="34" charset="0"/>
                </a:rPr>
                <a:t>подавленная</a:t>
              </a:r>
              <a:endParaRPr lang="ru-RU" sz="28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612" y="1207"/>
              <a:ext cx="1587" cy="499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>
                  <a:latin typeface="Arial" pitchFamily="34" charset="0"/>
                  <a:cs typeface="Arial" pitchFamily="34" charset="0"/>
                </a:rPr>
                <a:t>Инфляция </a:t>
              </a:r>
            </a:p>
            <a:p>
              <a:pPr algn="ctr"/>
              <a:r>
                <a:rPr lang="ru-RU" sz="2800" b="1">
                  <a:latin typeface="Arial" pitchFamily="34" charset="0"/>
                  <a:cs typeface="Arial" pitchFamily="34" charset="0"/>
                </a:rPr>
                <a:t>открытая</a:t>
              </a: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1973" y="1162"/>
              <a:ext cx="1814" cy="590"/>
            </a:xfrm>
            <a:prstGeom prst="leftRightArrow">
              <a:avLst>
                <a:gd name="adj1" fmla="val 50000"/>
                <a:gd name="adj2" fmla="val 61492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800" b="1">
                  <a:latin typeface="Arial" pitchFamily="34" charset="0"/>
                  <a:cs typeface="Arial" pitchFamily="34" charset="0"/>
                </a:rPr>
                <a:t>И Н Ф Л Я Ц И Я </a:t>
              </a:r>
            </a:p>
          </p:txBody>
        </p:sp>
      </p:grp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155666" y="404665"/>
            <a:ext cx="10072758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latin typeface="Arial" pitchFamily="34" charset="0"/>
                <a:cs typeface="Arial" pitchFamily="34" charset="0"/>
              </a:rPr>
              <a:t>Две основных формы инфляции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226972" y="1785927"/>
            <a:ext cx="11715832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Сбалансированная инфляция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цены разных </a:t>
            </a:r>
          </a:p>
          <a:p>
            <a:r>
              <a:rPr lang="ru-RU" sz="2800" dirty="0">
                <a:latin typeface="Arial" pitchFamily="34" charset="0"/>
                <a:cs typeface="Arial" pitchFamily="34" charset="0"/>
              </a:rPr>
              <a:t>товаров меняются в одинаковой степени и одновременно. 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26972" y="3140970"/>
            <a:ext cx="11715832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Несбалансированная инфляция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цены на товары растут неодинаково.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226972" y="4509121"/>
            <a:ext cx="11715832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Ожидаемая инфляция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инфляция прогнозируемого роста цен.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972" y="5517233"/>
            <a:ext cx="11715832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Неожидаемая инфляция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инфляция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непрогнозируемого роста цен.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6972" y="142852"/>
            <a:ext cx="1164439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Формы инфляции в зависимости от характера инфляционных процессов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369847" y="642918"/>
            <a:ext cx="11501518" cy="15001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Чтобы не страдать от недостатка денег, следуйте таким советам: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Содержимое 1"/>
          <p:cNvSpPr txBox="1">
            <a:spLocks/>
          </p:cNvSpPr>
          <p:nvPr/>
        </p:nvSpPr>
        <p:spPr>
          <a:xfrm>
            <a:off x="369848" y="2708920"/>
            <a:ext cx="11501517" cy="29767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Совет 1. Осуществляй денежные подсчеты.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Совет 2. Планируй свои расходы. Будь разумным в тратах.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3. Проявляй заботу о своих близких, делай разумные подарки!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4. Старайся жить в соответствии со своими доходами!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41285" y="357168"/>
            <a:ext cx="4781849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latin typeface="Arial" pitchFamily="34" charset="0"/>
                <a:cs typeface="Arial" pitchFamily="34" charset="0"/>
              </a:rPr>
              <a:t>ИНТЕРЕСНЫЙ ФАКТ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441287" y="1571614"/>
            <a:ext cx="11267097" cy="452431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Arial" pitchFamily="34" charset="0"/>
                <a:cs typeface="Arial" pitchFamily="34" charset="0"/>
              </a:rPr>
              <a:t>Здравствуйте, ребята! Я эксперт гранта, Тамара Михайловна.</a:t>
            </a:r>
          </a:p>
          <a:p>
            <a:r>
              <a:rPr lang="ru-RU" sz="3200" dirty="0">
                <a:latin typeface="Arial" pitchFamily="34" charset="0"/>
                <a:cs typeface="Arial" pitchFamily="34" charset="0"/>
              </a:rPr>
              <a:t>Расскажу вам ситуацию. В 1920-х годах в Германии после Первой мировой войны цены росли более чем в 40 раз в год. Деньги печатали, кроме Рейхсбанка, еще 5800 эмитентов. Среди них – городские администрации, всевозможные общины, крупные и  малые организации. Как оформить банкноту, каждый эмитент решал самостоятельно. 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468264" y="1340768"/>
            <a:ext cx="11244310" cy="4525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А теперь давайте ответим на вопросы. Каждый правильный ответ оценивается в 5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баллов-финагриков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Какая форма инфляции здесь представлена?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Кто является эмитентом в Российской Федерации?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Чем опасна такая инфляция?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Какая валюта сейчас существует в Германии?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ОТВЕТЫ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69847" y="214290"/>
            <a:ext cx="11501518" cy="792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Ответы на вопросы</a:t>
            </a: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ru-R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396255" y="1196752"/>
            <a:ext cx="11468719" cy="51125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1.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В данной ситуации представлена гиперинфляция.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2. Эмитентом в Российской Федерации является Центральный банк России.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3. Гиперинфляция опасна тем, что иметь денежную наличность в своем кошельке нецелесообразно и каждый стремится быстро превратить свой доход в товары, услуги, сырье, оборудование. Гиперинфляция разрушающе действует на все отрасли экономики. Многие фирмы вынуждены сокращать производство или вообще останавливать его.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4. В Германии официальной денежной валютой является евро.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1142999" y="1066801"/>
            <a:ext cx="10198471" cy="423440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ВАЖНО!!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Инфляция означает устойчивое повышение цен на товары и услуги. Необходимо отслеживать уровень цен, чтобы корректировать свои расходы, планировать будущее своей семьи.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422</Words>
  <Application>Microsoft Office PowerPoint</Application>
  <PresentationFormat>Произвольный</PresentationFormat>
  <Paragraphs>56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4</cp:revision>
  <dcterms:created xsi:type="dcterms:W3CDTF">2016-04-13T12:45:55Z</dcterms:created>
  <dcterms:modified xsi:type="dcterms:W3CDTF">2016-08-25T15:12:59Z</dcterms:modified>
</cp:coreProperties>
</file>