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697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2" y="-156"/>
      </p:cViewPr>
      <p:guideLst>
        <p:guide orient="horz" pos="2160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30426"/>
            <a:ext cx="10344309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886200"/>
            <a:ext cx="851884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42988" y="274639"/>
            <a:ext cx="3644595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09206" y="274639"/>
            <a:ext cx="1073095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406901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09207" y="1600201"/>
            <a:ext cx="7187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199810" y="1600201"/>
            <a:ext cx="7187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3051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35101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0201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356351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2FEAB-1804-448C-9A28-1D256C59A6D4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356351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356351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2FE5D-F4E8-43A0-9BC1-F76794D994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98409" y="2636912"/>
            <a:ext cx="11501518" cy="30963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 eaLnBrk="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Тема 2. Функции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денег</a:t>
            </a:r>
          </a:p>
          <a:p>
            <a:pPr algn="ctr" eaLnBrk="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pPr algn="ctr" eaLnBrk="0" fontAlgn="auto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Тема урока  2.1.  Как действовать в конкретных ситуациях для реализации  функций наличных и безналичных денег</a:t>
            </a:r>
          </a:p>
        </p:txBody>
      </p:sp>
      <p:sp>
        <p:nvSpPr>
          <p:cNvPr id="5" name="Лента лицом вверх 4"/>
          <p:cNvSpPr/>
          <p:nvPr/>
        </p:nvSpPr>
        <p:spPr>
          <a:xfrm>
            <a:off x="369847" y="555625"/>
            <a:ext cx="5214973" cy="147637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Страна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Финагрия</a:t>
            </a:r>
            <a:endParaRPr lang="ru-RU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Лента лицом вверх 5"/>
          <p:cNvSpPr/>
          <p:nvPr/>
        </p:nvSpPr>
        <p:spPr>
          <a:xfrm>
            <a:off x="5870573" y="549275"/>
            <a:ext cx="5857916" cy="147637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 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Деньги</a:t>
            </a:r>
            <a:endParaRPr lang="ru-RU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6"/>
          <p:cNvGraphicFramePr>
            <a:graphicFrameLocks noGrp="1"/>
          </p:cNvGraphicFramePr>
          <p:nvPr/>
        </p:nvGraphicFramePr>
        <p:xfrm>
          <a:off x="0" y="0"/>
          <a:ext cx="12169775" cy="6858000"/>
        </p:xfrm>
        <a:graphic>
          <a:graphicData uri="http://schemas.openxmlformats.org/drawingml/2006/table">
            <a:tbl>
              <a:tblPr/>
              <a:tblGrid>
                <a:gridCol w="6478623"/>
                <a:gridCol w="5691152"/>
              </a:tblGrid>
              <a:tr h="4606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Примеры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Функции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3150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открыл счет в банке и положил туда 15000 руб.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Средство накопления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7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вспомнил, что  15000 руб. стоит велосипед, о котором он давно мечтал.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Мера стоимости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58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снял деньги с банковского счета, пошел в торговый центр и купил велосипед.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Средство обращения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31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занял  у друга  1000 руб. и возвратил их через неделю.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Средство платежа</a:t>
                      </a:r>
                    </a:p>
                  </a:txBody>
                  <a:tcPr marL="91273" marR="912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altLang="ru-RU" sz="3200" smtClean="0">
                <a:latin typeface="Arial" charset="0"/>
                <a:cs typeface="Arial" charset="0"/>
              </a:rPr>
              <a:t>Используемые источники</a:t>
            </a:r>
          </a:p>
        </p:txBody>
      </p:sp>
      <p:sp>
        <p:nvSpPr>
          <p:cNvPr id="33795" name="Объект 2"/>
          <p:cNvSpPr>
            <a:spLocks noGrp="1"/>
          </p:cNvSpPr>
          <p:nvPr>
            <p:ph idx="1"/>
          </p:nvPr>
        </p:nvSpPr>
        <p:spPr>
          <a:xfrm>
            <a:off x="584161" y="1928802"/>
            <a:ext cx="11001452" cy="1036637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altLang="ru-RU" sz="2800" smtClean="0">
                <a:latin typeface="Arial" charset="0"/>
                <a:cs typeface="Arial" charset="0"/>
              </a:rPr>
              <a:t>www.galileo-tv.ru</a:t>
            </a:r>
          </a:p>
          <a:p>
            <a:pPr eaLnBrk="1" hangingPunct="1"/>
            <a:r>
              <a:rPr lang="en-US" altLang="ru-RU" sz="2800" smtClean="0">
                <a:latin typeface="Arial" charset="0"/>
                <a:cs typeface="Arial" charset="0"/>
              </a:rPr>
              <a:t>www.Office.com</a:t>
            </a:r>
            <a:endParaRPr lang="ru-RU" altLang="ru-RU" sz="28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828303" y="2564904"/>
            <a:ext cx="1063798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Функции денег отражают их назначение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18355" y="1628776"/>
            <a:ext cx="4605922" cy="20875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tx1"/>
              </a:buClr>
              <a:buSzPct val="75000"/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Мера </a:t>
            </a:r>
            <a:r>
              <a:rPr lang="ru-RU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стоимости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ценник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в магазине</a:t>
            </a: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465193" y="1628776"/>
            <a:ext cx="4943971" cy="20875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buSzPct val="75000"/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Средство </a:t>
            </a:r>
            <a:r>
              <a:rPr lang="ru-RU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накопления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(сбережения)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вклад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в банке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513515" y="4143376"/>
            <a:ext cx="4929222" cy="22145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buClr>
                <a:schemeClr val="tx1"/>
              </a:buClr>
              <a:buSzPct val="75000"/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Средство </a:t>
            </a:r>
            <a:r>
              <a:rPr lang="ru-RU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обращения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(обмена)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покупка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товара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684287" y="4149080"/>
            <a:ext cx="4658743" cy="223160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50000"/>
              </a:lnSpc>
              <a:defRPr/>
            </a:pPr>
            <a:endParaRPr lang="ru-RU" sz="3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buClr>
                <a:schemeClr val="tx1"/>
              </a:buClr>
              <a:buSzPct val="75000"/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Средство платежа</a:t>
            </a:r>
            <a:endParaRPr lang="ru-RU" sz="32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купленные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в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кредит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товары</a:t>
            </a:r>
            <a:endParaRPr lang="ru-RU" sz="3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>
            <a:spLocks/>
          </p:cNvSpPr>
          <p:nvPr/>
        </p:nvSpPr>
        <p:spPr bwMode="auto">
          <a:xfrm>
            <a:off x="727037" y="332656"/>
            <a:ext cx="10644262" cy="828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>
                <a:latin typeface="Arial" pitchFamily="34" charset="0"/>
                <a:cs typeface="Arial" pitchFamily="34" charset="0"/>
              </a:rPr>
              <a:t>Функции денег: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900311" y="2132856"/>
            <a:ext cx="10242894" cy="26641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Мера стоимости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- с помощью цены деньги выражают стоимость товаров, на которые затрачено определенное количество труда.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5599" y="357166"/>
            <a:ext cx="10858576" cy="11883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Средство обращения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655599" y="2071678"/>
            <a:ext cx="10858576" cy="30562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В ходе продажи одного товара и купли другого товара деньги являются посредником при обмене.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Продажа  = Покупка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" y="0"/>
            <a:ext cx="12169774" cy="16557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Средство платежа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- нехватка денежных средств для покупки  товаров приводит к необходимости использования рассрочки платежа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396255" y="1844824"/>
            <a:ext cx="11374028" cy="47974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3200" b="1">
                <a:latin typeface="Arial" pitchFamily="34" charset="0"/>
                <a:cs typeface="Arial" pitchFamily="34" charset="0"/>
              </a:rPr>
              <a:t>ВАЖНО!!!</a:t>
            </a:r>
          </a:p>
          <a:p>
            <a:pPr algn="just"/>
            <a:r>
              <a:rPr lang="ru-RU" sz="3200">
                <a:latin typeface="Arial" pitchFamily="34" charset="0"/>
                <a:cs typeface="Arial" pitchFamily="34" charset="0"/>
              </a:rPr>
              <a:t>С помощью денег  мы можем оценивать затрачиваемый труд на производство товара, обмениваться друг с другом необходимыми благами, оплачивать услуги, пользоваться кредитами финансовых организаций, накапливать сбережения.</a:t>
            </a:r>
          </a:p>
          <a:p>
            <a:pPr algn="just"/>
            <a:r>
              <a:rPr lang="ru-RU" sz="3200">
                <a:latin typeface="Arial" pitchFamily="34" charset="0"/>
                <a:cs typeface="Arial" pitchFamily="34" charset="0"/>
              </a:rPr>
              <a:t>Хранить монеты и банкноты дома в копилке, под подушкой, в стеклянной банке – поведение финансово-безграмотного человека!</a:t>
            </a:r>
          </a:p>
          <a:p>
            <a:endParaRPr lang="ru-RU" sz="3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-1" y="214290"/>
            <a:ext cx="12169775" cy="7143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Алгоритм 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интернет-шопинга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" name="Содержимое 3"/>
          <p:cNvSpPr txBox="1">
            <a:spLocks/>
          </p:cNvSpPr>
          <p:nvPr/>
        </p:nvSpPr>
        <p:spPr>
          <a:xfrm>
            <a:off x="-1" y="1268760"/>
            <a:ext cx="12169775" cy="42862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1. Определи, какой товар ты хочешь приобрести в соответствии с твоими потребностями.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2. Выбери удобное время, чтобы заказать товар в Интернете.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3. Выбери интернет-магазин. Чтобы не ошибиться  с качеством, заказывай товар только в известных и проверенных временем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интернет-магазинах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4. Внимательно рассмотри страничку каталога.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5. Уточни особые условия доставки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товара и оплаты. </a:t>
            </a:r>
          </a:p>
        </p:txBody>
      </p:sp>
      <p:sp>
        <p:nvSpPr>
          <p:cNvPr id="4" name="Прямоугольник 5"/>
          <p:cNvSpPr>
            <a:spLocks noChangeArrowheads="1"/>
          </p:cNvSpPr>
          <p:nvPr/>
        </p:nvSpPr>
        <p:spPr bwMode="auto">
          <a:xfrm>
            <a:off x="0" y="6000768"/>
            <a:ext cx="12169775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itchFamily="34" charset="0"/>
                <a:ea typeface="Calibri" pitchFamily="34" charset="0"/>
                <a:cs typeface="Arial" pitchFamily="34" charset="0"/>
              </a:rPr>
              <a:t>Большим плюсом является разнообразие вариантов оплаты</a:t>
            </a:r>
            <a:r>
              <a:rPr lang="ru-RU" dirty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369847" y="260648"/>
            <a:ext cx="11501518" cy="11247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Алгоритм совершения покупки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в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интернет-магазине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(на примере центрального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мультибренда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«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Wildberries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»)</a:t>
            </a:r>
          </a:p>
        </p:txBody>
      </p:sp>
      <p:sp>
        <p:nvSpPr>
          <p:cNvPr id="3" name="Содержимое 3"/>
          <p:cNvSpPr txBox="1">
            <a:spLocks/>
          </p:cNvSpPr>
          <p:nvPr/>
        </p:nvSpPr>
        <p:spPr>
          <a:xfrm>
            <a:off x="369848" y="1484784"/>
            <a:ext cx="11501518" cy="41604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1. Войди в личный кабинет и внеси персональные данные, которые будут известны тебе и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интернет-магазину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: ФИО, адрес места жительства, мобильный телефон, адрес электронной почты. и.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2.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Зарегистрируйся: логином будет адрес электронной почты, пароль придумай самостоятельно. На электронную почту придёт подтверждение регистрации. 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Шаг 3.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Заходи на сайт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интернет-магазина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смотри каталог, выбирай нужный тебе товар и отправляй его в корзину.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" name="Прямоугольник 6"/>
          <p:cNvSpPr>
            <a:spLocks noChangeArrowheads="1"/>
          </p:cNvSpPr>
          <p:nvPr/>
        </p:nvSpPr>
        <p:spPr bwMode="auto">
          <a:xfrm>
            <a:off x="369847" y="5877272"/>
            <a:ext cx="11501518" cy="83099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itchFamily="34" charset="0"/>
                <a:cs typeface="Arial" pitchFamily="34" charset="0"/>
              </a:rPr>
              <a:t>Забрать и оплатить товар ты можешь в центре выдачи заказов или оформить доставку домой курьером бесплатно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4"/>
          <p:cNvGraphicFramePr>
            <a:graphicFrameLocks noGrp="1"/>
          </p:cNvGraphicFramePr>
          <p:nvPr/>
        </p:nvGraphicFramePr>
        <p:xfrm>
          <a:off x="238749" y="188913"/>
          <a:ext cx="11504240" cy="6306144"/>
        </p:xfrm>
        <a:graphic>
          <a:graphicData uri="http://schemas.openxmlformats.org/drawingml/2006/table">
            <a:tbl>
              <a:tblPr/>
              <a:tblGrid>
                <a:gridCol w="6987064"/>
                <a:gridCol w="4517176"/>
              </a:tblGrid>
              <a:tr h="4999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Примеры</a:t>
                      </a: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Функции</a:t>
                      </a: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2558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открыл счет в банке и положил туда 15000 руб.</a:t>
                      </a: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0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вспомнил, что  15000 руб. стоит велосипед, о котором он давно мечтал.</a:t>
                      </a: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00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снял деньги с банковского счета, пошел в торговый центр и купил велосипед.</a:t>
                      </a: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801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Игорь занял  у друга  1000 руб. и возвратил их через неделю.</a:t>
                      </a: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Ответы</a:t>
                      </a:r>
                    </a:p>
                  </a:txBody>
                  <a:tcPr marL="91279" marR="9127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470</Words>
  <Application>Microsoft Office PowerPoint</Application>
  <PresentationFormat>Произвольный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Используемые источники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1414</cp:lastModifiedBy>
  <cp:revision>2</cp:revision>
  <dcterms:created xsi:type="dcterms:W3CDTF">2016-04-13T12:09:52Z</dcterms:created>
  <dcterms:modified xsi:type="dcterms:W3CDTF">2016-04-19T07:56:25Z</dcterms:modified>
</cp:coreProperties>
</file>