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88" r:id="rId3"/>
    <p:sldId id="256" r:id="rId4"/>
    <p:sldId id="262" r:id="rId5"/>
    <p:sldId id="257" r:id="rId6"/>
    <p:sldId id="258" r:id="rId7"/>
    <p:sldId id="259" r:id="rId8"/>
    <p:sldId id="261" r:id="rId9"/>
    <p:sldId id="263" r:id="rId10"/>
    <p:sldId id="283" r:id="rId11"/>
    <p:sldId id="275" r:id="rId12"/>
    <p:sldId id="287" r:id="rId13"/>
    <p:sldId id="276" r:id="rId14"/>
    <p:sldId id="285" r:id="rId15"/>
    <p:sldId id="286" r:id="rId16"/>
    <p:sldId id="277" r:id="rId17"/>
    <p:sldId id="279" r:id="rId18"/>
    <p:sldId id="284" r:id="rId19"/>
    <p:sldId id="269" r:id="rId20"/>
    <p:sldId id="274" r:id="rId21"/>
  </p:sldIdLst>
  <p:sldSz cx="12190413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914" y="-8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8DEB0-75B8-490B-AEF2-2AA911EB3C2C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CD0FF-FF5D-4268-B791-BCCA6C46A8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435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2588" y="685800"/>
            <a:ext cx="609282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B556A6-1F55-4016-89AA-B1B75C17DB8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1" y="2130428"/>
            <a:ext cx="10361851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1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2" y="274639"/>
            <a:ext cx="8025355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762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1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02158" y="4074219"/>
            <a:ext cx="8494427" cy="933503"/>
          </a:xfrm>
        </p:spPr>
        <p:txBody>
          <a:bodyPr anchor="t">
            <a:normAutofit/>
          </a:bodyPr>
          <a:lstStyle>
            <a:lvl1pPr algn="r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 smtClean="0"/>
              <a:t>НАЗВАНИЕ ДОКУМЕНТА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62554" y="5056488"/>
            <a:ext cx="7034031" cy="399229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Спикеры:</a:t>
            </a:r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4262554" y="6314555"/>
            <a:ext cx="7034031" cy="399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AFD393"/>
                </a:solidFill>
              </a:rPr>
              <a:t>2016</a:t>
            </a:r>
            <a:endParaRPr lang="en-US" sz="1200" b="1" dirty="0">
              <a:solidFill>
                <a:srgbClr val="AFD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563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255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742" y="1709740"/>
            <a:ext cx="1051423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742" y="4589465"/>
            <a:ext cx="1051423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174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091" y="1825625"/>
            <a:ext cx="5180926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1396" y="1825625"/>
            <a:ext cx="5180926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398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365126"/>
            <a:ext cx="1051423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680" y="1681163"/>
            <a:ext cx="515711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680" y="2505075"/>
            <a:ext cx="5157115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1397" y="1681163"/>
            <a:ext cx="518251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1397" y="2505075"/>
            <a:ext cx="5182513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982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1543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8319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2513" y="987426"/>
            <a:ext cx="617139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02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9576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2513" y="987426"/>
            <a:ext cx="617139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2593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035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3765" y="365125"/>
            <a:ext cx="2628558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092" y="365125"/>
            <a:ext cx="7733293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965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0" y="4406903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0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903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522" y="1600203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6793" y="1600203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25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685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273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510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113" y="273052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1" y="1435102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84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88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203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0" y="6356353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7A086-60BC-4123-AEFA-4117B2C36C2D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58" y="6356353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6353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5FCA0-3F7A-4355-8747-038EC22C6C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4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091" y="365126"/>
            <a:ext cx="105142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091" y="1825625"/>
            <a:ext cx="105142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091" y="6356352"/>
            <a:ext cx="2742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075" y="6356352"/>
            <a:ext cx="4114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479" y="6356352"/>
            <a:ext cx="2742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381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lta-skola.cz/editor/image/novinky5/obrazek_48.jpg" TargetMode="External"/><Relationship Id="rId2" Type="http://schemas.openxmlformats.org/officeDocument/2006/relationships/hyperlink" Target="http://advtua.com/uploads/posts/2013-04/1366998667_yuridicheskoe-lico-ili-chastnyy-predprinimatel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rus-robot.com/images/robot_more/229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Тема урока 3.1. Труд как основной источник дохода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57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 txBox="1">
            <a:spLocks/>
          </p:cNvSpPr>
          <p:nvPr/>
        </p:nvSpPr>
        <p:spPr bwMode="auto">
          <a:xfrm>
            <a:off x="2278782" y="476674"/>
            <a:ext cx="7992887" cy="8636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Сущность понятия заработной платы</a:t>
            </a: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838622" y="1700810"/>
            <a:ext cx="10873208" cy="37856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Заработная плата (оплата труда работника) -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вознаграждение за труд в зависимости от квалификации работника, сложности, количества, качества и условий выполняемой работы, включает в себя также различные выплаты и доплаты.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763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03319" y="1772816"/>
            <a:ext cx="4607913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Стимулирующая доплата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58703" y="2924946"/>
            <a:ext cx="2448272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Оклад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4645" y="476672"/>
            <a:ext cx="3744417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Заработная плата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Равно 6"/>
          <p:cNvSpPr/>
          <p:nvPr/>
        </p:nvSpPr>
        <p:spPr>
          <a:xfrm rot="16200000">
            <a:off x="2467417" y="1728199"/>
            <a:ext cx="864096" cy="1097349"/>
          </a:xfrm>
          <a:prstGeom prst="mathEqual">
            <a:avLst>
              <a:gd name="adj1" fmla="val 17172"/>
              <a:gd name="adj2" fmla="val 1804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люс 7"/>
          <p:cNvSpPr/>
          <p:nvPr/>
        </p:nvSpPr>
        <p:spPr>
          <a:xfrm>
            <a:off x="6095207" y="2132858"/>
            <a:ext cx="767985" cy="598339"/>
          </a:xfrm>
          <a:prstGeom prst="mathPlu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люс 8"/>
          <p:cNvSpPr/>
          <p:nvPr/>
        </p:nvSpPr>
        <p:spPr>
          <a:xfrm>
            <a:off x="2495258" y="3766768"/>
            <a:ext cx="767985" cy="598339"/>
          </a:xfrm>
          <a:prstGeom prst="mathPlu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3299" y="4572420"/>
            <a:ext cx="11135786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Премия (стимулирующие доплаты)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03169" y="3420292"/>
            <a:ext cx="460791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Компенсация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люс 11"/>
          <p:cNvSpPr/>
          <p:nvPr/>
        </p:nvSpPr>
        <p:spPr>
          <a:xfrm>
            <a:off x="6095207" y="3429001"/>
            <a:ext cx="767985" cy="598339"/>
          </a:xfrm>
          <a:prstGeom prst="mathPlu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0" y="44624"/>
            <a:ext cx="121904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buFontTx/>
              <a:buAutoNum type="arabicPeriod"/>
            </a:pPr>
            <a:endParaRPr lang="ru-RU" sz="2000" dirty="0"/>
          </a:p>
          <a:p>
            <a:pPr eaLnBrk="1" hangingPunct="1">
              <a:buFontTx/>
              <a:buAutoNum type="arabicPeriod"/>
            </a:pPr>
            <a:endParaRPr lang="ru-RU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622598" y="548682"/>
            <a:ext cx="11039789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Основные виды оплаты труда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8582" y="2132857"/>
            <a:ext cx="5015086" cy="34163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Повременная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– оплачивается время работы. Как правило – это ежемесячный оклад (основан на рабочих часах)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03318" y="2060850"/>
            <a:ext cx="4248471" cy="27699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Сдельная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 оплачивается объем выполненной работы (результат)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782838" y="1268760"/>
            <a:ext cx="648072" cy="35568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8902805" y="1276597"/>
            <a:ext cx="648072" cy="35568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69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3311" y="108795"/>
            <a:ext cx="11039789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Основные виды оплаты труда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782838" y="764704"/>
            <a:ext cx="648072" cy="35568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8399463" y="764704"/>
            <a:ext cx="648072" cy="35568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566" y="1340768"/>
            <a:ext cx="5735165" cy="47089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Простая повременная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 представляет собой фиксированную оплату, которая включает в себя оклад + компенсирующие выплаты + регулярные доплаты за звания и квалификацию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27255" y="1340768"/>
            <a:ext cx="5400600" cy="47089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Прямая сдельная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 оплачивается число единиц изготовленной продукции и выполненных работ, исходя из твердых сдельных расценок, установленных с учетом необходимой квалификации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3311" y="108795"/>
            <a:ext cx="11039789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Основные виды оплаты труда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782838" y="764704"/>
            <a:ext cx="648072" cy="35568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8111431" y="764704"/>
            <a:ext cx="648072" cy="35568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558" y="1268762"/>
            <a:ext cx="5616623" cy="47089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Повременно-премиальная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– помимо оклада, компенсирующих выплат и доплат за звания и квалификацию включает в себя доплаты за качество труда и результативность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23199" y="1268760"/>
            <a:ext cx="616721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Сдельно-премиальная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 оплата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труда включает премирование за перевыполнение норм выработки, достижение определенных качественных показателей: сдачу работ с первого требования, отсутствие брака, экономию материалов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583" y="3645026"/>
            <a:ext cx="11016436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Обмен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, т.е. обменять часть имеющихся благ на необходимые блага. Обмен лежит в основе торговли.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82639" y="260649"/>
            <a:ext cx="9983639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Основные легальные способы получения благ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4567" y="1268762"/>
            <a:ext cx="11568511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1. Производство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, т.е. произвести все, что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нужно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самостоятельно 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(такой способ организации жизни обычно называют натуральным хозяйством или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самообеспечением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94605" y="5325018"/>
            <a:ext cx="10585177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Обмен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позволяет более эффективно перераспределять благо и повышать эффективность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потребления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714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4566" y="2636912"/>
            <a:ext cx="11567814" cy="3816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Разделение труда (специализация) основано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на принципах: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1. Сознательного разделения труда между людьми.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2. Обучения людей профессиям и навыкам.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3. Кооперации, т. е.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сотрудничестве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ради достижения общей цели (например, создания сложного изделия или строительства завода).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212726"/>
            <a:ext cx="12190413" cy="21236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Р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азделение труда и специализация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‒ сосредоточение определенного вида деятельности в руках того человека или организации, которые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выполняют ее лучше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других.</a:t>
            </a:r>
          </a:p>
        </p:txBody>
      </p:sp>
    </p:spTree>
    <p:extLst>
      <p:ext uri="{BB962C8B-B14F-4D97-AF65-F5344CB8AC3E}">
        <p14:creationId xmlns:p14="http://schemas.microsoft.com/office/powerpoint/2010/main" val="167890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/>
          <p:cNvSpPr txBox="1">
            <a:spLocks noChangeArrowheads="1"/>
          </p:cNvSpPr>
          <p:nvPr/>
        </p:nvSpPr>
        <p:spPr bwMode="auto">
          <a:xfrm>
            <a:off x="0" y="1"/>
            <a:ext cx="12190413" cy="98072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Алгоритм оценки финансовых выгод предлагаемой работы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268761"/>
            <a:ext cx="12190413" cy="6370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latin typeface="Arial" pitchFamily="34" charset="0"/>
                <a:cs typeface="Arial" pitchFamily="34" charset="0"/>
              </a:rPr>
              <a:t>Шаг 1. Определи, в чем заключается работа, ее общее описание.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Шаг 2. Соотнеси свои возможности с предполагаемыми видами трудовой деятельности.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Шаг 3. Выясни условия труда и график работы.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Шаг 4. Определи сумму финансовых затрат на транспорт, питание, дополнительное обучение, восполнение психоэмоционального равновесия, восстановление физических сил, сохранение здоровья и т.д.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Шаг 5. Выясни систему оплаты труда: вид оплаты, сумму вознаграждения (заработной платы): оклад, возможные премии, штрафы, компенсации, доплаты и т.д.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Шаг 6. Рассчитай разницу между суммой вознаграждения (доходом) и суммой затрат (расходом).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Шаг 7. Учитывай возможные дополнительные выгоды, связанные с предлагаемой работой, такие как: общение, знакомства, приобретение опыта работы, приобретение дополнительных знаний.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Шаг 8. Если результат выполнения предыдущих шагов устраивает, пиши заявление о трудоустройстве.</a:t>
            </a:r>
          </a:p>
        </p:txBody>
      </p:sp>
    </p:spTree>
    <p:extLst>
      <p:ext uri="{BB962C8B-B14F-4D97-AF65-F5344CB8AC3E}">
        <p14:creationId xmlns:p14="http://schemas.microsoft.com/office/powerpoint/2010/main" val="857728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8823" y="3275694"/>
            <a:ext cx="6696744" cy="7694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Спасибо за внимание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47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139"/>
            <a:ext cx="12190413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Список источников использованной информации</a:t>
            </a:r>
            <a:endParaRPr lang="ru-RU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28800"/>
            <a:ext cx="12190413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  <a:hlinkClick r:id="rId2"/>
              </a:rPr>
              <a:t>http://</a:t>
            </a:r>
            <a:r>
              <a:rPr lang="en-US" sz="2400" dirty="0" smtClean="0">
                <a:latin typeface="Arial" pitchFamily="34" charset="0"/>
                <a:cs typeface="Arial" pitchFamily="34" charset="0"/>
                <a:hlinkClick r:id="rId2"/>
              </a:rPr>
              <a:t>advtua.com/uploads/posts/2013-04/1366998667_yuridicheskoe-lico-ili-chastnyy-predprinimatel.jpg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n-US" sz="2400" dirty="0" smtClean="0">
                <a:latin typeface="Arial" pitchFamily="34" charset="0"/>
                <a:cs typeface="Arial" pitchFamily="34" charset="0"/>
                <a:hlinkClick r:id="rId3"/>
              </a:rPr>
              <a:t>www.delta-skola.cz/editor/image/novinky5/obrazek_48.jpg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  <a:hlinkClick r:id="rId4"/>
              </a:rPr>
              <a:t>http://</a:t>
            </a:r>
            <a:r>
              <a:rPr lang="en-US" sz="2400" dirty="0" smtClean="0">
                <a:latin typeface="Arial" pitchFamily="34" charset="0"/>
                <a:cs typeface="Arial" pitchFamily="34" charset="0"/>
                <a:hlinkClick r:id="rId4"/>
              </a:rPr>
              <a:t>rus-robot.com/images/robot_more/229.jpg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Графические элементы сайта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Office.com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Фотобанк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Google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4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Лента лицом вверх 8"/>
          <p:cNvSpPr/>
          <p:nvPr/>
        </p:nvSpPr>
        <p:spPr>
          <a:xfrm>
            <a:off x="6239223" y="980730"/>
            <a:ext cx="4584050" cy="1310185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Город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Потребность</a:t>
            </a:r>
            <a:endParaRPr lang="ru-RU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Лента лицом вверх 11"/>
          <p:cNvSpPr/>
          <p:nvPr/>
        </p:nvSpPr>
        <p:spPr>
          <a:xfrm>
            <a:off x="622598" y="908720"/>
            <a:ext cx="4737062" cy="1402254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Страна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Финагрия</a:t>
            </a:r>
            <a:endParaRPr lang="ru-RU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622599" y="3645024"/>
            <a:ext cx="10369151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Тема урока 3.1. Труд как основной источник дохода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55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30710" y="1772816"/>
            <a:ext cx="8352929" cy="29249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846734" y="2492896"/>
            <a:ext cx="81598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Любите ли вы трудиться? Почему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84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582" y="1916832"/>
            <a:ext cx="11161242" cy="30469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Труд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– это целенаправленная деятельность по созданию благ. Процесс этот реализуется через преобразование ресурсов природы в материальные, интеллектуальные и духовные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блага.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803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4606" y="1484785"/>
            <a:ext cx="10945216" cy="37856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Работа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– это трудовое задание и/или процесс его реализации (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подразумевающее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рамки времени, поставленные задачи, средства производства, методы 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инструкции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). Следовательно, в основе любой работы лежит труд.</a:t>
            </a:r>
          </a:p>
        </p:txBody>
      </p:sp>
    </p:spTree>
    <p:extLst>
      <p:ext uri="{BB962C8B-B14F-4D97-AF65-F5344CB8AC3E}">
        <p14:creationId xmlns:p14="http://schemas.microsoft.com/office/powerpoint/2010/main" val="355265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560" y="4433045"/>
            <a:ext cx="11665296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Производство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– это взаимодействие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человека с природными материалами, средствами труда, а также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 другими людьми с целью создания благ.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4567" y="260648"/>
            <a:ext cx="11449273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itchFamily="34" charset="0"/>
                <a:cs typeface="Arial" pitchFamily="34" charset="0"/>
              </a:rPr>
              <a:t>Особое значение в процессе производства играет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совместный труд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людей.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2558" y="1916832"/>
            <a:ext cx="11593288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Совместный труд </a:t>
            </a: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 команде (коллективный труд) рассматривается как </a:t>
            </a:r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более прогрессивная деятельность</a:t>
            </a: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позволяющая достигать более </a:t>
            </a:r>
            <a:r>
              <a:rPr lang="ru-RU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высокие результаты</a:t>
            </a:r>
            <a:r>
              <a:rPr lang="ru-RU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31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622" y="2852936"/>
            <a:ext cx="10657185" cy="36724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Труд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может быть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управленческим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исполнительским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комфортным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некомфортным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творческим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или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увлекательным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(интересным) 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рутинным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, однако труд всегда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направлен на производство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блага и получение дохода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" y="188640"/>
            <a:ext cx="12190412" cy="14127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Физический труд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связан с применением физической силы: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монтировать,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вести автомобиль, класть кирпичи и т.д.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90750" y="1772816"/>
            <a:ext cx="861548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Умственный труд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: читать, писать, сочинять и т.д. </a:t>
            </a:r>
          </a:p>
        </p:txBody>
      </p:sp>
    </p:spTree>
    <p:extLst>
      <p:ext uri="{BB962C8B-B14F-4D97-AF65-F5344CB8AC3E}">
        <p14:creationId xmlns:p14="http://schemas.microsoft.com/office/powerpoint/2010/main" val="250531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4140" y="1700808"/>
            <a:ext cx="12224553" cy="16312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Содержание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труда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характеризуется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такими признаками, как: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сложность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труда;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профессиональная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пригодность работника;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степень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самостоятельности работника.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692696"/>
            <a:ext cx="12215548" cy="8925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Содержание труда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– это взаимодействие работника с предметами и средствами труда.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"/>
            <a:ext cx="1219041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>
                <a:latin typeface="Arial" pitchFamily="34" charset="0"/>
                <a:cs typeface="Arial" pitchFamily="34" charset="0"/>
              </a:rPr>
              <a:t>К основным категориям труда относят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содержание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характер труда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" y="3501008"/>
            <a:ext cx="12224553" cy="8925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Характер труда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– это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отношения между участниками трудового процесса, которые влияют и на отношения работника к труду, и на производительность труда.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62758" y="4581128"/>
            <a:ext cx="7806936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ru-RU" sz="2400" dirty="0">
                <a:latin typeface="Arial" pitchFamily="34" charset="0"/>
                <a:cs typeface="Arial" pitchFamily="34" charset="0"/>
              </a:rPr>
              <a:t>С точки зрения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характера труда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различают: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труд предпринимателя;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труд наемный;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к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оллективный;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индивидуальный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469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6654" y="188641"/>
            <a:ext cx="1027167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Основные источники дохода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98663" y="5589240"/>
            <a:ext cx="10067764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Случайные доходы: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выигрыш; подарок; находка; помощь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6574" y="1340770"/>
            <a:ext cx="11495807" cy="614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Доходы от оплаты за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труд: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зарплата; подработка; грант; гонорар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30710" y="2420889"/>
            <a:ext cx="907300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Доходы от предпринимательской деятельности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67215" y="3429000"/>
            <a:ext cx="5866259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Доходы от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собственности:</a:t>
            </a:r>
          </a:p>
          <a:p>
            <a:pPr marL="342900" indent="-342900">
              <a:buFontTx/>
              <a:buChar char="-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От сдачи имущества в аренду;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Char char="-"/>
            </a:pPr>
            <a:r>
              <a:rPr lang="ru-RU" sz="2800" smtClean="0">
                <a:latin typeface="Arial" pitchFamily="34" charset="0"/>
                <a:cs typeface="Arial" pitchFamily="34" charset="0"/>
              </a:rPr>
              <a:t>Дивиденды;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Char char="-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П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роцент со вклада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" y="3429001"/>
            <a:ext cx="6065678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Доходы от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социальных выплат:</a:t>
            </a:r>
          </a:p>
          <a:p>
            <a:pPr marL="342900" indent="-342900">
              <a:buFontTx/>
              <a:buChar char="-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Пенсии;</a:t>
            </a:r>
          </a:p>
          <a:p>
            <a:pPr marL="342900" indent="-342900">
              <a:buFontTx/>
              <a:buChar char="-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Пособия;</a:t>
            </a:r>
          </a:p>
          <a:p>
            <a:pPr marL="342900" indent="-342900">
              <a:buFontTx/>
              <a:buChar char="-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Стипендии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06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832</Words>
  <Application>Microsoft Office PowerPoint</Application>
  <PresentationFormat>Произвольный</PresentationFormat>
  <Paragraphs>80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Тема Office</vt:lpstr>
      <vt:lpstr>1_Тема Office</vt:lpstr>
      <vt:lpstr>Тема урока 3.1. Труд как основной источник дохода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WIR</dc:creator>
  <cp:lastModifiedBy>Marina Reginis</cp:lastModifiedBy>
  <cp:revision>184</cp:revision>
  <dcterms:created xsi:type="dcterms:W3CDTF">2014-06-10T17:22:48Z</dcterms:created>
  <dcterms:modified xsi:type="dcterms:W3CDTF">2016-08-25T15:04:35Z</dcterms:modified>
</cp:coreProperties>
</file>