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  <p:sldMasterId id="2147483699" r:id="rId2"/>
  </p:sldMasterIdLst>
  <p:sldIdLst>
    <p:sldId id="284" r:id="rId3"/>
    <p:sldId id="276" r:id="rId4"/>
    <p:sldId id="268" r:id="rId5"/>
    <p:sldId id="259" r:id="rId6"/>
    <p:sldId id="260" r:id="rId7"/>
    <p:sldId id="261" r:id="rId8"/>
    <p:sldId id="262" r:id="rId9"/>
    <p:sldId id="263" r:id="rId10"/>
    <p:sldId id="269" r:id="rId11"/>
    <p:sldId id="270" r:id="rId12"/>
    <p:sldId id="275" r:id="rId13"/>
    <p:sldId id="264" r:id="rId14"/>
    <p:sldId id="279" r:id="rId15"/>
    <p:sldId id="278" r:id="rId16"/>
    <p:sldId id="277" r:id="rId17"/>
    <p:sldId id="280" r:id="rId18"/>
    <p:sldId id="281" r:id="rId19"/>
    <p:sldId id="282" r:id="rId20"/>
    <p:sldId id="283" r:id="rId21"/>
  </p:sldIdLst>
  <p:sldSz cx="9145588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3" autoAdjust="0"/>
    <p:restoredTop sz="93907" autoAdjust="0"/>
  </p:normalViewPr>
  <p:slideViewPr>
    <p:cSldViewPr snapToGrid="0"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9" y="2130437"/>
            <a:ext cx="777375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838" y="3886200"/>
            <a:ext cx="6401912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8" y="4406912"/>
            <a:ext cx="77737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8" y="2906713"/>
            <a:ext cx="777375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706" y="1600206"/>
            <a:ext cx="54111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3272" y="1600206"/>
            <a:ext cx="54111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1" y="274638"/>
            <a:ext cx="8231029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81" y="1535113"/>
            <a:ext cx="40408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81" y="2174875"/>
            <a:ext cx="40408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838" y="1535113"/>
            <a:ext cx="404247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838" y="2174875"/>
            <a:ext cx="404247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3" y="273050"/>
            <a:ext cx="30088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671" y="273062"/>
            <a:ext cx="51126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83" y="1435103"/>
            <a:ext cx="30088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599" y="4800600"/>
            <a:ext cx="5487353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599" y="612775"/>
            <a:ext cx="5487353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599" y="5367338"/>
            <a:ext cx="5487353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40735" y="274648"/>
            <a:ext cx="2743676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707" y="274648"/>
            <a:ext cx="807860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2258" y="4074221"/>
            <a:ext cx="637275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97887" y="5056490"/>
            <a:ext cx="5277126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3197887" y="6314557"/>
            <a:ext cx="5277126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996" y="1709742"/>
            <a:ext cx="788807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996" y="4589467"/>
            <a:ext cx="788807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759" y="1825625"/>
            <a:ext cx="388687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955" y="1825625"/>
            <a:ext cx="3886875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365126"/>
            <a:ext cx="788807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951" y="1681163"/>
            <a:ext cx="38690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51" y="2505075"/>
            <a:ext cx="386901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954" y="1681163"/>
            <a:ext cx="388806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954" y="2505075"/>
            <a:ext cx="388806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8066" y="987426"/>
            <a:ext cx="462995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950" y="457200"/>
            <a:ext cx="294969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8066" y="987426"/>
            <a:ext cx="4629954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950" y="2057400"/>
            <a:ext cx="294969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4813" y="365125"/>
            <a:ext cx="1972017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761" y="365125"/>
            <a:ext cx="5801732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81" y="274638"/>
            <a:ext cx="823102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81" y="1600206"/>
            <a:ext cx="8231029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79" y="6356362"/>
            <a:ext cx="2133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8/25/2016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44" y="6356362"/>
            <a:ext cx="2896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4339" y="6356362"/>
            <a:ext cx="21339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759" y="365126"/>
            <a:ext cx="78880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759" y="1825625"/>
            <a:ext cx="78880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759" y="6356354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476" y="6356354"/>
            <a:ext cx="30866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073" y="6356354"/>
            <a:ext cx="2057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defTabSz="914400"/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204716" y="3476281"/>
            <a:ext cx="8720920" cy="18881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96000" marR="0" lvl="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Тема урока 5.1.</a:t>
            </a:r>
          </a:p>
          <a:p>
            <a:pPr marL="396000" marR="0" lvl="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3500" b="1" noProof="0" dirty="0" smtClean="0">
                <a:latin typeface="Arial" pitchFamily="34" charset="0"/>
                <a:cs typeface="Arial" pitchFamily="34" charset="0"/>
              </a:rPr>
              <a:t>Наличные и безналичные способы оплаты товаров и услуг и </a:t>
            </a:r>
          </a:p>
          <a:p>
            <a:pPr marL="396000" marR="0" lvl="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3500" b="1" noProof="0" dirty="0" smtClean="0">
                <a:latin typeface="Arial" pitchFamily="34" charset="0"/>
                <a:cs typeface="Arial" pitchFamily="34" charset="0"/>
              </a:rPr>
              <a:t>безопасность их осуществления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-11695" y="5877274"/>
            <a:ext cx="9141650" cy="991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  <p:sp>
        <p:nvSpPr>
          <p:cNvPr id="12" name="Лента лицом вверх 11"/>
          <p:cNvSpPr/>
          <p:nvPr/>
        </p:nvSpPr>
        <p:spPr>
          <a:xfrm>
            <a:off x="163774" y="435430"/>
            <a:ext cx="4203511" cy="1843746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Лента лицом вверх 12"/>
          <p:cNvSpPr/>
          <p:nvPr/>
        </p:nvSpPr>
        <p:spPr>
          <a:xfrm>
            <a:off x="4478586" y="435430"/>
            <a:ext cx="4476729" cy="1830098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Товар и рыночный обмен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873" y="1192353"/>
            <a:ext cx="8603087" cy="471381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algn="ctr"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Виды расчетов, совершаемых при покупке товара или услуги: </a:t>
            </a:r>
          </a:p>
          <a:p>
            <a:pPr marL="0" algn="ctr">
              <a:buNone/>
            </a:pPr>
            <a:endParaRPr lang="ru-RU" sz="1000" dirty="0" smtClean="0">
              <a:latin typeface="Arial" pitchFamily="34" charset="0"/>
              <a:cs typeface="Arial" pitchFamily="34" charset="0"/>
            </a:endParaRPr>
          </a:p>
          <a:p>
            <a:pPr marL="171450" indent="-514350">
              <a:buFont typeface="+mj-lt"/>
              <a:buAutoNum type="arabicParenR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наличные расчеты;</a:t>
            </a:r>
          </a:p>
          <a:p>
            <a:pPr marL="171450" indent="-514350">
              <a:buFont typeface="+mj-lt"/>
              <a:buAutoNum type="arabicParenR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безналичные расчеты;</a:t>
            </a:r>
          </a:p>
          <a:p>
            <a:pPr marL="171450" indent="-514350">
              <a:buFont typeface="+mj-lt"/>
              <a:buAutoNum type="arabicParenR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расчет при помощи электронных денег;</a:t>
            </a:r>
          </a:p>
          <a:p>
            <a:pPr marL="171450" indent="-514350">
              <a:buFont typeface="+mj-lt"/>
              <a:buAutoNum type="arabicParenR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обязательные и необязательные расчеты;</a:t>
            </a:r>
          </a:p>
          <a:p>
            <a:pPr marL="171450" indent="-514350">
              <a:buFont typeface="+mj-lt"/>
              <a:buAutoNum type="arabicParenR"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отсроченные расчеты и расчеты с   </a:t>
            </a:r>
          </a:p>
          <a:p>
            <a:pPr marL="171450" indent="-514350">
              <a:buNone/>
            </a:pPr>
            <a:r>
              <a:rPr lang="ru-RU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     рассрочкой.</a:t>
            </a: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6055" y="956617"/>
            <a:ext cx="7774219" cy="431142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Наличные расчеты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90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осуществляются с использованием денежной наличности</a:t>
            </a:r>
          </a:p>
          <a:p>
            <a:pPr marL="0" indent="0" algn="ctr">
              <a:buNone/>
            </a:pPr>
            <a:endParaRPr lang="ru-RU" dirty="0"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3044" y="1071770"/>
            <a:ext cx="8041711" cy="451016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algn="ctr">
              <a:buNone/>
            </a:pP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algn="ctr"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Безналичные расчеты</a:t>
            </a:r>
          </a:p>
          <a:p>
            <a:pPr marL="0" algn="ctr">
              <a:buNone/>
            </a:pPr>
            <a:endParaRPr lang="ru-RU" sz="1800" b="1" dirty="0" smtClean="0">
              <a:latin typeface="Arial" pitchFamily="34" charset="0"/>
              <a:cs typeface="Arial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осуществляются без использования бумажных денег путем  перечислений средств с одного счета на другой через банковские системы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2124" y="635403"/>
            <a:ext cx="8293994" cy="453709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Расчет при помощи электронных денег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dirty="0" smtClean="0">
                <a:solidFill>
                  <a:srgbClr val="FF0000"/>
                </a:solidFill>
                <a:cs typeface="Times New Roman" pitchFamily="18" charset="0"/>
              </a:rPr>
              <a:t> 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осуществляется также без использования наличных денег. 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Инструментом являются электронные деньги.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3829" y="627797"/>
            <a:ext cx="8476342" cy="558193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Обязательные расчеты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endParaRPr lang="ru-RU" sz="1400" b="1" dirty="0" smtClean="0">
              <a:latin typeface="Arial" pitchFamily="34" charset="0"/>
              <a:cs typeface="Arial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включают выплаты физических и юридических лиц, которые касаются </a:t>
            </a:r>
            <a:r>
              <a:rPr lang="ru-RU" sz="2600" b="1" dirty="0" smtClean="0">
                <a:latin typeface="Arial" pitchFamily="34" charset="0"/>
                <a:cs typeface="Arial" pitchFamily="34" charset="0"/>
              </a:rPr>
              <a:t>штрафов, налогов, пеней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Такие платежи устанавливаются и регулируются законодательством, поэтому носят </a:t>
            </a:r>
            <a:r>
              <a:rPr lang="ru-RU" sz="2600" b="1" dirty="0" smtClean="0">
                <a:latin typeface="Arial" pitchFamily="34" charset="0"/>
                <a:cs typeface="Arial" pitchFamily="34" charset="0"/>
              </a:rPr>
              <a:t>обязательный</a:t>
            </a:r>
            <a:r>
              <a:rPr lang="ru-RU" sz="2600" dirty="0" smtClean="0">
                <a:latin typeface="Arial" pitchFamily="34" charset="0"/>
                <a:cs typeface="Arial" pitchFamily="34" charset="0"/>
              </a:rPr>
              <a:t> характер.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2502" y="1201005"/>
            <a:ext cx="8086656" cy="438093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Необязательные расчеты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носят добровольный характер.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Примерами являются  взносы страховым компаниям, профсоюзам и т.д.</a:t>
            </a:r>
          </a:p>
          <a:p>
            <a:pPr indent="0">
              <a:spcBef>
                <a:spcPts val="0"/>
              </a:spcBef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1544" y="1132766"/>
            <a:ext cx="8011886" cy="465843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Отсроченные расчеты</a:t>
            </a:r>
          </a:p>
          <a:p>
            <a:pPr marL="720000" indent="0">
              <a:lnSpc>
                <a:spcPct val="150000"/>
              </a:lnSpc>
              <a:spcBef>
                <a:spcPts val="0"/>
              </a:spcBef>
              <a:buNone/>
            </a:pP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означают то, что расчет между лицами был перенесен на другой, более поздний строк.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451" y="846162"/>
            <a:ext cx="7774219" cy="4844954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Рассрочка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Оплата осуществляется частями. </a:t>
            </a: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Например, при покупке товара в рассрочку покупатель выплачивает его стоимость частями за оговоренный период времени. </a:t>
            </a:r>
            <a:endParaRPr lang="ru-RU" sz="2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559" y="411314"/>
            <a:ext cx="8256895" cy="74625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ПРАВИЛА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РАБОТЫ С 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КАССОВЫМ ЧЕКОМ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526454"/>
              </p:ext>
            </p:extLst>
          </p:nvPr>
        </p:nvGraphicFramePr>
        <p:xfrm>
          <a:off x="587830" y="1249252"/>
          <a:ext cx="8229600" cy="4919536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2220685"/>
                <a:gridCol w="6008915"/>
              </a:tblGrid>
              <a:tr h="122059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Правило 1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Кассовый чек нужно внимательно проверить у кассы.</a:t>
                      </a:r>
                      <a:endParaRPr lang="ru-RU" sz="2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4947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Правило 2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Необходимо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сохранить кассовый чек, так как,</a:t>
                      </a:r>
                      <a:r>
                        <a:rPr lang="ru-RU" sz="24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например, возврат товара без предъявления чека – не всегда возможен.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4947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Правило 3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Чеки необходимо сохранять также и для того, чтобы внести суммы затрат в свой финансовый дневник, в программу по учету расходов и доходов.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8035" y="1050880"/>
            <a:ext cx="8165205" cy="473577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algn="ctr">
              <a:buNone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0" algn="ctr">
              <a:buNone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Безналичный расчет</a:t>
            </a:r>
          </a:p>
          <a:p>
            <a:pPr marL="0" algn="ctr">
              <a:buNone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marL="3600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600" dirty="0" smtClean="0">
                <a:latin typeface="Arial" pitchFamily="34" charset="0"/>
                <a:cs typeface="Arial" pitchFamily="34" charset="0"/>
              </a:rPr>
              <a:t>Ярким примером безналичных расчетов, которые осуществляются без наличных денег, является оплата товара кредитной картой, пластиковой картой</a:t>
            </a:r>
          </a:p>
          <a:p>
            <a:pPr mar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800" dirty="0" smtClean="0">
                <a:cs typeface="Times New Roman" pitchFamily="18" charset="0"/>
              </a:rPr>
              <a:t>	</a:t>
            </a:r>
            <a:endParaRPr lang="ru-RU" sz="2800" dirty="0"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543" y="274638"/>
            <a:ext cx="8331200" cy="134515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1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 </a:t>
            </a:r>
            <a:r>
              <a:rPr 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БЕЗОПАСНОГО </a:t>
            </a:r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ПОВЕДЕНИЯ ПОТРЕБИТЕЛЯ </a:t>
            </a:r>
            <a:r>
              <a:rPr 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ПРИ ОПЛАТЕ </a:t>
            </a:r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ТОВАРА БАНКОВСКОЙ КАРТОЙ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838623"/>
              </p:ext>
            </p:extLst>
          </p:nvPr>
        </p:nvGraphicFramePr>
        <p:xfrm>
          <a:off x="562288" y="1815152"/>
          <a:ext cx="8308757" cy="4558352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002330"/>
                <a:gridCol w="6306427"/>
              </a:tblGrid>
              <a:tr h="96985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Вставь 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банковскую карту </a:t>
                      </a:r>
                      <a:r>
                        <a:rPr lang="ru-RU" sz="2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терминал на кассе.</a:t>
                      </a:r>
                      <a:endParaRPr lang="ru-RU" sz="2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54788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Перед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тем, как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ввести </a:t>
                      </a:r>
                      <a:r>
                        <a:rPr lang="ru-RU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пин-код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карты, убедись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что никто не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смотрит тебе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через плечо и не может увидеть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твой </a:t>
                      </a:r>
                      <a:r>
                        <a:rPr lang="ru-RU" sz="2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пин-код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66853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</a:t>
                      </a: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Введи </a:t>
                      </a:r>
                      <a:r>
                        <a:rPr lang="ru-RU" sz="2400" kern="1200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пин</a:t>
                      </a: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-код, дождись, пока на экране появится надпись «Заберите карту».</a:t>
                      </a:r>
                      <a:endParaRPr lang="ru-RU" sz="24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66853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Шаг 4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После проведения операции возьми чек.</a:t>
                      </a:r>
                      <a:endParaRPr lang="ru-RU" sz="2400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228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7030" y="274638"/>
            <a:ext cx="8151280" cy="1143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ru-RU" sz="2700" b="1" dirty="0">
                <a:latin typeface="Arial" panose="020B0604020202020204" pitchFamily="34" charset="0"/>
                <a:cs typeface="Arial" panose="020B0604020202020204" pitchFamily="34" charset="0"/>
              </a:rPr>
              <a:t>АЛГОРИТМ ВЫБОРА </a:t>
            </a:r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7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СПОСОБА РАСЧЕТА ЗА ТОВАРЫ</a:t>
            </a:r>
            <a:endParaRPr lang="ru-RU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4811732"/>
              </p:ext>
            </p:extLst>
          </p:nvPr>
        </p:nvGraphicFramePr>
        <p:xfrm>
          <a:off x="559558" y="1692323"/>
          <a:ext cx="8120418" cy="4449545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1837495"/>
                <a:gridCol w="6282923"/>
              </a:tblGrid>
              <a:tr h="8700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1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Выбери 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товары, </a:t>
                      </a:r>
                      <a:r>
                        <a:rPr lang="ru-RU" sz="2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которые </a:t>
                      </a:r>
                      <a:r>
                        <a:rPr lang="ru-RU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хочешь приобрести.</a:t>
                      </a:r>
                      <a:endParaRPr lang="ru-RU" sz="2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700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2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Посчитай,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сколько тебе необходимо заплатить.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70075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3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Определи, </a:t>
                      </a: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каких денег тебе будет достаточно для покупки. 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3932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Шаг 4</a:t>
                      </a:r>
                      <a:endParaRPr lang="ru-RU" sz="2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ru-RU" sz="24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Определи, каким способом будешь расплачиваться: наличным или безналичным</a:t>
                      </a:r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1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1887" y="498326"/>
            <a:ext cx="8308577" cy="517064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ВАЖНО!!!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700" dirty="0">
                <a:latin typeface="Arial" panose="020B0604020202020204" pitchFamily="34" charset="0"/>
                <a:cs typeface="Arial" panose="020B0604020202020204" pitchFamily="34" charset="0"/>
              </a:rPr>
              <a:t>Производить оплату за покупку товаров или услуг можно не только наличными денежными средствами, но и безналичными способами: электронные деньги, банковские карты и т.д</a:t>
            </a:r>
            <a:r>
              <a:rPr lang="ru-RU" altLang="ru-RU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54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56347" y="230396"/>
            <a:ext cx="6752522" cy="12603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60000">
              <a:lnSpc>
                <a:spcPct val="115000"/>
              </a:lnSpc>
              <a:spcAft>
                <a:spcPts val="0"/>
              </a:spcAft>
            </a:pPr>
            <a:r>
              <a:rPr lang="ru-RU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Кассовый чек </a:t>
            </a: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это документ, который подтверждает факт совершения сделки между покупателем и продавцом. </a:t>
            </a:r>
            <a:endParaRPr lang="ru-RU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9287" y="2009582"/>
            <a:ext cx="7037675" cy="126034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60000"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Только владелец банковской карты имеет право оплачивать ею покупки, имя владельца указано на банковской карте.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472751" y="4046246"/>
            <a:ext cx="3466532" cy="16496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80000"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Банковская карта должна быть обязательно подписана 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владельцем.</a:t>
            </a:r>
            <a:endParaRPr lang="ru-RU" sz="2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6604" y="3562067"/>
            <a:ext cx="4954137" cy="30298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3380" y="3799093"/>
            <a:ext cx="4009292" cy="2540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5153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9308" y="245661"/>
            <a:ext cx="6810233" cy="23929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Если </a:t>
            </a:r>
            <a:r>
              <a:rPr lang="ru-RU" sz="2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банковская карта без чипа</a:t>
            </a:r>
            <a:r>
              <a:rPr lang="ru-RU" sz="2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то при оплате карта проводится магнитной полосой по терминалу оплаты у кассира, после данной операции покупателю необходимо расписаться на чеке. </a:t>
            </a:r>
            <a:endParaRPr lang="ru-RU" sz="2200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1101" y="2805991"/>
            <a:ext cx="7476156" cy="16496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Если </a:t>
            </a:r>
            <a:r>
              <a:rPr lang="ru-RU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карта с чипом</a:t>
            </a: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то при оплате она вставляется в терминал оплаты у кассира, потом покупатель вводит </a:t>
            </a:r>
            <a:r>
              <a:rPr lang="ru-RU" sz="22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пин</a:t>
            </a: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-код карты на терминале. В данном случае </a:t>
            </a:r>
            <a:r>
              <a:rPr lang="ru-RU" sz="22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расписываться на чеке нет необходимости</a:t>
            </a:r>
            <a:r>
              <a:rPr lang="ru-RU" sz="22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4717" y="4626593"/>
            <a:ext cx="8679976" cy="17204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80000">
              <a:lnSpc>
                <a:spcPct val="115000"/>
              </a:lnSpc>
              <a:spcAft>
                <a:spcPts val="0"/>
              </a:spcAft>
            </a:pPr>
            <a:endParaRPr lang="ru-RU" sz="2000" b="1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80000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Никогда 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 сообщайте свой </a:t>
            </a:r>
            <a:r>
              <a:rPr lang="ru-RU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пин-код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банковской карты другим людям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</a:t>
            </a:r>
            <a:r>
              <a:rPr lang="ru-RU" sz="2400" b="1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Пин-код</a:t>
            </a: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необходимо запомнить</a:t>
            </a:r>
            <a:r>
              <a:rPr lang="ru-RU" sz="24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80000">
              <a:lnSpc>
                <a:spcPct val="115000"/>
              </a:lnSpc>
              <a:spcAft>
                <a:spcPts val="0"/>
              </a:spcAft>
            </a:pP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92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96948"/>
            <a:ext cx="9145588" cy="9417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 время набора </a:t>
            </a:r>
            <a:r>
              <a:rPr lang="ru-RU" sz="2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пин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-кода прикрывайте циферблат терминала рукой во избежание утери сведений о своей карте.</a:t>
            </a:r>
            <a:endParaRPr lang="ru-RU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" y="5507599"/>
            <a:ext cx="9145587" cy="10479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80000">
              <a:lnSpc>
                <a:spcPct val="115000"/>
              </a:lnSpc>
              <a:spcAft>
                <a:spcPts val="0"/>
              </a:spcAft>
            </a:pPr>
            <a:r>
              <a:rPr lang="ru-RU" sz="2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случае утери карты необходимо позвонить в банк, чтобы её заблокировали.</a:t>
            </a:r>
            <a:r>
              <a:rPr lang="ru-RU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42663" y="1530932"/>
            <a:ext cx="5008728" cy="36712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9540" y="2166220"/>
            <a:ext cx="4384404" cy="2924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2010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2467" y="994309"/>
            <a:ext cx="6446882" cy="17912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80000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Никогда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не сообщай посторонним людям 16-значный номер своей карты, имя владельца карты на латинице, срок годности карты и </a:t>
            </a:r>
            <a:r>
              <a:rPr lang="en-US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CVV</a:t>
            </a: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-код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карты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1129" y="3452769"/>
            <a:ext cx="7232977" cy="17912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180000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 использовании банкомата необходимо внимательно проверить банкомат на отсутствие посторонних прикрепленных предметов над клавиатурой и около проема приема </a:t>
            </a:r>
            <a:r>
              <a:rPr lang="ru-RU" sz="24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карты.</a:t>
            </a:r>
            <a:endParaRPr lang="ru-RU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69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</TotalTime>
  <Words>588</Words>
  <Application>Microsoft Office PowerPoint</Application>
  <PresentationFormat>Произвольный</PresentationFormat>
  <Paragraphs>92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ПРАВИЛА РАБОТЫ С КАССОВЫМ ЧЕКОМ  </vt:lpstr>
      <vt:lpstr>Презентация PowerPoint</vt:lpstr>
      <vt:lpstr> АЛГОРИТМ БЕЗОПАСНОГО ПОВЕДЕНИЯ ПОТРЕБИТЕЛЯ ПРИ ОПЛАТЕ ТОВАРА БАНКОВСКОЙ КАРТОЙ </vt:lpstr>
      <vt:lpstr>АЛГОРИТМ ВЫБОРА  СПОСОБА РАСЧЕТА ЗА ТОВАРЫ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Petr Barborik</dc:creator>
  <cp:lastModifiedBy>Marina Reginis</cp:lastModifiedBy>
  <cp:revision>53</cp:revision>
  <dcterms:created xsi:type="dcterms:W3CDTF">2013-07-31T16:34:15Z</dcterms:created>
  <dcterms:modified xsi:type="dcterms:W3CDTF">2016-08-25T15:09:57Z</dcterms:modified>
</cp:coreProperties>
</file>