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5" r:id="rId1"/>
  </p:sldMasterIdLst>
  <p:notesMasterIdLst>
    <p:notesMasterId r:id="rId24"/>
  </p:notesMasterIdLst>
  <p:sldIdLst>
    <p:sldId id="272" r:id="rId2"/>
    <p:sldId id="318" r:id="rId3"/>
    <p:sldId id="324" r:id="rId4"/>
    <p:sldId id="274" r:id="rId5"/>
    <p:sldId id="326" r:id="rId6"/>
    <p:sldId id="327" r:id="rId7"/>
    <p:sldId id="325" r:id="rId8"/>
    <p:sldId id="328" r:id="rId9"/>
    <p:sldId id="329" r:id="rId10"/>
    <p:sldId id="330" r:id="rId11"/>
    <p:sldId id="331" r:id="rId12"/>
    <p:sldId id="332" r:id="rId13"/>
    <p:sldId id="300" r:id="rId14"/>
    <p:sldId id="333" r:id="rId15"/>
    <p:sldId id="323" r:id="rId16"/>
    <p:sldId id="334" r:id="rId17"/>
    <p:sldId id="335" r:id="rId18"/>
    <p:sldId id="336" r:id="rId19"/>
    <p:sldId id="337" r:id="rId20"/>
    <p:sldId id="338" r:id="rId21"/>
    <p:sldId id="339" r:id="rId22"/>
    <p:sldId id="340" r:id="rId23"/>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5142A"/>
    <a:srgbClr val="FFFFFF"/>
    <a:srgbClr val="FFC611"/>
    <a:srgbClr val="99FF66"/>
    <a:srgbClr val="B9CC04"/>
    <a:srgbClr val="0F0D31"/>
    <a:srgbClr val="FF9900"/>
    <a:srgbClr val="FCF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Стиль из темы 1 - акцент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693" autoAdjust="0"/>
    <p:restoredTop sz="94762" autoAdjust="0"/>
  </p:normalViewPr>
  <p:slideViewPr>
    <p:cSldViewPr snapToGrid="0">
      <p:cViewPr varScale="1">
        <p:scale>
          <a:sx n="67" d="100"/>
          <a:sy n="67" d="100"/>
        </p:scale>
        <p:origin x="-678" y="-42"/>
      </p:cViewPr>
      <p:guideLst>
        <p:guide orient="horz" pos="2160"/>
        <p:guide pos="2880"/>
      </p:guideLst>
    </p:cSldViewPr>
  </p:slideViewPr>
  <p:outlineViewPr>
    <p:cViewPr>
      <p:scale>
        <a:sx n="33" d="100"/>
        <a:sy n="33" d="100"/>
      </p:scale>
      <p:origin x="0" y="19590"/>
    </p:cViewPr>
  </p:outlineViewPr>
  <p:notesTextViewPr>
    <p:cViewPr>
      <p:scale>
        <a:sx n="100" d="100"/>
        <a:sy n="100" d="100"/>
      </p:scale>
      <p:origin x="0" y="0"/>
    </p:cViewPr>
  </p:notesTextViewPr>
  <p:gridSpacing cx="45005" cy="45005"/>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366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atin typeface="Arial" charset="0"/>
              </a:defRPr>
            </a:lvl1pPr>
          </a:lstStyle>
          <a:p>
            <a:pPr>
              <a:defRPr/>
            </a:pPr>
            <a:endParaRPr lang="ru-RU"/>
          </a:p>
        </p:txBody>
      </p:sp>
      <p:sp>
        <p:nvSpPr>
          <p:cNvPr id="11366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atin typeface="Arial" charset="0"/>
              </a:defRPr>
            </a:lvl1pPr>
          </a:lstStyle>
          <a:p>
            <a:pPr>
              <a:defRPr/>
            </a:pPr>
            <a:endParaRPr lang="ru-RU"/>
          </a:p>
        </p:txBody>
      </p:sp>
      <p:sp>
        <p:nvSpPr>
          <p:cNvPr id="2150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1366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p>
        </p:txBody>
      </p:sp>
      <p:sp>
        <p:nvSpPr>
          <p:cNvPr id="11367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atin typeface="Arial" charset="0"/>
              </a:defRPr>
            </a:lvl1pPr>
          </a:lstStyle>
          <a:p>
            <a:pPr>
              <a:defRPr/>
            </a:pPr>
            <a:endParaRPr lang="ru-RU"/>
          </a:p>
        </p:txBody>
      </p:sp>
      <p:sp>
        <p:nvSpPr>
          <p:cNvPr id="11367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atin typeface="Arial" charset="0"/>
              </a:defRPr>
            </a:lvl1pPr>
          </a:lstStyle>
          <a:p>
            <a:pPr>
              <a:defRPr/>
            </a:pPr>
            <a:fld id="{2B950513-67A2-44EE-84A1-E03CAA94EC0A}" type="slidenum">
              <a:rPr lang="ru-RU"/>
              <a:pPr>
                <a:defRPr/>
              </a:pPr>
              <a:t>‹#›</a:t>
            </a:fld>
            <a:endParaRPr lang="ru-RU"/>
          </a:p>
        </p:txBody>
      </p:sp>
    </p:spTree>
    <p:extLst>
      <p:ext uri="{BB962C8B-B14F-4D97-AF65-F5344CB8AC3E}">
        <p14:creationId xmlns:p14="http://schemas.microsoft.com/office/powerpoint/2010/main" val="14882191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ru-RU" smtClean="0"/>
              <a:t>Образец заголовка</a:t>
            </a:r>
            <a:endParaRPr lang="en-US" dirty="0"/>
          </a:p>
        </p:txBody>
      </p:sp>
      <p:sp>
        <p:nvSpPr>
          <p:cNvPr id="3" name="Subtitle 2"/>
          <p:cNvSpPr>
            <a:spLocks noGrp="1"/>
          </p:cNvSpPr>
          <p:nvPr>
            <p:ph type="subTitle" idx="1"/>
          </p:nvPr>
        </p:nvSpPr>
        <p:spPr>
          <a:xfrm>
            <a:off x="866442" y="4777380"/>
            <a:ext cx="662096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pPr>
              <a:defRPr/>
            </a:pPr>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51CF5275-1099-4D08-B44B-8F82B34EEA31}" type="slidenum">
              <a:rPr lang="ru-RU" smtClean="0"/>
              <a:pPr>
                <a:defRPr/>
              </a:pPr>
              <a:t>‹#›</a:t>
            </a:fld>
            <a:endParaRPr lang="ru-RU"/>
          </a:p>
        </p:txBody>
      </p:sp>
    </p:spTree>
    <p:extLst>
      <p:ext uri="{BB962C8B-B14F-4D97-AF65-F5344CB8AC3E}">
        <p14:creationId xmlns:p14="http://schemas.microsoft.com/office/powerpoint/2010/main" val="2241484606"/>
      </p:ext>
    </p:extLst>
  </p:cSld>
  <p:clrMapOvr>
    <a:masterClrMapping/>
  </p:clrMapOvr>
  <p:transition>
    <p:wheel spokes="3"/>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pPr>
              <a:defRPr/>
            </a:pPr>
            <a:endParaRPr lang="ru-RU"/>
          </a:p>
        </p:txBody>
      </p:sp>
      <p:sp>
        <p:nvSpPr>
          <p:cNvPr id="6" name="Footer Placeholder 5"/>
          <p:cNvSpPr>
            <a:spLocks noGrp="1"/>
          </p:cNvSpPr>
          <p:nvPr>
            <p:ph type="ftr" sz="quarter" idx="11"/>
          </p:nvPr>
        </p:nvSpPr>
        <p:spPr/>
        <p:txBody>
          <a:bodyPr/>
          <a:lstStyle/>
          <a:p>
            <a:pPr>
              <a:defRPr/>
            </a:pPr>
            <a:endParaRPr lang="ru-RU"/>
          </a:p>
        </p:txBody>
      </p:sp>
      <p:sp>
        <p:nvSpPr>
          <p:cNvPr id="7" name="Slide Number Placeholder 6"/>
          <p:cNvSpPr>
            <a:spLocks noGrp="1"/>
          </p:cNvSpPr>
          <p:nvPr>
            <p:ph type="sldNum" sz="quarter" idx="12"/>
          </p:nvPr>
        </p:nvSpPr>
        <p:spPr/>
        <p:txBody>
          <a:bodyPr/>
          <a:lstStyle/>
          <a:p>
            <a:pPr>
              <a:defRPr/>
            </a:pPr>
            <a:fld id="{ADD940EF-52C8-4F52-891C-2148156A0EA3}" type="slidenum">
              <a:rPr lang="ru-RU" smtClean="0"/>
              <a:pPr>
                <a:defRPr/>
              </a:pPr>
              <a:t>‹#›</a:t>
            </a:fld>
            <a:endParaRPr lang="ru-RU"/>
          </a:p>
        </p:txBody>
      </p:sp>
    </p:spTree>
    <p:extLst>
      <p:ext uri="{BB962C8B-B14F-4D97-AF65-F5344CB8AC3E}">
        <p14:creationId xmlns:p14="http://schemas.microsoft.com/office/powerpoint/2010/main" val="3853602700"/>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ru-RU" smtClean="0"/>
              <a:t>Образец заголовка</a:t>
            </a:r>
            <a:endParaRPr lang="en-US" dirty="0"/>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4" name="Date Placeholder 3"/>
          <p:cNvSpPr>
            <a:spLocks noGrp="1"/>
          </p:cNvSpPr>
          <p:nvPr>
            <p:ph type="dt" sz="half" idx="10"/>
          </p:nvPr>
        </p:nvSpPr>
        <p:spPr/>
        <p:txBody>
          <a:bodyPr/>
          <a:lstStyle/>
          <a:p>
            <a:pPr>
              <a:defRPr/>
            </a:pPr>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ADD940EF-52C8-4F52-891C-2148156A0EA3}" type="slidenum">
              <a:rPr lang="ru-RU" smtClean="0"/>
              <a:pPr>
                <a:defRPr/>
              </a:pPr>
              <a:t>‹#›</a:t>
            </a:fld>
            <a:endParaRPr lang="ru-RU"/>
          </a:p>
        </p:txBody>
      </p:sp>
    </p:spTree>
    <p:extLst>
      <p:ext uri="{BB962C8B-B14F-4D97-AF65-F5344CB8AC3E}">
        <p14:creationId xmlns:p14="http://schemas.microsoft.com/office/powerpoint/2010/main" val="77732669"/>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81409" y="1447800"/>
            <a:ext cx="6001049" cy="2317649"/>
          </a:xfrm>
        </p:spPr>
        <p:txBody>
          <a:bodyPr/>
          <a:lstStyle>
            <a:lvl1pPr>
              <a:defRPr sz="4800"/>
            </a:lvl1pPr>
          </a:lstStyle>
          <a:p>
            <a:r>
              <a:rPr lang="ru-RU" smtClean="0"/>
              <a:t>Образец заголовка</a:t>
            </a:r>
            <a:endParaRPr lang="en-US" dirty="0"/>
          </a:p>
        </p:txBody>
      </p:sp>
      <p:sp>
        <p:nvSpPr>
          <p:cNvPr id="14" name="Text Placeholder 3"/>
          <p:cNvSpPr>
            <a:spLocks noGrp="1"/>
          </p:cNvSpPr>
          <p:nvPr>
            <p:ph type="body" sz="half" idx="13"/>
          </p:nvPr>
        </p:nvSpPr>
        <p:spPr>
          <a:xfrm>
            <a:off x="1454530" y="3765449"/>
            <a:ext cx="5449871" cy="342174"/>
          </a:xfrm>
        </p:spPr>
        <p:txBody>
          <a:bodyPr anchor="t">
            <a:normAutofit/>
          </a:bodyPr>
          <a:lstStyle>
            <a:lvl1pPr marL="0" indent="0">
              <a:buNone/>
              <a:defRPr lang="en-US" sz="1400" b="0" i="0" kern="1200" cap="small" dirty="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4" name="Date Placeholder 3"/>
          <p:cNvSpPr>
            <a:spLocks noGrp="1"/>
          </p:cNvSpPr>
          <p:nvPr>
            <p:ph type="dt" sz="half" idx="10"/>
          </p:nvPr>
        </p:nvSpPr>
        <p:spPr/>
        <p:txBody>
          <a:bodyPr/>
          <a:lstStyle/>
          <a:p>
            <a:pPr>
              <a:defRPr/>
            </a:pPr>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ADD940EF-52C8-4F52-891C-2148156A0EA3}" type="slidenum">
              <a:rPr lang="ru-RU" smtClean="0"/>
              <a:pPr>
                <a:defRPr/>
              </a:pPr>
              <a:t>‹#›</a:t>
            </a:fld>
            <a:endParaRPr lang="ru-RU"/>
          </a:p>
        </p:txBody>
      </p:sp>
      <p:sp>
        <p:nvSpPr>
          <p:cNvPr id="9" name="TextBox 8"/>
          <p:cNvSpPr txBox="1"/>
          <p:nvPr/>
        </p:nvSpPr>
        <p:spPr>
          <a:xfrm>
            <a:off x="673897" y="971253"/>
            <a:ext cx="601591"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sz="12200" dirty="0"/>
              <a:t>“</a:t>
            </a:r>
          </a:p>
        </p:txBody>
      </p:sp>
      <p:sp>
        <p:nvSpPr>
          <p:cNvPr id="13" name="TextBox 12"/>
          <p:cNvSpPr txBox="1"/>
          <p:nvPr/>
        </p:nvSpPr>
        <p:spPr>
          <a:xfrm>
            <a:off x="6999690" y="2613787"/>
            <a:ext cx="601591"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sz="12200" dirty="0"/>
              <a:t>”</a:t>
            </a:r>
          </a:p>
        </p:txBody>
      </p:sp>
    </p:spTree>
    <p:extLst>
      <p:ext uri="{BB962C8B-B14F-4D97-AF65-F5344CB8AC3E}">
        <p14:creationId xmlns:p14="http://schemas.microsoft.com/office/powerpoint/2010/main" val="3668634238"/>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866441" y="3124201"/>
            <a:ext cx="6620969" cy="165318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pPr>
              <a:defRPr/>
            </a:pPr>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ADD940EF-52C8-4F52-891C-2148156A0EA3}" type="slidenum">
              <a:rPr lang="ru-RU" smtClean="0"/>
              <a:pPr>
                <a:defRPr/>
              </a:pPr>
              <a:t>‹#›</a:t>
            </a:fld>
            <a:endParaRPr lang="ru-RU"/>
          </a:p>
        </p:txBody>
      </p:sp>
    </p:spTree>
    <p:extLst>
      <p:ext uri="{BB962C8B-B14F-4D97-AF65-F5344CB8AC3E}">
        <p14:creationId xmlns:p14="http://schemas.microsoft.com/office/powerpoint/2010/main" val="1893682670"/>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Три колонк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ru-RU" smtClean="0"/>
              <a:t>Образец заголовка</a:t>
            </a:r>
            <a:endParaRPr lang="en-US" dirty="0"/>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9" name="Text Placeholder 3"/>
          <p:cNvSpPr>
            <a:spLocks noGrp="1"/>
          </p:cNvSpPr>
          <p:nvPr>
            <p:ph type="body" sz="half" idx="16"/>
          </p:nvPr>
        </p:nvSpPr>
        <p:spPr>
          <a:xfrm>
            <a:off x="2905586"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cxnSp>
        <p:nvCxnSpPr>
          <p:cNvPr id="17" name="Straight Connector 16"/>
          <p:cNvCxnSpPr/>
          <p:nvPr/>
        </p:nvCxnSpPr>
        <p:spPr>
          <a:xfrm>
            <a:off x="2795334"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pPr>
              <a:defRPr/>
            </a:pPr>
            <a:endParaRPr lang="ru-RU"/>
          </a:p>
        </p:txBody>
      </p:sp>
      <p:sp>
        <p:nvSpPr>
          <p:cNvPr id="4"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ADD940EF-52C8-4F52-891C-2148156A0EA3}" type="slidenum">
              <a:rPr lang="ru-RU" smtClean="0"/>
              <a:pPr>
                <a:defRPr/>
              </a:pPr>
              <a:t>‹#›</a:t>
            </a:fld>
            <a:endParaRPr lang="ru-RU"/>
          </a:p>
        </p:txBody>
      </p:sp>
    </p:spTree>
    <p:extLst>
      <p:ext uri="{BB962C8B-B14F-4D97-AF65-F5344CB8AC3E}">
        <p14:creationId xmlns:p14="http://schemas.microsoft.com/office/powerpoint/2010/main" val="2814296657"/>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Столбец с тремя рисункам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ru-RU" smtClean="0"/>
              <a:t>Образец заголовка</a:t>
            </a:r>
            <a:endParaRPr lang="en-US" dirty="0"/>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2" name="Text Placeholder 3"/>
          <p:cNvSpPr>
            <a:spLocks noGrp="1"/>
          </p:cNvSpPr>
          <p:nvPr>
            <p:ph type="body" sz="half" idx="18"/>
          </p:nvPr>
        </p:nvSpPr>
        <p:spPr>
          <a:xfrm>
            <a:off x="489475" y="4827212"/>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3" name="Text Placeholder 3"/>
          <p:cNvSpPr>
            <a:spLocks noGrp="1"/>
          </p:cNvSpPr>
          <p:nvPr>
            <p:ph type="body" sz="half" idx="19"/>
          </p:nvPr>
        </p:nvSpPr>
        <p:spPr>
          <a:xfrm>
            <a:off x="2916776" y="4827211"/>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4" name="Text Placeholder 3"/>
          <p:cNvSpPr>
            <a:spLocks noGrp="1"/>
          </p:cNvSpPr>
          <p:nvPr>
            <p:ph type="body" sz="half" idx="20"/>
          </p:nvPr>
        </p:nvSpPr>
        <p:spPr>
          <a:xfrm>
            <a:off x="5344824" y="4827209"/>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cxnSp>
        <p:nvCxnSpPr>
          <p:cNvPr id="17" name="Straight Connector 16"/>
          <p:cNvCxnSpPr/>
          <p:nvPr/>
        </p:nvCxnSpPr>
        <p:spPr>
          <a:xfrm>
            <a:off x="2795334"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pPr>
              <a:defRPr/>
            </a:pPr>
            <a:endParaRPr lang="ru-RU"/>
          </a:p>
        </p:txBody>
      </p:sp>
      <p:sp>
        <p:nvSpPr>
          <p:cNvPr id="4"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ADD940EF-52C8-4F52-891C-2148156A0EA3}" type="slidenum">
              <a:rPr lang="ru-RU" smtClean="0"/>
              <a:pPr>
                <a:defRPr/>
              </a:pPr>
              <a:t>‹#›</a:t>
            </a:fld>
            <a:endParaRPr lang="ru-RU"/>
          </a:p>
        </p:txBody>
      </p:sp>
    </p:spTree>
    <p:extLst>
      <p:ext uri="{BB962C8B-B14F-4D97-AF65-F5344CB8AC3E}">
        <p14:creationId xmlns:p14="http://schemas.microsoft.com/office/powerpoint/2010/main" val="526423015"/>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nchorCtr="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pPr>
              <a:defRPr/>
            </a:pPr>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C2528B7F-0AA0-4EDF-8588-35560DDB2394}" type="slidenum">
              <a:rPr lang="ru-RU" smtClean="0"/>
              <a:pPr>
                <a:defRPr/>
              </a:pPr>
              <a:t>‹#›</a:t>
            </a:fld>
            <a:endParaRPr lang="ru-RU"/>
          </a:p>
        </p:txBody>
      </p:sp>
    </p:spTree>
    <p:extLst>
      <p:ext uri="{BB962C8B-B14F-4D97-AF65-F5344CB8AC3E}">
        <p14:creationId xmlns:p14="http://schemas.microsoft.com/office/powerpoint/2010/main" val="4287601191"/>
      </p:ext>
    </p:extLst>
  </p:cSld>
  <p:clrMapOvr>
    <a:masterClrMapping/>
  </p:clrMapOvr>
  <p:transition>
    <p:wheel spokes="3"/>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nchorCtr="0"/>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pPr>
              <a:defRPr/>
            </a:pPr>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86003823-CBE4-4762-BED7-A8DA0C91B15F}" type="slidenum">
              <a:rPr lang="ru-RU" smtClean="0"/>
              <a:pPr>
                <a:defRPr/>
              </a:pPr>
              <a:t>‹#›</a:t>
            </a:fld>
            <a:endParaRPr lang="ru-RU"/>
          </a:p>
        </p:txBody>
      </p:sp>
    </p:spTree>
    <p:extLst>
      <p:ext uri="{BB962C8B-B14F-4D97-AF65-F5344CB8AC3E}">
        <p14:creationId xmlns:p14="http://schemas.microsoft.com/office/powerpoint/2010/main" val="3798310439"/>
      </p:ext>
    </p:extLst>
  </p:cSld>
  <p:clrMapOvr>
    <a:masterClrMapping/>
  </p:clrMapOvr>
  <p:transition>
    <p:wheel spokes="3"/>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pPr>
              <a:defRPr/>
            </a:pPr>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271EEDCF-2440-4377-A687-6A33053DA91C}" type="slidenum">
              <a:rPr lang="ru-RU" smtClean="0"/>
              <a:pPr>
                <a:defRPr/>
              </a:pPr>
              <a:t>‹#›</a:t>
            </a:fld>
            <a:endParaRPr lang="ru-RU"/>
          </a:p>
        </p:txBody>
      </p:sp>
    </p:spTree>
    <p:extLst>
      <p:ext uri="{BB962C8B-B14F-4D97-AF65-F5344CB8AC3E}">
        <p14:creationId xmlns:p14="http://schemas.microsoft.com/office/powerpoint/2010/main" val="487008672"/>
      </p:ext>
    </p:extLst>
  </p:cSld>
  <p:clrMapOvr>
    <a:masterClrMapping/>
  </p:clrMapOvr>
  <p:transition>
    <p:wheel spokes="3"/>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pPr>
              <a:defRPr/>
            </a:pPr>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15DAB692-0704-4E68-AD34-24ABE7586B9E}" type="slidenum">
              <a:rPr lang="ru-RU" smtClean="0"/>
              <a:pPr>
                <a:defRPr/>
              </a:pPr>
              <a:t>‹#›</a:t>
            </a:fld>
            <a:endParaRPr lang="ru-RU"/>
          </a:p>
        </p:txBody>
      </p:sp>
    </p:spTree>
    <p:extLst>
      <p:ext uri="{BB962C8B-B14F-4D97-AF65-F5344CB8AC3E}">
        <p14:creationId xmlns:p14="http://schemas.microsoft.com/office/powerpoint/2010/main" val="694087251"/>
      </p:ext>
    </p:extLst>
  </p:cSld>
  <p:clrMapOvr>
    <a:masterClrMapping/>
  </p:clrMapOvr>
  <p:transition>
    <p:wheel spokes="3"/>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pPr>
              <a:defRPr/>
            </a:pPr>
            <a:endParaRPr lang="ru-RU"/>
          </a:p>
        </p:txBody>
      </p:sp>
      <p:sp>
        <p:nvSpPr>
          <p:cNvPr id="6" name="Footer Placeholder 5"/>
          <p:cNvSpPr>
            <a:spLocks noGrp="1"/>
          </p:cNvSpPr>
          <p:nvPr>
            <p:ph type="ftr" sz="quarter" idx="11"/>
          </p:nvPr>
        </p:nvSpPr>
        <p:spPr/>
        <p:txBody>
          <a:bodyPr/>
          <a:lstStyle/>
          <a:p>
            <a:pPr>
              <a:defRPr/>
            </a:pPr>
            <a:endParaRPr lang="ru-RU"/>
          </a:p>
        </p:txBody>
      </p:sp>
      <p:sp>
        <p:nvSpPr>
          <p:cNvPr id="7" name="Slide Number Placeholder 6"/>
          <p:cNvSpPr>
            <a:spLocks noGrp="1"/>
          </p:cNvSpPr>
          <p:nvPr>
            <p:ph type="sldNum" sz="quarter" idx="12"/>
          </p:nvPr>
        </p:nvSpPr>
        <p:spPr/>
        <p:txBody>
          <a:bodyPr/>
          <a:lstStyle/>
          <a:p>
            <a:pPr>
              <a:defRPr/>
            </a:pPr>
            <a:fld id="{15952E77-4B10-4C55-BC9C-FE2E2D153749}" type="slidenum">
              <a:rPr lang="ru-RU" smtClean="0"/>
              <a:pPr>
                <a:defRPr/>
              </a:pPr>
              <a:t>‹#›</a:t>
            </a:fld>
            <a:endParaRPr lang="ru-RU"/>
          </a:p>
        </p:txBody>
      </p:sp>
    </p:spTree>
    <p:extLst>
      <p:ext uri="{BB962C8B-B14F-4D97-AF65-F5344CB8AC3E}">
        <p14:creationId xmlns:p14="http://schemas.microsoft.com/office/powerpoint/2010/main" val="3675755076"/>
      </p:ext>
    </p:extLst>
  </p:cSld>
  <p:clrMapOvr>
    <a:masterClrMapping/>
  </p:clrMapOvr>
  <p:transition>
    <p:wheel spokes="3"/>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pPr>
              <a:defRPr/>
            </a:pPr>
            <a:endParaRPr lang="ru-RU"/>
          </a:p>
        </p:txBody>
      </p:sp>
      <p:sp>
        <p:nvSpPr>
          <p:cNvPr id="8" name="Footer Placeholder 7"/>
          <p:cNvSpPr>
            <a:spLocks noGrp="1"/>
          </p:cNvSpPr>
          <p:nvPr>
            <p:ph type="ftr" sz="quarter" idx="11"/>
          </p:nvPr>
        </p:nvSpPr>
        <p:spPr/>
        <p:txBody>
          <a:bodyPr/>
          <a:lstStyle/>
          <a:p>
            <a:pPr>
              <a:defRPr/>
            </a:pPr>
            <a:endParaRPr lang="ru-RU"/>
          </a:p>
        </p:txBody>
      </p:sp>
      <p:sp>
        <p:nvSpPr>
          <p:cNvPr id="9" name="Slide Number Placeholder 8"/>
          <p:cNvSpPr>
            <a:spLocks noGrp="1"/>
          </p:cNvSpPr>
          <p:nvPr>
            <p:ph type="sldNum" sz="quarter" idx="12"/>
          </p:nvPr>
        </p:nvSpPr>
        <p:spPr/>
        <p:txBody>
          <a:bodyPr/>
          <a:lstStyle/>
          <a:p>
            <a:pPr>
              <a:defRPr/>
            </a:pPr>
            <a:fld id="{F72B579C-F355-4483-9622-C92FE4EDC757}" type="slidenum">
              <a:rPr lang="ru-RU" smtClean="0"/>
              <a:pPr>
                <a:defRPr/>
              </a:pPr>
              <a:t>‹#›</a:t>
            </a:fld>
            <a:endParaRPr lang="ru-RU"/>
          </a:p>
        </p:txBody>
      </p:sp>
    </p:spTree>
    <p:extLst>
      <p:ext uri="{BB962C8B-B14F-4D97-AF65-F5344CB8AC3E}">
        <p14:creationId xmlns:p14="http://schemas.microsoft.com/office/powerpoint/2010/main" val="2127937003"/>
      </p:ext>
    </p:extLst>
  </p:cSld>
  <p:clrMapOvr>
    <a:masterClrMapping/>
  </p:clrMapOvr>
  <p:transition>
    <p:wheel spokes="3"/>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7" name="Date Placeholder 2"/>
          <p:cNvSpPr>
            <a:spLocks noGrp="1"/>
          </p:cNvSpPr>
          <p:nvPr>
            <p:ph type="dt" sz="half" idx="10"/>
          </p:nvPr>
        </p:nvSpPr>
        <p:spPr/>
        <p:txBody>
          <a:bodyPr/>
          <a:lstStyle/>
          <a:p>
            <a:pPr>
              <a:defRPr/>
            </a:pPr>
            <a:endParaRPr lang="ru-RU"/>
          </a:p>
        </p:txBody>
      </p:sp>
      <p:sp>
        <p:nvSpPr>
          <p:cNvPr id="5" name="Footer Placeholder 3"/>
          <p:cNvSpPr>
            <a:spLocks noGrp="1"/>
          </p:cNvSpPr>
          <p:nvPr>
            <p:ph type="ftr" sz="quarter" idx="11"/>
          </p:nvPr>
        </p:nvSpPr>
        <p:spPr/>
        <p:txBody>
          <a:bodyPr/>
          <a:lstStyle/>
          <a:p>
            <a:pPr>
              <a:defRPr/>
            </a:pPr>
            <a:endParaRPr lang="ru-RU"/>
          </a:p>
        </p:txBody>
      </p:sp>
      <p:sp>
        <p:nvSpPr>
          <p:cNvPr id="6" name="Slide Number Placeholder 4"/>
          <p:cNvSpPr>
            <a:spLocks noGrp="1"/>
          </p:cNvSpPr>
          <p:nvPr>
            <p:ph type="sldNum" sz="quarter" idx="12"/>
          </p:nvPr>
        </p:nvSpPr>
        <p:spPr/>
        <p:txBody>
          <a:bodyPr/>
          <a:lstStyle/>
          <a:p>
            <a:pPr>
              <a:defRPr/>
            </a:pPr>
            <a:fld id="{1DA03738-2B4E-4047-903E-6D6893D72C43}" type="slidenum">
              <a:rPr lang="ru-RU" smtClean="0"/>
              <a:pPr>
                <a:defRPr/>
              </a:pPr>
              <a:t>‹#›</a:t>
            </a:fld>
            <a:endParaRPr lang="ru-RU"/>
          </a:p>
        </p:txBody>
      </p:sp>
    </p:spTree>
    <p:extLst>
      <p:ext uri="{BB962C8B-B14F-4D97-AF65-F5344CB8AC3E}">
        <p14:creationId xmlns:p14="http://schemas.microsoft.com/office/powerpoint/2010/main" val="2315509249"/>
      </p:ext>
    </p:extLst>
  </p:cSld>
  <p:clrMapOvr>
    <a:masterClrMapping/>
  </p:clrMapOvr>
  <p:transition>
    <p:wheel spokes="3"/>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pPr>
              <a:defRPr/>
            </a:pPr>
            <a:endParaRPr lang="ru-RU"/>
          </a:p>
        </p:txBody>
      </p:sp>
      <p:sp>
        <p:nvSpPr>
          <p:cNvPr id="5" name="Footer Placeholder 2"/>
          <p:cNvSpPr>
            <a:spLocks noGrp="1"/>
          </p:cNvSpPr>
          <p:nvPr>
            <p:ph type="ftr" sz="quarter" idx="11"/>
          </p:nvPr>
        </p:nvSpPr>
        <p:spPr/>
        <p:txBody>
          <a:bodyPr/>
          <a:lstStyle/>
          <a:p>
            <a:pPr>
              <a:defRPr/>
            </a:pPr>
            <a:endParaRPr lang="ru-RU"/>
          </a:p>
        </p:txBody>
      </p:sp>
      <p:sp>
        <p:nvSpPr>
          <p:cNvPr id="6" name="Slide Number Placeholder 3"/>
          <p:cNvSpPr>
            <a:spLocks noGrp="1"/>
          </p:cNvSpPr>
          <p:nvPr>
            <p:ph type="sldNum" sz="quarter" idx="12"/>
          </p:nvPr>
        </p:nvSpPr>
        <p:spPr/>
        <p:txBody>
          <a:bodyPr/>
          <a:lstStyle/>
          <a:p>
            <a:pPr>
              <a:defRPr/>
            </a:pPr>
            <a:fld id="{9E000DBD-3A5F-4116-8CFA-0FCB54DEF560}" type="slidenum">
              <a:rPr lang="ru-RU" smtClean="0"/>
              <a:pPr>
                <a:defRPr/>
              </a:pPr>
              <a:t>‹#›</a:t>
            </a:fld>
            <a:endParaRPr lang="ru-RU"/>
          </a:p>
        </p:txBody>
      </p:sp>
    </p:spTree>
    <p:extLst>
      <p:ext uri="{BB962C8B-B14F-4D97-AF65-F5344CB8AC3E}">
        <p14:creationId xmlns:p14="http://schemas.microsoft.com/office/powerpoint/2010/main" val="994910182"/>
      </p:ext>
    </p:extLst>
  </p:cSld>
  <p:clrMapOvr>
    <a:masterClrMapping/>
  </p:clrMapOvr>
  <p:transition>
    <p:wheel spokes="3"/>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ru-RU" smtClean="0"/>
              <a:t>Образец заголовка</a:t>
            </a:r>
            <a:endParaRPr lang="en-US" dirty="0"/>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7" name="Date Placeholder 4"/>
          <p:cNvSpPr>
            <a:spLocks noGrp="1"/>
          </p:cNvSpPr>
          <p:nvPr>
            <p:ph type="dt" sz="half" idx="10"/>
          </p:nvPr>
        </p:nvSpPr>
        <p:spPr/>
        <p:txBody>
          <a:bodyPr/>
          <a:lstStyle/>
          <a:p>
            <a:pPr>
              <a:defRPr/>
            </a:pPr>
            <a:endParaRPr lang="ru-RU"/>
          </a:p>
        </p:txBody>
      </p:sp>
      <p:sp>
        <p:nvSpPr>
          <p:cNvPr id="5" name="Footer Placeholder 5"/>
          <p:cNvSpPr>
            <a:spLocks noGrp="1"/>
          </p:cNvSpPr>
          <p:nvPr>
            <p:ph type="ftr" sz="quarter" idx="11"/>
          </p:nvPr>
        </p:nvSpPr>
        <p:spPr/>
        <p:txBody>
          <a:bodyPr/>
          <a:lstStyle/>
          <a:p>
            <a:pPr>
              <a:defRPr/>
            </a:pPr>
            <a:endParaRPr lang="ru-RU"/>
          </a:p>
        </p:txBody>
      </p:sp>
      <p:sp>
        <p:nvSpPr>
          <p:cNvPr id="6" name="Slide Number Placeholder 6"/>
          <p:cNvSpPr>
            <a:spLocks noGrp="1"/>
          </p:cNvSpPr>
          <p:nvPr>
            <p:ph type="sldNum" sz="quarter" idx="12"/>
          </p:nvPr>
        </p:nvSpPr>
        <p:spPr/>
        <p:txBody>
          <a:bodyPr/>
          <a:lstStyle/>
          <a:p>
            <a:pPr>
              <a:defRPr/>
            </a:pPr>
            <a:fld id="{8B0036B4-BDF9-40F0-92E3-2A3299A60FD5}" type="slidenum">
              <a:rPr lang="ru-RU" smtClean="0"/>
              <a:pPr>
                <a:defRPr/>
              </a:pPr>
              <a:t>‹#›</a:t>
            </a:fld>
            <a:endParaRPr lang="ru-RU"/>
          </a:p>
        </p:txBody>
      </p:sp>
    </p:spTree>
    <p:extLst>
      <p:ext uri="{BB962C8B-B14F-4D97-AF65-F5344CB8AC3E}">
        <p14:creationId xmlns:p14="http://schemas.microsoft.com/office/powerpoint/2010/main" val="2269728660"/>
      </p:ext>
    </p:extLst>
  </p:cSld>
  <p:clrMapOvr>
    <a:masterClrMapping/>
  </p:clrMapOvr>
  <p:transition>
    <p:wheel spokes="3"/>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pPr>
              <a:defRPr/>
            </a:pPr>
            <a:endParaRPr lang="ru-RU"/>
          </a:p>
        </p:txBody>
      </p:sp>
      <p:sp>
        <p:nvSpPr>
          <p:cNvPr id="6" name="Footer Placeholder 5"/>
          <p:cNvSpPr>
            <a:spLocks noGrp="1"/>
          </p:cNvSpPr>
          <p:nvPr>
            <p:ph type="ftr" sz="quarter" idx="11"/>
          </p:nvPr>
        </p:nvSpPr>
        <p:spPr/>
        <p:txBody>
          <a:bodyPr/>
          <a:lstStyle/>
          <a:p>
            <a:pPr>
              <a:defRPr/>
            </a:pPr>
            <a:endParaRPr lang="ru-RU"/>
          </a:p>
        </p:txBody>
      </p:sp>
      <p:sp>
        <p:nvSpPr>
          <p:cNvPr id="7" name="Slide Number Placeholder 6"/>
          <p:cNvSpPr>
            <a:spLocks noGrp="1"/>
          </p:cNvSpPr>
          <p:nvPr>
            <p:ph type="sldNum" sz="quarter" idx="12"/>
          </p:nvPr>
        </p:nvSpPr>
        <p:spPr/>
        <p:txBody>
          <a:bodyPr/>
          <a:lstStyle/>
          <a:p>
            <a:pPr>
              <a:defRPr/>
            </a:pPr>
            <a:fld id="{CFE64BA1-C4D7-473E-B23C-8A06566BD6D1}" type="slidenum">
              <a:rPr lang="ru-RU" smtClean="0"/>
              <a:pPr>
                <a:defRPr/>
              </a:pPr>
              <a:t>‹#›</a:t>
            </a:fld>
            <a:endParaRPr lang="ru-RU"/>
          </a:p>
        </p:txBody>
      </p:sp>
    </p:spTree>
    <p:extLst>
      <p:ext uri="{BB962C8B-B14F-4D97-AF65-F5344CB8AC3E}">
        <p14:creationId xmlns:p14="http://schemas.microsoft.com/office/powerpoint/2010/main" val="3389530055"/>
      </p:ext>
    </p:extLst>
  </p:cSld>
  <p:clrMapOvr>
    <a:masterClrMapping/>
  </p:clrMapOvr>
  <p:transition>
    <p:wheel spokes="3"/>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710" y="452718"/>
            <a:ext cx="7055380" cy="1400530"/>
          </a:xfrm>
          <a:prstGeom prst="rect">
            <a:avLst/>
          </a:prstGeom>
        </p:spPr>
        <p:txBody>
          <a:bodyPr vert="horz" lIns="91440" tIns="45720" rIns="91440" bIns="45720" rtlCol="0" anchor="t">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827700" y="2052925"/>
            <a:ext cx="6711654" cy="4195481"/>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rot="5400000">
            <a:off x="7494989" y="1828771"/>
            <a:ext cx="990599" cy="22865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pPr>
              <a:defRPr/>
            </a:pPr>
            <a:endParaRPr lang="ru-RU"/>
          </a:p>
        </p:txBody>
      </p:sp>
      <p:sp>
        <p:nvSpPr>
          <p:cNvPr id="5" name="Footer Placeholder 4"/>
          <p:cNvSpPr>
            <a:spLocks noGrp="1"/>
          </p:cNvSpPr>
          <p:nvPr>
            <p:ph type="ftr" sz="quarter" idx="3"/>
          </p:nvPr>
        </p:nvSpPr>
        <p:spPr>
          <a:xfrm rot="5400000">
            <a:off x="6233335" y="3263371"/>
            <a:ext cx="3859795" cy="22866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pPr>
              <a:defRPr/>
            </a:pPr>
            <a:endParaRPr lang="ru-RU"/>
          </a:p>
        </p:txBody>
      </p:sp>
      <p:sp>
        <p:nvSpPr>
          <p:cNvPr id="6" name="Slide Number Placeholder 5"/>
          <p:cNvSpPr>
            <a:spLocks noGrp="1"/>
          </p:cNvSpPr>
          <p:nvPr>
            <p:ph type="sldNum" sz="quarter" idx="4"/>
          </p:nvPr>
        </p:nvSpPr>
        <p:spPr>
          <a:xfrm>
            <a:off x="7766431" y="295736"/>
            <a:ext cx="628813" cy="767687"/>
          </a:xfrm>
          <a:prstGeom prst="rect">
            <a:avLst/>
          </a:prstGeom>
        </p:spPr>
        <p:txBody>
          <a:bodyPr vert="horz" lIns="91440" tIns="45720" rIns="91440" bIns="45720" rtlCol="0" anchor="b"/>
          <a:lstStyle>
            <a:lvl1pPr algn="ctr">
              <a:defRPr sz="2801" b="0" i="0">
                <a:solidFill>
                  <a:schemeClr val="tx1">
                    <a:tint val="75000"/>
                  </a:schemeClr>
                </a:solidFill>
              </a:defRPr>
            </a:lvl1pPr>
          </a:lstStyle>
          <a:p>
            <a:pPr>
              <a:defRPr/>
            </a:pPr>
            <a:fld id="{ADD940EF-52C8-4F52-891C-2148156A0EA3}" type="slidenum">
              <a:rPr lang="ru-RU" smtClean="0"/>
              <a:pPr>
                <a:defRPr/>
              </a:pPr>
              <a:t>‹#›</a:t>
            </a:fld>
            <a:endParaRPr lang="ru-RU"/>
          </a:p>
        </p:txBody>
      </p:sp>
    </p:spTree>
    <p:extLst>
      <p:ext uri="{BB962C8B-B14F-4D97-AF65-F5344CB8AC3E}">
        <p14:creationId xmlns:p14="http://schemas.microsoft.com/office/powerpoint/2010/main" val="199657041"/>
      </p:ext>
    </p:extLst>
  </p:cSld>
  <p:clrMap bg1="dk1" tx1="lt1" bg2="dk2" tx2="lt2" accent1="accent1" accent2="accent2" accent3="accent3" accent4="accent4" accent5="accent5" accent6="accent6" hlink="hlink" folHlink="folHlink"/>
  <p:sldLayoutIdLst>
    <p:sldLayoutId id="2147483766" r:id="rId1"/>
    <p:sldLayoutId id="2147483767" r:id="rId2"/>
    <p:sldLayoutId id="2147483768" r:id="rId3"/>
    <p:sldLayoutId id="2147483769" r:id="rId4"/>
    <p:sldLayoutId id="2147483770" r:id="rId5"/>
    <p:sldLayoutId id="2147483771" r:id="rId6"/>
    <p:sldLayoutId id="2147483772" r:id="rId7"/>
    <p:sldLayoutId id="2147483773" r:id="rId8"/>
    <p:sldLayoutId id="2147483774" r:id="rId9"/>
    <p:sldLayoutId id="2147483775" r:id="rId10"/>
    <p:sldLayoutId id="2147483776" r:id="rId11"/>
    <p:sldLayoutId id="2147483777" r:id="rId12"/>
    <p:sldLayoutId id="2147483778" r:id="rId13"/>
    <p:sldLayoutId id="2147483779" r:id="rId14"/>
    <p:sldLayoutId id="2147483780" r:id="rId15"/>
    <p:sldLayoutId id="2147483781" r:id="rId16"/>
    <p:sldLayoutId id="2147483782" r:id="rId17"/>
  </p:sldLayoutIdLst>
  <p:transition>
    <p:wheel spokes="3"/>
  </p:transition>
  <p:timing>
    <p:tnLst>
      <p:par>
        <p:cTn id="1" dur="indefinite" restart="never" nodeType="tmRoot"/>
      </p:par>
    </p:tnLst>
  </p:timing>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84710" y="2252943"/>
            <a:ext cx="7055380" cy="1400530"/>
          </a:xfrm>
        </p:spPr>
        <p:txBody>
          <a:bodyPr/>
          <a:lstStyle/>
          <a:p>
            <a:r>
              <a:rPr lang="ru-RU" sz="4000" b="1" dirty="0"/>
              <a:t>Способы оптимизации налоговых платежей </a:t>
            </a:r>
            <a:r>
              <a:rPr lang="ru-RU" sz="4400" b="1" dirty="0"/>
              <a:t/>
            </a:r>
            <a:br>
              <a:rPr lang="ru-RU" sz="4400" b="1" dirty="0"/>
            </a:br>
            <a:endParaRPr lang="ru-RU" dirty="0"/>
          </a:p>
        </p:txBody>
      </p:sp>
    </p:spTree>
  </p:cSld>
  <p:clrMapOvr>
    <a:masterClrMapping/>
  </p:clrMapOvr>
  <p:transition>
    <p:wheel spokes="3"/>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Содержимое 2"/>
          <p:cNvSpPr txBox="1">
            <a:spLocks/>
          </p:cNvSpPr>
          <p:nvPr/>
        </p:nvSpPr>
        <p:spPr bwMode="auto">
          <a:xfrm>
            <a:off x="390525" y="247651"/>
            <a:ext cx="7915275" cy="9525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tabLst>
                <a:tab pos="450850" algn="l"/>
              </a:tabLst>
            </a:pPr>
            <a:r>
              <a:rPr lang="ru-RU" b="1" dirty="0" smtClean="0">
                <a:latin typeface="+mn-lt"/>
                <a:ea typeface="Calibri" pitchFamily="34" charset="0"/>
                <a:cs typeface="Times New Roman" pitchFamily="18" charset="0"/>
              </a:rPr>
              <a:t>Система </a:t>
            </a:r>
            <a:r>
              <a:rPr lang="ru-RU" b="1" dirty="0" smtClean="0">
                <a:latin typeface="+mn-lt"/>
                <a:ea typeface="Calibri" pitchFamily="34" charset="0"/>
                <a:cs typeface="Times New Roman" pitchFamily="18" charset="0"/>
              </a:rPr>
              <a:t>налогообложения для сельскохозяйственных </a:t>
            </a:r>
            <a:r>
              <a:rPr lang="ru-RU" b="1" dirty="0" smtClean="0">
                <a:latin typeface="+mn-lt"/>
                <a:ea typeface="Calibri" pitchFamily="34" charset="0"/>
                <a:cs typeface="Times New Roman" pitchFamily="18" charset="0"/>
              </a:rPr>
              <a:t>товаропроизводителей (ЕДИНЫЙ </a:t>
            </a:r>
            <a:r>
              <a:rPr lang="ru-RU" b="1" dirty="0" smtClean="0">
                <a:latin typeface="+mn-lt"/>
                <a:ea typeface="Calibri" pitchFamily="34" charset="0"/>
                <a:cs typeface="Times New Roman" pitchFamily="18" charset="0"/>
              </a:rPr>
              <a:t>СЕЛЬСКОХОЗЯЙСТВЕННЫЙ НАЛОГ)</a:t>
            </a:r>
          </a:p>
        </p:txBody>
      </p:sp>
      <p:graphicFrame>
        <p:nvGraphicFramePr>
          <p:cNvPr id="8" name="Таблица 7"/>
          <p:cNvGraphicFramePr>
            <a:graphicFrameLocks noGrp="1"/>
          </p:cNvGraphicFramePr>
          <p:nvPr>
            <p:extLst>
              <p:ext uri="{D42A27DB-BD31-4B8C-83A1-F6EECF244321}">
                <p14:modId xmlns:p14="http://schemas.microsoft.com/office/powerpoint/2010/main" val="2622327435"/>
              </p:ext>
            </p:extLst>
          </p:nvPr>
        </p:nvGraphicFramePr>
        <p:xfrm>
          <a:off x="390525" y="1431036"/>
          <a:ext cx="8567737" cy="5257800"/>
        </p:xfrm>
        <a:graphic>
          <a:graphicData uri="http://schemas.openxmlformats.org/drawingml/2006/table">
            <a:tbl>
              <a:tblPr>
                <a:tableStyleId>{3C2FFA5D-87B4-456A-9821-1D502468CF0F}</a:tableStyleId>
              </a:tblPr>
              <a:tblGrid>
                <a:gridCol w="1840339"/>
                <a:gridCol w="1490386"/>
                <a:gridCol w="623411"/>
                <a:gridCol w="570701"/>
                <a:gridCol w="1550131"/>
                <a:gridCol w="2492769"/>
              </a:tblGrid>
              <a:tr h="514356">
                <a:tc>
                  <a:txBody>
                    <a:bodyPr/>
                    <a:lstStyle/>
                    <a:p>
                      <a:pPr>
                        <a:lnSpc>
                          <a:spcPct val="115000"/>
                        </a:lnSpc>
                        <a:spcAft>
                          <a:spcPts val="0"/>
                        </a:spcAft>
                      </a:pPr>
                      <a:r>
                        <a:rPr lang="ru-RU" sz="1500" dirty="0"/>
                        <a:t>Выручка (руб.)</a:t>
                      </a:r>
                    </a:p>
                    <a:p>
                      <a:pPr>
                        <a:lnSpc>
                          <a:spcPct val="115000"/>
                        </a:lnSpc>
                        <a:spcAft>
                          <a:spcPts val="0"/>
                        </a:spcAft>
                      </a:pPr>
                      <a:r>
                        <a:rPr lang="ru-RU" sz="1500" dirty="0"/>
                        <a:t>(Доход) </a:t>
                      </a:r>
                      <a:endParaRPr lang="ru-RU" sz="1500" dirty="0">
                        <a:solidFill>
                          <a:srgbClr val="15142A"/>
                        </a:solidFill>
                        <a:latin typeface="Calibri"/>
                        <a:ea typeface="Times New Roman"/>
                        <a:cs typeface="Times New Roman"/>
                      </a:endParaRPr>
                    </a:p>
                  </a:txBody>
                  <a:tcPr marL="67525" marR="67525" marT="0" marB="0"/>
                </a:tc>
                <a:tc>
                  <a:txBody>
                    <a:bodyPr/>
                    <a:lstStyle/>
                    <a:p>
                      <a:pPr algn="r">
                        <a:lnSpc>
                          <a:spcPct val="150000"/>
                        </a:lnSpc>
                        <a:spcAft>
                          <a:spcPts val="0"/>
                        </a:spcAft>
                      </a:pPr>
                      <a:r>
                        <a:rPr lang="ru-RU" sz="1500" dirty="0"/>
                        <a:t>60 000 000=</a:t>
                      </a:r>
                      <a:endParaRPr lang="ru-RU" sz="1500" dirty="0">
                        <a:solidFill>
                          <a:srgbClr val="15142A"/>
                        </a:solidFill>
                        <a:latin typeface="Calibri"/>
                        <a:ea typeface="Times New Roman"/>
                        <a:cs typeface="Times New Roman"/>
                      </a:endParaRPr>
                    </a:p>
                  </a:txBody>
                  <a:tcPr marL="67525" marR="67525" marT="0" marB="0"/>
                </a:tc>
                <a:tc rowSpan="9">
                  <a:txBody>
                    <a:bodyPr/>
                    <a:lstStyle/>
                    <a:p>
                      <a:pPr algn="ctr">
                        <a:lnSpc>
                          <a:spcPct val="115000"/>
                        </a:lnSpc>
                        <a:spcAft>
                          <a:spcPts val="0"/>
                        </a:spcAft>
                      </a:pPr>
                      <a:r>
                        <a:rPr lang="ru-RU" sz="1500" dirty="0"/>
                        <a:t>ВХОДЯЩИЙ </a:t>
                      </a:r>
                      <a:r>
                        <a:rPr lang="ru-RU" sz="1500" dirty="0" smtClean="0"/>
                        <a:t>ФИНАНСОВЫЙ  </a:t>
                      </a:r>
                      <a:r>
                        <a:rPr lang="ru-RU" sz="1500" dirty="0"/>
                        <a:t>ПОТОК</a:t>
                      </a:r>
                      <a:endParaRPr lang="ru-RU" sz="1500" dirty="0">
                        <a:solidFill>
                          <a:srgbClr val="15142A"/>
                        </a:solidFill>
                        <a:latin typeface="Calibri"/>
                        <a:ea typeface="Times New Roman"/>
                        <a:cs typeface="Times New Roman"/>
                      </a:endParaRPr>
                    </a:p>
                  </a:txBody>
                  <a:tcPr marL="67525" marR="67525" marT="0" marB="0" vert="vert270"/>
                </a:tc>
                <a:tc rowSpan="9">
                  <a:txBody>
                    <a:bodyPr/>
                    <a:lstStyle/>
                    <a:p>
                      <a:pPr marL="71755" marR="71755" algn="ctr">
                        <a:lnSpc>
                          <a:spcPct val="150000"/>
                        </a:lnSpc>
                        <a:spcAft>
                          <a:spcPts val="0"/>
                        </a:spcAft>
                      </a:pPr>
                      <a:r>
                        <a:rPr lang="ru-RU" sz="1500"/>
                        <a:t>ПЛАТЕЖИ</a:t>
                      </a:r>
                      <a:endParaRPr lang="ru-RU" sz="1500">
                        <a:latin typeface="Calibri"/>
                        <a:ea typeface="Times New Roman"/>
                        <a:cs typeface="Times New Roman"/>
                      </a:endParaRPr>
                    </a:p>
                  </a:txBody>
                  <a:tcPr marL="67525" marR="67525" marT="0" marB="0" vert="vert270"/>
                </a:tc>
                <a:tc>
                  <a:txBody>
                    <a:bodyPr/>
                    <a:lstStyle/>
                    <a:p>
                      <a:pPr algn="r">
                        <a:lnSpc>
                          <a:spcPct val="115000"/>
                        </a:lnSpc>
                        <a:spcAft>
                          <a:spcPts val="0"/>
                        </a:spcAft>
                      </a:pPr>
                      <a:endParaRPr lang="ru-RU" sz="1500">
                        <a:latin typeface="Times New Roman"/>
                        <a:ea typeface="Calibri"/>
                        <a:cs typeface="Times New Roman"/>
                      </a:endParaRPr>
                    </a:p>
                  </a:txBody>
                  <a:tcPr marL="67525" marR="67525" marT="0" marB="0"/>
                </a:tc>
                <a:tc>
                  <a:txBody>
                    <a:bodyPr/>
                    <a:lstStyle/>
                    <a:p>
                      <a:pPr>
                        <a:lnSpc>
                          <a:spcPct val="115000"/>
                        </a:lnSpc>
                        <a:spcAft>
                          <a:spcPts val="0"/>
                        </a:spcAft>
                      </a:pPr>
                      <a:r>
                        <a:rPr lang="ru-RU" sz="1500" dirty="0"/>
                        <a:t>Расходы (руб.)</a:t>
                      </a:r>
                      <a:endParaRPr lang="ru-RU" sz="1500" dirty="0">
                        <a:solidFill>
                          <a:srgbClr val="15142A"/>
                        </a:solidFill>
                        <a:latin typeface="Calibri"/>
                        <a:ea typeface="Times New Roman"/>
                        <a:cs typeface="Times New Roman"/>
                      </a:endParaRPr>
                    </a:p>
                  </a:txBody>
                  <a:tcPr marL="67525" marR="67525" marT="0" marB="0"/>
                </a:tc>
              </a:tr>
              <a:tr h="514356">
                <a:tc>
                  <a:txBody>
                    <a:bodyPr/>
                    <a:lstStyle/>
                    <a:p>
                      <a:pPr>
                        <a:lnSpc>
                          <a:spcPct val="115000"/>
                        </a:lnSpc>
                        <a:spcAft>
                          <a:spcPts val="0"/>
                        </a:spcAft>
                      </a:pPr>
                      <a:r>
                        <a:rPr lang="ru-RU" sz="1500" dirty="0"/>
                        <a:t>расходы к вычету  из дохода</a:t>
                      </a:r>
                      <a:endParaRPr lang="ru-RU" sz="1500" dirty="0">
                        <a:solidFill>
                          <a:srgbClr val="15142A"/>
                        </a:solidFill>
                        <a:latin typeface="Calibri"/>
                        <a:ea typeface="Times New Roman"/>
                        <a:cs typeface="Times New Roman"/>
                      </a:endParaRPr>
                    </a:p>
                  </a:txBody>
                  <a:tcPr marL="67525" marR="67525" marT="0" marB="0"/>
                </a:tc>
                <a:tc>
                  <a:txBody>
                    <a:bodyPr/>
                    <a:lstStyle/>
                    <a:p>
                      <a:pPr algn="r">
                        <a:lnSpc>
                          <a:spcPct val="115000"/>
                        </a:lnSpc>
                        <a:spcAft>
                          <a:spcPts val="0"/>
                        </a:spcAft>
                      </a:pPr>
                      <a:r>
                        <a:rPr lang="ru-RU" sz="1500" dirty="0"/>
                        <a:t>12 000 000=</a:t>
                      </a:r>
                      <a:endParaRPr lang="ru-RU" sz="1500" dirty="0">
                        <a:solidFill>
                          <a:srgbClr val="FFFF00"/>
                        </a:solidFill>
                        <a:latin typeface="Calibri"/>
                        <a:ea typeface="Times New Roman"/>
                        <a:cs typeface="Times New Roman"/>
                      </a:endParaRPr>
                    </a:p>
                  </a:txBody>
                  <a:tcPr marL="67525" marR="67525" marT="0" marB="0"/>
                </a:tc>
                <a:tc vMerge="1">
                  <a:txBody>
                    <a:bodyPr/>
                    <a:lstStyle/>
                    <a:p>
                      <a:endParaRPr lang="ru-RU"/>
                    </a:p>
                  </a:txBody>
                  <a:tcPr/>
                </a:tc>
                <a:tc vMerge="1">
                  <a:txBody>
                    <a:bodyPr/>
                    <a:lstStyle/>
                    <a:p>
                      <a:endParaRPr lang="ru-RU"/>
                    </a:p>
                  </a:txBody>
                  <a:tcPr/>
                </a:tc>
                <a:tc>
                  <a:txBody>
                    <a:bodyPr/>
                    <a:lstStyle/>
                    <a:p>
                      <a:pPr algn="r">
                        <a:lnSpc>
                          <a:spcPct val="115000"/>
                        </a:lnSpc>
                        <a:spcAft>
                          <a:spcPts val="0"/>
                        </a:spcAft>
                      </a:pPr>
                      <a:r>
                        <a:rPr lang="ru-RU" sz="1500" dirty="0">
                          <a:solidFill>
                            <a:srgbClr val="C00000"/>
                          </a:solidFill>
                        </a:rPr>
                        <a:t>12 000 000=</a:t>
                      </a:r>
                      <a:endParaRPr lang="ru-RU" sz="1500" dirty="0">
                        <a:solidFill>
                          <a:srgbClr val="C00000"/>
                        </a:solidFill>
                        <a:latin typeface="Calibri"/>
                        <a:ea typeface="Times New Roman"/>
                        <a:cs typeface="Times New Roman"/>
                      </a:endParaRPr>
                    </a:p>
                  </a:txBody>
                  <a:tcPr marL="67525" marR="67525" marT="0" marB="0"/>
                </a:tc>
                <a:tc>
                  <a:txBody>
                    <a:bodyPr/>
                    <a:lstStyle/>
                    <a:p>
                      <a:pPr>
                        <a:lnSpc>
                          <a:spcPct val="115000"/>
                        </a:lnSpc>
                        <a:spcAft>
                          <a:spcPts val="0"/>
                        </a:spcAft>
                      </a:pPr>
                      <a:r>
                        <a:rPr lang="ru-RU" sz="1500" dirty="0"/>
                        <a:t>Расходы на семена, удобрения, вспашку, пр.</a:t>
                      </a:r>
                      <a:endParaRPr lang="ru-RU" sz="1500" dirty="0">
                        <a:solidFill>
                          <a:srgbClr val="15142A"/>
                        </a:solidFill>
                        <a:latin typeface="Calibri"/>
                        <a:ea typeface="Times New Roman"/>
                        <a:cs typeface="Times New Roman"/>
                      </a:endParaRPr>
                    </a:p>
                  </a:txBody>
                  <a:tcPr marL="67525" marR="67525" marT="0" marB="0"/>
                </a:tc>
              </a:tr>
              <a:tr h="514356">
                <a:tc>
                  <a:txBody>
                    <a:bodyPr/>
                    <a:lstStyle/>
                    <a:p>
                      <a:pPr>
                        <a:lnSpc>
                          <a:spcPct val="115000"/>
                        </a:lnSpc>
                        <a:spcAft>
                          <a:spcPts val="0"/>
                        </a:spcAft>
                      </a:pPr>
                      <a:r>
                        <a:rPr lang="ru-RU" sz="1500"/>
                        <a:t>расходы к вычету  из дохода</a:t>
                      </a:r>
                      <a:endParaRPr lang="ru-RU" sz="1500">
                        <a:solidFill>
                          <a:srgbClr val="15142A"/>
                        </a:solidFill>
                        <a:latin typeface="Calibri"/>
                        <a:ea typeface="Times New Roman"/>
                        <a:cs typeface="Times New Roman"/>
                      </a:endParaRPr>
                    </a:p>
                  </a:txBody>
                  <a:tcPr marL="67525" marR="67525" marT="0" marB="0"/>
                </a:tc>
                <a:tc>
                  <a:txBody>
                    <a:bodyPr/>
                    <a:lstStyle/>
                    <a:p>
                      <a:pPr algn="r">
                        <a:lnSpc>
                          <a:spcPct val="150000"/>
                        </a:lnSpc>
                        <a:spcAft>
                          <a:spcPts val="0"/>
                        </a:spcAft>
                      </a:pPr>
                      <a:r>
                        <a:rPr lang="ru-RU" sz="1500" dirty="0"/>
                        <a:t>1 000 000=</a:t>
                      </a:r>
                      <a:endParaRPr lang="ru-RU" sz="1500" dirty="0">
                        <a:solidFill>
                          <a:srgbClr val="FFFF00"/>
                        </a:solidFill>
                        <a:latin typeface="Calibri"/>
                        <a:ea typeface="Times New Roman"/>
                        <a:cs typeface="Times New Roman"/>
                      </a:endParaRPr>
                    </a:p>
                  </a:txBody>
                  <a:tcPr marL="67525" marR="67525" marT="0" marB="0"/>
                </a:tc>
                <a:tc vMerge="1">
                  <a:txBody>
                    <a:bodyPr/>
                    <a:lstStyle/>
                    <a:p>
                      <a:endParaRPr lang="ru-RU"/>
                    </a:p>
                  </a:txBody>
                  <a:tcPr/>
                </a:tc>
                <a:tc vMerge="1">
                  <a:txBody>
                    <a:bodyPr/>
                    <a:lstStyle/>
                    <a:p>
                      <a:endParaRPr lang="ru-RU"/>
                    </a:p>
                  </a:txBody>
                  <a:tcPr/>
                </a:tc>
                <a:tc>
                  <a:txBody>
                    <a:bodyPr/>
                    <a:lstStyle/>
                    <a:p>
                      <a:pPr algn="r">
                        <a:lnSpc>
                          <a:spcPct val="150000"/>
                        </a:lnSpc>
                        <a:spcAft>
                          <a:spcPts val="0"/>
                        </a:spcAft>
                      </a:pPr>
                      <a:r>
                        <a:rPr lang="ru-RU" sz="1500" dirty="0">
                          <a:solidFill>
                            <a:srgbClr val="C00000"/>
                          </a:solidFill>
                        </a:rPr>
                        <a:t>1 000 000=</a:t>
                      </a:r>
                      <a:endParaRPr lang="ru-RU" sz="1500" dirty="0">
                        <a:solidFill>
                          <a:srgbClr val="C00000"/>
                        </a:solidFill>
                        <a:latin typeface="Calibri"/>
                        <a:ea typeface="Times New Roman"/>
                        <a:cs typeface="Times New Roman"/>
                      </a:endParaRPr>
                    </a:p>
                  </a:txBody>
                  <a:tcPr marL="67525" marR="67525" marT="0" marB="0"/>
                </a:tc>
                <a:tc>
                  <a:txBody>
                    <a:bodyPr/>
                    <a:lstStyle/>
                    <a:p>
                      <a:pPr>
                        <a:lnSpc>
                          <a:spcPct val="115000"/>
                        </a:lnSpc>
                        <a:spcAft>
                          <a:spcPts val="0"/>
                        </a:spcAft>
                      </a:pPr>
                      <a:r>
                        <a:rPr lang="ru-RU" sz="1500" dirty="0"/>
                        <a:t>Расходы на закупку дизтоплива и масел</a:t>
                      </a:r>
                      <a:endParaRPr lang="ru-RU" sz="1500" dirty="0">
                        <a:solidFill>
                          <a:srgbClr val="15142A"/>
                        </a:solidFill>
                        <a:latin typeface="Calibri"/>
                        <a:ea typeface="Times New Roman"/>
                        <a:cs typeface="Times New Roman"/>
                      </a:endParaRPr>
                    </a:p>
                  </a:txBody>
                  <a:tcPr marL="67525" marR="67525" marT="0" marB="0"/>
                </a:tc>
              </a:tr>
              <a:tr h="514356">
                <a:tc>
                  <a:txBody>
                    <a:bodyPr/>
                    <a:lstStyle/>
                    <a:p>
                      <a:pPr>
                        <a:lnSpc>
                          <a:spcPct val="115000"/>
                        </a:lnSpc>
                        <a:spcAft>
                          <a:spcPts val="0"/>
                        </a:spcAft>
                      </a:pPr>
                      <a:r>
                        <a:rPr lang="ru-RU" sz="1500"/>
                        <a:t>расходы к вычету  из дохода</a:t>
                      </a:r>
                      <a:endParaRPr lang="ru-RU" sz="1500">
                        <a:solidFill>
                          <a:srgbClr val="15142A"/>
                        </a:solidFill>
                        <a:latin typeface="Calibri"/>
                        <a:ea typeface="Times New Roman"/>
                        <a:cs typeface="Times New Roman"/>
                      </a:endParaRPr>
                    </a:p>
                  </a:txBody>
                  <a:tcPr marL="67525" marR="67525" marT="0" marB="0"/>
                </a:tc>
                <a:tc>
                  <a:txBody>
                    <a:bodyPr/>
                    <a:lstStyle/>
                    <a:p>
                      <a:pPr algn="r">
                        <a:lnSpc>
                          <a:spcPct val="150000"/>
                        </a:lnSpc>
                        <a:spcAft>
                          <a:spcPts val="0"/>
                        </a:spcAft>
                      </a:pPr>
                      <a:r>
                        <a:rPr lang="ru-RU" sz="1500" dirty="0"/>
                        <a:t>14 000 000=</a:t>
                      </a:r>
                      <a:endParaRPr lang="ru-RU" sz="1500" dirty="0">
                        <a:solidFill>
                          <a:srgbClr val="FFFF00"/>
                        </a:solidFill>
                        <a:latin typeface="Calibri"/>
                        <a:ea typeface="Times New Roman"/>
                        <a:cs typeface="Times New Roman"/>
                      </a:endParaRPr>
                    </a:p>
                  </a:txBody>
                  <a:tcPr marL="67525" marR="67525" marT="0" marB="0"/>
                </a:tc>
                <a:tc vMerge="1">
                  <a:txBody>
                    <a:bodyPr/>
                    <a:lstStyle/>
                    <a:p>
                      <a:endParaRPr lang="ru-RU"/>
                    </a:p>
                  </a:txBody>
                  <a:tcPr/>
                </a:tc>
                <a:tc vMerge="1">
                  <a:txBody>
                    <a:bodyPr/>
                    <a:lstStyle/>
                    <a:p>
                      <a:endParaRPr lang="ru-RU"/>
                    </a:p>
                  </a:txBody>
                  <a:tcPr/>
                </a:tc>
                <a:tc>
                  <a:txBody>
                    <a:bodyPr/>
                    <a:lstStyle/>
                    <a:p>
                      <a:pPr algn="r">
                        <a:lnSpc>
                          <a:spcPct val="150000"/>
                        </a:lnSpc>
                        <a:spcAft>
                          <a:spcPts val="0"/>
                        </a:spcAft>
                      </a:pPr>
                      <a:r>
                        <a:rPr lang="ru-RU" sz="1500" dirty="0">
                          <a:solidFill>
                            <a:srgbClr val="C00000"/>
                          </a:solidFill>
                        </a:rPr>
                        <a:t>14 000 000=</a:t>
                      </a:r>
                      <a:endParaRPr lang="ru-RU" sz="1500" dirty="0">
                        <a:solidFill>
                          <a:srgbClr val="C00000"/>
                        </a:solidFill>
                        <a:latin typeface="Calibri"/>
                        <a:ea typeface="Times New Roman"/>
                        <a:cs typeface="Times New Roman"/>
                      </a:endParaRPr>
                    </a:p>
                  </a:txBody>
                  <a:tcPr marL="67525" marR="67525" marT="0" marB="0"/>
                </a:tc>
                <a:tc>
                  <a:txBody>
                    <a:bodyPr/>
                    <a:lstStyle/>
                    <a:p>
                      <a:pPr>
                        <a:lnSpc>
                          <a:spcPct val="115000"/>
                        </a:lnSpc>
                        <a:spcAft>
                          <a:spcPts val="0"/>
                        </a:spcAft>
                      </a:pPr>
                      <a:r>
                        <a:rPr lang="ru-RU" sz="1500" dirty="0"/>
                        <a:t>Платежи по договору лизинга сельхозтехники</a:t>
                      </a:r>
                      <a:endParaRPr lang="ru-RU" sz="1500" dirty="0">
                        <a:solidFill>
                          <a:srgbClr val="15142A"/>
                        </a:solidFill>
                        <a:latin typeface="Calibri"/>
                        <a:ea typeface="Times New Roman"/>
                        <a:cs typeface="Times New Roman"/>
                      </a:endParaRPr>
                    </a:p>
                  </a:txBody>
                  <a:tcPr marL="67525" marR="67525" marT="0" marB="0"/>
                </a:tc>
              </a:tr>
              <a:tr h="759664">
                <a:tc>
                  <a:txBody>
                    <a:bodyPr/>
                    <a:lstStyle/>
                    <a:p>
                      <a:pPr>
                        <a:lnSpc>
                          <a:spcPct val="115000"/>
                        </a:lnSpc>
                        <a:spcAft>
                          <a:spcPts val="0"/>
                        </a:spcAft>
                      </a:pPr>
                      <a:r>
                        <a:rPr lang="ru-RU" sz="1500"/>
                        <a:t>расходы к вычету  из дохода</a:t>
                      </a:r>
                      <a:endParaRPr lang="ru-RU" sz="1500">
                        <a:solidFill>
                          <a:srgbClr val="15142A"/>
                        </a:solidFill>
                        <a:latin typeface="Calibri"/>
                        <a:ea typeface="Times New Roman"/>
                        <a:cs typeface="Times New Roman"/>
                      </a:endParaRPr>
                    </a:p>
                  </a:txBody>
                  <a:tcPr marL="67525" marR="67525" marT="0" marB="0"/>
                </a:tc>
                <a:tc>
                  <a:txBody>
                    <a:bodyPr/>
                    <a:lstStyle/>
                    <a:p>
                      <a:pPr algn="r">
                        <a:lnSpc>
                          <a:spcPct val="150000"/>
                        </a:lnSpc>
                        <a:spcAft>
                          <a:spcPts val="0"/>
                        </a:spcAft>
                      </a:pPr>
                      <a:r>
                        <a:rPr lang="ru-RU" sz="1500" dirty="0"/>
                        <a:t>3 000 000=</a:t>
                      </a:r>
                      <a:endParaRPr lang="ru-RU" sz="1500" dirty="0">
                        <a:solidFill>
                          <a:srgbClr val="FFFF00"/>
                        </a:solidFill>
                        <a:latin typeface="Calibri"/>
                        <a:ea typeface="Times New Roman"/>
                        <a:cs typeface="Times New Roman"/>
                      </a:endParaRPr>
                    </a:p>
                  </a:txBody>
                  <a:tcPr marL="67525" marR="67525" marT="0" marB="0"/>
                </a:tc>
                <a:tc vMerge="1">
                  <a:txBody>
                    <a:bodyPr/>
                    <a:lstStyle/>
                    <a:p>
                      <a:endParaRPr lang="ru-RU"/>
                    </a:p>
                  </a:txBody>
                  <a:tcPr/>
                </a:tc>
                <a:tc vMerge="1">
                  <a:txBody>
                    <a:bodyPr/>
                    <a:lstStyle/>
                    <a:p>
                      <a:endParaRPr lang="ru-RU"/>
                    </a:p>
                  </a:txBody>
                  <a:tcPr/>
                </a:tc>
                <a:tc>
                  <a:txBody>
                    <a:bodyPr/>
                    <a:lstStyle/>
                    <a:p>
                      <a:pPr algn="r">
                        <a:lnSpc>
                          <a:spcPct val="150000"/>
                        </a:lnSpc>
                        <a:spcAft>
                          <a:spcPts val="0"/>
                        </a:spcAft>
                      </a:pPr>
                      <a:r>
                        <a:rPr lang="ru-RU" sz="1500" dirty="0">
                          <a:solidFill>
                            <a:srgbClr val="C00000"/>
                          </a:solidFill>
                        </a:rPr>
                        <a:t>3 000 000=</a:t>
                      </a:r>
                      <a:endParaRPr lang="ru-RU" sz="1500" dirty="0">
                        <a:solidFill>
                          <a:srgbClr val="C00000"/>
                        </a:solidFill>
                        <a:latin typeface="Calibri"/>
                        <a:ea typeface="Times New Roman"/>
                        <a:cs typeface="Times New Roman"/>
                      </a:endParaRPr>
                    </a:p>
                  </a:txBody>
                  <a:tcPr marL="67525" marR="67525" marT="0" marB="0"/>
                </a:tc>
                <a:tc>
                  <a:txBody>
                    <a:bodyPr/>
                    <a:lstStyle/>
                    <a:p>
                      <a:pPr>
                        <a:lnSpc>
                          <a:spcPct val="115000"/>
                        </a:lnSpc>
                        <a:spcAft>
                          <a:spcPts val="0"/>
                        </a:spcAft>
                      </a:pPr>
                      <a:r>
                        <a:rPr lang="ru-RU" sz="1500" dirty="0"/>
                        <a:t>Расходы на обслуживание сельхозтехники</a:t>
                      </a:r>
                      <a:endParaRPr lang="ru-RU" sz="1500" dirty="0">
                        <a:solidFill>
                          <a:srgbClr val="15142A"/>
                        </a:solidFill>
                        <a:latin typeface="Calibri"/>
                        <a:ea typeface="Times New Roman"/>
                        <a:cs typeface="Times New Roman"/>
                      </a:endParaRPr>
                    </a:p>
                  </a:txBody>
                  <a:tcPr marL="67525" marR="67525" marT="0" marB="0"/>
                </a:tc>
              </a:tr>
              <a:tr h="514356">
                <a:tc>
                  <a:txBody>
                    <a:bodyPr/>
                    <a:lstStyle/>
                    <a:p>
                      <a:pPr>
                        <a:lnSpc>
                          <a:spcPct val="115000"/>
                        </a:lnSpc>
                        <a:spcAft>
                          <a:spcPts val="0"/>
                        </a:spcAft>
                      </a:pPr>
                      <a:r>
                        <a:rPr lang="ru-RU" sz="1500"/>
                        <a:t>расходы к вычету  из дохода</a:t>
                      </a:r>
                      <a:endParaRPr lang="ru-RU" sz="1500">
                        <a:solidFill>
                          <a:srgbClr val="15142A"/>
                        </a:solidFill>
                        <a:latin typeface="Calibri"/>
                        <a:ea typeface="Times New Roman"/>
                        <a:cs typeface="Times New Roman"/>
                      </a:endParaRPr>
                    </a:p>
                  </a:txBody>
                  <a:tcPr marL="67525" marR="67525" marT="0" marB="0"/>
                </a:tc>
                <a:tc>
                  <a:txBody>
                    <a:bodyPr/>
                    <a:lstStyle/>
                    <a:p>
                      <a:pPr algn="r">
                        <a:lnSpc>
                          <a:spcPct val="150000"/>
                        </a:lnSpc>
                        <a:spcAft>
                          <a:spcPts val="0"/>
                        </a:spcAft>
                      </a:pPr>
                      <a:r>
                        <a:rPr lang="ru-RU" sz="1500" dirty="0"/>
                        <a:t>138 627</a:t>
                      </a:r>
                      <a:r>
                        <a:rPr lang="ru-RU" sz="1500" u="sng" baseline="30000" dirty="0"/>
                        <a:t>84</a:t>
                      </a:r>
                      <a:r>
                        <a:rPr lang="ru-RU" sz="1500" dirty="0"/>
                        <a:t> </a:t>
                      </a:r>
                      <a:endParaRPr lang="ru-RU" sz="1500" dirty="0">
                        <a:solidFill>
                          <a:srgbClr val="FFFF00"/>
                        </a:solidFill>
                        <a:latin typeface="Calibri"/>
                        <a:ea typeface="Times New Roman"/>
                        <a:cs typeface="Times New Roman"/>
                      </a:endParaRPr>
                    </a:p>
                  </a:txBody>
                  <a:tcPr marL="67525" marR="67525" marT="0" marB="0"/>
                </a:tc>
                <a:tc vMerge="1">
                  <a:txBody>
                    <a:bodyPr/>
                    <a:lstStyle/>
                    <a:p>
                      <a:endParaRPr lang="ru-RU"/>
                    </a:p>
                  </a:txBody>
                  <a:tcPr/>
                </a:tc>
                <a:tc vMerge="1">
                  <a:txBody>
                    <a:bodyPr/>
                    <a:lstStyle/>
                    <a:p>
                      <a:endParaRPr lang="ru-RU"/>
                    </a:p>
                  </a:txBody>
                  <a:tcPr/>
                </a:tc>
                <a:tc>
                  <a:txBody>
                    <a:bodyPr/>
                    <a:lstStyle/>
                    <a:p>
                      <a:pPr algn="r">
                        <a:lnSpc>
                          <a:spcPct val="150000"/>
                        </a:lnSpc>
                        <a:spcAft>
                          <a:spcPts val="0"/>
                        </a:spcAft>
                      </a:pPr>
                      <a:r>
                        <a:rPr lang="ru-RU" sz="1500" dirty="0">
                          <a:solidFill>
                            <a:srgbClr val="C00000"/>
                          </a:solidFill>
                        </a:rPr>
                        <a:t>138 627</a:t>
                      </a:r>
                      <a:r>
                        <a:rPr lang="ru-RU" sz="1500" u="sng" baseline="30000" dirty="0">
                          <a:solidFill>
                            <a:srgbClr val="C00000"/>
                          </a:solidFill>
                        </a:rPr>
                        <a:t>84</a:t>
                      </a:r>
                      <a:r>
                        <a:rPr lang="ru-RU" sz="1500" dirty="0">
                          <a:solidFill>
                            <a:srgbClr val="C00000"/>
                          </a:solidFill>
                        </a:rPr>
                        <a:t> </a:t>
                      </a:r>
                      <a:endParaRPr lang="ru-RU" sz="1500" dirty="0">
                        <a:solidFill>
                          <a:srgbClr val="C00000"/>
                        </a:solidFill>
                        <a:latin typeface="Calibri"/>
                        <a:ea typeface="Times New Roman"/>
                        <a:cs typeface="Times New Roman"/>
                      </a:endParaRPr>
                    </a:p>
                  </a:txBody>
                  <a:tcPr marL="67525" marR="67525" marT="0" marB="0"/>
                </a:tc>
                <a:tc>
                  <a:txBody>
                    <a:bodyPr/>
                    <a:lstStyle/>
                    <a:p>
                      <a:pPr algn="just">
                        <a:lnSpc>
                          <a:spcPct val="150000"/>
                        </a:lnSpc>
                        <a:spcAft>
                          <a:spcPts val="0"/>
                        </a:spcAft>
                      </a:pPr>
                      <a:r>
                        <a:rPr lang="ru-RU" sz="1500" dirty="0"/>
                        <a:t>Взнос в ПФР (руб.)</a:t>
                      </a:r>
                      <a:endParaRPr lang="ru-RU" sz="1500" dirty="0">
                        <a:solidFill>
                          <a:srgbClr val="15142A"/>
                        </a:solidFill>
                        <a:latin typeface="Calibri"/>
                        <a:ea typeface="Times New Roman"/>
                        <a:cs typeface="Times New Roman"/>
                      </a:endParaRPr>
                    </a:p>
                  </a:txBody>
                  <a:tcPr marL="67525" marR="67525" marT="0" marB="0"/>
                </a:tc>
              </a:tr>
              <a:tr h="514356">
                <a:tc>
                  <a:txBody>
                    <a:bodyPr/>
                    <a:lstStyle/>
                    <a:p>
                      <a:pPr>
                        <a:lnSpc>
                          <a:spcPct val="115000"/>
                        </a:lnSpc>
                        <a:spcAft>
                          <a:spcPts val="0"/>
                        </a:spcAft>
                      </a:pPr>
                      <a:r>
                        <a:rPr lang="ru-RU" sz="1500"/>
                        <a:t>расходы к вычету  из дохода</a:t>
                      </a:r>
                      <a:endParaRPr lang="ru-RU" sz="1500">
                        <a:solidFill>
                          <a:srgbClr val="15142A"/>
                        </a:solidFill>
                        <a:latin typeface="Calibri"/>
                        <a:ea typeface="Times New Roman"/>
                        <a:cs typeface="Times New Roman"/>
                      </a:endParaRPr>
                    </a:p>
                  </a:txBody>
                  <a:tcPr marL="67525" marR="67525" marT="0" marB="0"/>
                </a:tc>
                <a:tc>
                  <a:txBody>
                    <a:bodyPr/>
                    <a:lstStyle/>
                    <a:p>
                      <a:pPr algn="r">
                        <a:lnSpc>
                          <a:spcPct val="150000"/>
                        </a:lnSpc>
                        <a:spcAft>
                          <a:spcPts val="0"/>
                        </a:spcAft>
                      </a:pPr>
                      <a:r>
                        <a:rPr lang="ru-RU" sz="1500" dirty="0"/>
                        <a:t>3399</a:t>
                      </a:r>
                      <a:r>
                        <a:rPr lang="ru-RU" sz="1500" u="sng" baseline="30000" dirty="0"/>
                        <a:t>05</a:t>
                      </a:r>
                      <a:endParaRPr lang="ru-RU" sz="1500" dirty="0">
                        <a:solidFill>
                          <a:srgbClr val="FFFF00"/>
                        </a:solidFill>
                        <a:latin typeface="Calibri"/>
                        <a:ea typeface="Times New Roman"/>
                        <a:cs typeface="Times New Roman"/>
                      </a:endParaRPr>
                    </a:p>
                  </a:txBody>
                  <a:tcPr marL="67525" marR="67525" marT="0" marB="0"/>
                </a:tc>
                <a:tc vMerge="1">
                  <a:txBody>
                    <a:bodyPr/>
                    <a:lstStyle/>
                    <a:p>
                      <a:endParaRPr lang="ru-RU"/>
                    </a:p>
                  </a:txBody>
                  <a:tcPr/>
                </a:tc>
                <a:tc vMerge="1">
                  <a:txBody>
                    <a:bodyPr/>
                    <a:lstStyle/>
                    <a:p>
                      <a:endParaRPr lang="ru-RU"/>
                    </a:p>
                  </a:txBody>
                  <a:tcPr/>
                </a:tc>
                <a:tc>
                  <a:txBody>
                    <a:bodyPr/>
                    <a:lstStyle/>
                    <a:p>
                      <a:pPr algn="r">
                        <a:lnSpc>
                          <a:spcPct val="150000"/>
                        </a:lnSpc>
                        <a:spcAft>
                          <a:spcPts val="0"/>
                        </a:spcAft>
                      </a:pPr>
                      <a:r>
                        <a:rPr lang="ru-RU" sz="1500" dirty="0">
                          <a:solidFill>
                            <a:srgbClr val="C00000"/>
                          </a:solidFill>
                        </a:rPr>
                        <a:t>3 399</a:t>
                      </a:r>
                      <a:r>
                        <a:rPr lang="ru-RU" sz="1500" u="sng" baseline="30000" dirty="0">
                          <a:solidFill>
                            <a:srgbClr val="C00000"/>
                          </a:solidFill>
                        </a:rPr>
                        <a:t>05</a:t>
                      </a:r>
                      <a:endParaRPr lang="ru-RU" sz="1500" dirty="0">
                        <a:solidFill>
                          <a:srgbClr val="C00000"/>
                        </a:solidFill>
                        <a:latin typeface="Calibri"/>
                        <a:ea typeface="Times New Roman"/>
                        <a:cs typeface="Times New Roman"/>
                      </a:endParaRPr>
                    </a:p>
                  </a:txBody>
                  <a:tcPr marL="67525" marR="67525" marT="0" marB="0"/>
                </a:tc>
                <a:tc>
                  <a:txBody>
                    <a:bodyPr/>
                    <a:lstStyle/>
                    <a:p>
                      <a:pPr algn="just">
                        <a:lnSpc>
                          <a:spcPct val="150000"/>
                        </a:lnSpc>
                        <a:spcAft>
                          <a:spcPts val="0"/>
                        </a:spcAft>
                      </a:pPr>
                      <a:r>
                        <a:rPr lang="ru-RU" sz="1500" dirty="0"/>
                        <a:t>Взнос в ФФОМС (руб.)</a:t>
                      </a:r>
                      <a:endParaRPr lang="ru-RU" sz="1500" dirty="0">
                        <a:solidFill>
                          <a:srgbClr val="15142A"/>
                        </a:solidFill>
                        <a:latin typeface="Calibri"/>
                        <a:ea typeface="Times New Roman"/>
                        <a:cs typeface="Times New Roman"/>
                      </a:endParaRPr>
                    </a:p>
                  </a:txBody>
                  <a:tcPr marL="67525" marR="67525" marT="0" marB="0"/>
                </a:tc>
              </a:tr>
              <a:tr h="514356">
                <a:tc>
                  <a:txBody>
                    <a:bodyPr/>
                    <a:lstStyle/>
                    <a:p>
                      <a:pPr>
                        <a:lnSpc>
                          <a:spcPct val="115000"/>
                        </a:lnSpc>
                        <a:spcAft>
                          <a:spcPts val="0"/>
                        </a:spcAft>
                      </a:pPr>
                      <a:r>
                        <a:rPr lang="ru-RU" sz="1500"/>
                        <a:t>Налоговая </a:t>
                      </a:r>
                    </a:p>
                    <a:p>
                      <a:pPr>
                        <a:lnSpc>
                          <a:spcPct val="115000"/>
                        </a:lnSpc>
                        <a:spcAft>
                          <a:spcPts val="0"/>
                        </a:spcAft>
                      </a:pPr>
                      <a:r>
                        <a:rPr lang="ru-RU" sz="1500"/>
                        <a:t>база (руб.)</a:t>
                      </a:r>
                      <a:endParaRPr lang="ru-RU" sz="1500">
                        <a:solidFill>
                          <a:srgbClr val="15142A"/>
                        </a:solidFill>
                        <a:latin typeface="Calibri"/>
                        <a:ea typeface="Times New Roman"/>
                        <a:cs typeface="Times New Roman"/>
                      </a:endParaRPr>
                    </a:p>
                  </a:txBody>
                  <a:tcPr marL="67525" marR="67525" marT="0" marB="0"/>
                </a:tc>
                <a:tc>
                  <a:txBody>
                    <a:bodyPr/>
                    <a:lstStyle/>
                    <a:p>
                      <a:pPr algn="r">
                        <a:lnSpc>
                          <a:spcPct val="150000"/>
                        </a:lnSpc>
                        <a:spcAft>
                          <a:spcPts val="0"/>
                        </a:spcAft>
                      </a:pPr>
                      <a:r>
                        <a:rPr lang="ru-RU" sz="1500" dirty="0"/>
                        <a:t>29 857 973=</a:t>
                      </a:r>
                      <a:endParaRPr lang="ru-RU" sz="1500" dirty="0">
                        <a:solidFill>
                          <a:srgbClr val="15142A"/>
                        </a:solidFill>
                        <a:latin typeface="Calibri"/>
                        <a:ea typeface="Times New Roman"/>
                        <a:cs typeface="Times New Roman"/>
                      </a:endParaRPr>
                    </a:p>
                  </a:txBody>
                  <a:tcPr marL="67525" marR="67525" marT="0" marB="0"/>
                </a:tc>
                <a:tc vMerge="1">
                  <a:txBody>
                    <a:bodyPr/>
                    <a:lstStyle/>
                    <a:p>
                      <a:endParaRPr lang="ru-RU"/>
                    </a:p>
                  </a:txBody>
                  <a:tcPr/>
                </a:tc>
                <a:tc vMerge="1">
                  <a:txBody>
                    <a:bodyPr/>
                    <a:lstStyle/>
                    <a:p>
                      <a:endParaRPr lang="ru-RU"/>
                    </a:p>
                  </a:txBody>
                  <a:tcPr/>
                </a:tc>
                <a:tc>
                  <a:txBody>
                    <a:bodyPr/>
                    <a:lstStyle/>
                    <a:p>
                      <a:pPr algn="r">
                        <a:lnSpc>
                          <a:spcPct val="150000"/>
                        </a:lnSpc>
                        <a:spcAft>
                          <a:spcPts val="0"/>
                        </a:spcAft>
                      </a:pPr>
                      <a:r>
                        <a:rPr lang="ru-RU" sz="1500" dirty="0">
                          <a:solidFill>
                            <a:srgbClr val="C00000"/>
                          </a:solidFill>
                        </a:rPr>
                        <a:t>1 791 478=</a:t>
                      </a:r>
                      <a:endParaRPr lang="ru-RU" sz="1500" dirty="0">
                        <a:solidFill>
                          <a:srgbClr val="C00000"/>
                        </a:solidFill>
                        <a:latin typeface="Calibri"/>
                        <a:ea typeface="Times New Roman"/>
                        <a:cs typeface="Times New Roman"/>
                      </a:endParaRPr>
                    </a:p>
                  </a:txBody>
                  <a:tcPr marL="67525" marR="67525" marT="0" marB="0"/>
                </a:tc>
                <a:tc>
                  <a:txBody>
                    <a:bodyPr/>
                    <a:lstStyle/>
                    <a:p>
                      <a:pPr>
                        <a:lnSpc>
                          <a:spcPct val="115000"/>
                        </a:lnSpc>
                        <a:spcAft>
                          <a:spcPts val="0"/>
                        </a:spcAft>
                      </a:pPr>
                      <a:r>
                        <a:rPr lang="ru-RU" sz="1500" dirty="0"/>
                        <a:t>Налог ЕСХН, </a:t>
                      </a:r>
                      <a:r>
                        <a:rPr lang="ru-RU" sz="1500" dirty="0">
                          <a:solidFill>
                            <a:srgbClr val="C00000"/>
                          </a:solidFill>
                        </a:rPr>
                        <a:t>6 %</a:t>
                      </a:r>
                      <a:endParaRPr lang="ru-RU" sz="1500" dirty="0">
                        <a:solidFill>
                          <a:srgbClr val="C00000"/>
                        </a:solidFill>
                        <a:latin typeface="Calibri"/>
                        <a:ea typeface="Times New Roman"/>
                        <a:cs typeface="Times New Roman"/>
                      </a:endParaRPr>
                    </a:p>
                  </a:txBody>
                  <a:tcPr marL="67525" marR="67525" marT="0" marB="0"/>
                </a:tc>
              </a:tr>
              <a:tr h="514356">
                <a:tc>
                  <a:txBody>
                    <a:bodyPr/>
                    <a:lstStyle/>
                    <a:p>
                      <a:pPr algn="r">
                        <a:lnSpc>
                          <a:spcPct val="115000"/>
                        </a:lnSpc>
                        <a:spcAft>
                          <a:spcPts val="0"/>
                        </a:spcAft>
                      </a:pPr>
                      <a:r>
                        <a:rPr lang="ru-RU" sz="1500"/>
                        <a:t>ФИНАНСОВЫЙ </a:t>
                      </a:r>
                    </a:p>
                    <a:p>
                      <a:pPr algn="r">
                        <a:lnSpc>
                          <a:spcPct val="115000"/>
                        </a:lnSpc>
                        <a:spcAft>
                          <a:spcPts val="0"/>
                        </a:spcAft>
                      </a:pPr>
                      <a:r>
                        <a:rPr lang="ru-RU" sz="1500"/>
                        <a:t>РЕЗУЛЬТАТ</a:t>
                      </a:r>
                      <a:endParaRPr lang="ru-RU" sz="1500">
                        <a:solidFill>
                          <a:srgbClr val="15142A"/>
                        </a:solidFill>
                        <a:latin typeface="Calibri"/>
                        <a:ea typeface="Times New Roman"/>
                        <a:cs typeface="Times New Roman"/>
                      </a:endParaRPr>
                    </a:p>
                  </a:txBody>
                  <a:tcPr marL="67525" marR="67525" marT="0" marB="0"/>
                </a:tc>
                <a:tc>
                  <a:txBody>
                    <a:bodyPr/>
                    <a:lstStyle/>
                    <a:p>
                      <a:pPr algn="r">
                        <a:lnSpc>
                          <a:spcPct val="150000"/>
                        </a:lnSpc>
                        <a:spcAft>
                          <a:spcPts val="0"/>
                        </a:spcAft>
                      </a:pPr>
                      <a:r>
                        <a:rPr lang="ru-RU" sz="1500" dirty="0"/>
                        <a:t>28 066 495=</a:t>
                      </a:r>
                      <a:endParaRPr lang="ru-RU" sz="1500" dirty="0">
                        <a:solidFill>
                          <a:srgbClr val="15142A"/>
                        </a:solidFill>
                        <a:latin typeface="Calibri"/>
                        <a:ea typeface="Times New Roman"/>
                        <a:cs typeface="Times New Roman"/>
                      </a:endParaRPr>
                    </a:p>
                  </a:txBody>
                  <a:tcPr marL="67525" marR="67525" marT="0" marB="0"/>
                </a:tc>
                <a:tc vMerge="1">
                  <a:txBody>
                    <a:bodyPr/>
                    <a:lstStyle/>
                    <a:p>
                      <a:endParaRPr lang="ru-RU"/>
                    </a:p>
                  </a:txBody>
                  <a:tcPr/>
                </a:tc>
                <a:tc vMerge="1">
                  <a:txBody>
                    <a:bodyPr/>
                    <a:lstStyle/>
                    <a:p>
                      <a:endParaRPr lang="ru-RU"/>
                    </a:p>
                  </a:txBody>
                  <a:tcPr/>
                </a:tc>
                <a:tc>
                  <a:txBody>
                    <a:bodyPr/>
                    <a:lstStyle/>
                    <a:p>
                      <a:pPr algn="r">
                        <a:lnSpc>
                          <a:spcPct val="150000"/>
                        </a:lnSpc>
                        <a:spcAft>
                          <a:spcPts val="0"/>
                        </a:spcAft>
                      </a:pPr>
                      <a:r>
                        <a:rPr lang="ru-RU" sz="1500" dirty="0">
                          <a:solidFill>
                            <a:srgbClr val="C00000"/>
                          </a:solidFill>
                        </a:rPr>
                        <a:t>31 933 505=</a:t>
                      </a:r>
                      <a:endParaRPr lang="ru-RU" sz="1500" dirty="0">
                        <a:solidFill>
                          <a:srgbClr val="C00000"/>
                        </a:solidFill>
                        <a:latin typeface="Calibri"/>
                        <a:ea typeface="Times New Roman"/>
                        <a:cs typeface="Times New Roman"/>
                      </a:endParaRPr>
                    </a:p>
                  </a:txBody>
                  <a:tcPr marL="67525" marR="67525" marT="0" marB="0"/>
                </a:tc>
                <a:tc>
                  <a:txBody>
                    <a:bodyPr/>
                    <a:lstStyle/>
                    <a:p>
                      <a:pPr algn="just">
                        <a:lnSpc>
                          <a:spcPct val="115000"/>
                        </a:lnSpc>
                        <a:spcAft>
                          <a:spcPts val="0"/>
                        </a:spcAft>
                      </a:pPr>
                      <a:r>
                        <a:rPr lang="ru-RU" sz="1500" dirty="0">
                          <a:solidFill>
                            <a:srgbClr val="C00000"/>
                          </a:solidFill>
                        </a:rPr>
                        <a:t>СУММА </a:t>
                      </a:r>
                    </a:p>
                    <a:p>
                      <a:pPr algn="just">
                        <a:lnSpc>
                          <a:spcPct val="115000"/>
                        </a:lnSpc>
                        <a:spcAft>
                          <a:spcPts val="0"/>
                        </a:spcAft>
                      </a:pPr>
                      <a:r>
                        <a:rPr lang="ru-RU" sz="1500" dirty="0">
                          <a:solidFill>
                            <a:srgbClr val="C00000"/>
                          </a:solidFill>
                        </a:rPr>
                        <a:t>ПЛАТЕЖЕЙ</a:t>
                      </a:r>
                      <a:endParaRPr lang="ru-RU" sz="1500" dirty="0">
                        <a:solidFill>
                          <a:srgbClr val="C00000"/>
                        </a:solidFill>
                        <a:latin typeface="Calibri"/>
                        <a:ea typeface="Times New Roman"/>
                        <a:cs typeface="Times New Roman"/>
                      </a:endParaRPr>
                    </a:p>
                  </a:txBody>
                  <a:tcPr marL="67525" marR="67525" marT="0" marB="0"/>
                </a:tc>
              </a:tr>
            </a:tbl>
          </a:graphicData>
        </a:graphic>
      </p:graphicFrame>
    </p:spTree>
  </p:cSld>
  <p:clrMapOvr>
    <a:masterClrMapping/>
  </p:clrMapOvr>
  <p:transition>
    <p:wheel spokes="3"/>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6"/>
          <p:cNvSpPr>
            <a:spLocks noGrp="1" noChangeArrowheads="1"/>
          </p:cNvSpPr>
          <p:nvPr>
            <p:ph type="title"/>
          </p:nvPr>
        </p:nvSpPr>
        <p:spPr bwMode="auto">
          <a:xfrm>
            <a:off x="504825" y="274638"/>
            <a:ext cx="8229600" cy="1143000"/>
          </a:xfrm>
          <a:prstGeom prst="roundRect">
            <a:avLst>
              <a:gd name="adj" fmla="val 16667"/>
            </a:avLst>
          </a:prstGeom>
          <a:gradFill>
            <a:gsLst>
              <a:gs pos="0">
                <a:schemeClr val="accent1"/>
              </a:gs>
              <a:gs pos="50000">
                <a:schemeClr val="accent1">
                  <a:tint val="44500"/>
                  <a:satMod val="160000"/>
                </a:schemeClr>
              </a:gs>
              <a:gs pos="100000">
                <a:schemeClr val="accent1">
                  <a:tint val="23500"/>
                  <a:satMod val="160000"/>
                </a:schemeClr>
              </a:gs>
            </a:gsLst>
            <a:lin ang="16200000" scaled="1"/>
          </a:gradFill>
          <a:ln w="9525">
            <a:solidFill>
              <a:schemeClr val="tx1"/>
            </a:solidFill>
            <a:round/>
            <a:headEnd/>
            <a:tailEnd/>
          </a:ln>
          <a:effectLst/>
        </p:spPr>
        <p:style>
          <a:lnRef idx="0">
            <a:scrgbClr r="0" g="0" b="0"/>
          </a:lnRef>
          <a:fillRef idx="1003">
            <a:schemeClr val="lt2"/>
          </a:fillRef>
          <a:effectRef idx="0">
            <a:scrgbClr r="0" g="0" b="0"/>
          </a:effectRef>
          <a:fontRef idx="major"/>
        </p:style>
        <p:txBody>
          <a:bodyPr wrap="none" anchor="ctr"/>
          <a:lstStyle/>
          <a:p>
            <a:r>
              <a:rPr lang="ru-RU" sz="1800" i="1" dirty="0" smtClean="0">
                <a:solidFill>
                  <a:schemeClr val="bg1"/>
                </a:solidFill>
              </a:rPr>
              <a:t/>
            </a:r>
            <a:br>
              <a:rPr lang="ru-RU" sz="1800" i="1" dirty="0" smtClean="0">
                <a:solidFill>
                  <a:schemeClr val="bg1"/>
                </a:solidFill>
              </a:rPr>
            </a:br>
            <a:r>
              <a:rPr lang="ru-RU" sz="1800" i="1" dirty="0" smtClean="0">
                <a:solidFill>
                  <a:schemeClr val="bg1"/>
                </a:solidFill>
              </a:rPr>
              <a:t>Оценка финансовых затрат индивидуального предпринимателя </a:t>
            </a:r>
            <a:r>
              <a:rPr lang="ru-RU" sz="1800" dirty="0" smtClean="0">
                <a:solidFill>
                  <a:schemeClr val="bg1"/>
                </a:solidFill>
              </a:rPr>
              <a:t/>
            </a:r>
            <a:br>
              <a:rPr lang="ru-RU" sz="1800" dirty="0" smtClean="0">
                <a:solidFill>
                  <a:schemeClr val="bg1"/>
                </a:solidFill>
              </a:rPr>
            </a:br>
            <a:r>
              <a:rPr lang="ru-RU" sz="1800" i="1" dirty="0" smtClean="0">
                <a:solidFill>
                  <a:schemeClr val="bg1"/>
                </a:solidFill>
              </a:rPr>
              <a:t>в рамках специального режима налогообложения – </a:t>
            </a:r>
            <a:br>
              <a:rPr lang="ru-RU" sz="1800" i="1" dirty="0" smtClean="0">
                <a:solidFill>
                  <a:schemeClr val="bg1"/>
                </a:solidFill>
              </a:rPr>
            </a:br>
            <a:r>
              <a:rPr lang="ru-RU" sz="1800" i="1" dirty="0" smtClean="0">
                <a:solidFill>
                  <a:schemeClr val="bg1"/>
                </a:solidFill>
              </a:rPr>
              <a:t>упрощённой системы налогообложения</a:t>
            </a:r>
            <a:r>
              <a:rPr lang="ru-RU" sz="1800" i="1" dirty="0" smtClean="0">
                <a:solidFill>
                  <a:srgbClr val="FFFFFF"/>
                </a:solidFill>
              </a:rPr>
              <a:t/>
            </a:r>
            <a:br>
              <a:rPr lang="ru-RU" sz="1800" i="1" dirty="0" smtClean="0">
                <a:solidFill>
                  <a:srgbClr val="FFFFFF"/>
                </a:solidFill>
              </a:rPr>
            </a:br>
            <a:endParaRPr lang="ru-RU" sz="1800" dirty="0">
              <a:solidFill>
                <a:srgbClr val="FFFFFF"/>
              </a:solidFill>
            </a:endParaRPr>
          </a:p>
        </p:txBody>
      </p:sp>
      <p:sp>
        <p:nvSpPr>
          <p:cNvPr id="3" name="Содержимое 2"/>
          <p:cNvSpPr>
            <a:spLocks noGrp="1"/>
          </p:cNvSpPr>
          <p:nvPr>
            <p:ph idx="1"/>
          </p:nvPr>
        </p:nvSpPr>
        <p:spPr>
          <a:xfrm>
            <a:off x="228599" y="1447799"/>
            <a:ext cx="8734425" cy="4848226"/>
          </a:xfrm>
        </p:spPr>
        <p:txBody>
          <a:bodyPr>
            <a:normAutofit lnSpcReduction="10000"/>
          </a:bodyPr>
          <a:lstStyle/>
          <a:p>
            <a:pPr>
              <a:buNone/>
            </a:pPr>
            <a:r>
              <a:rPr lang="ru-RU" dirty="0" smtClean="0"/>
              <a:t>	</a:t>
            </a:r>
            <a:r>
              <a:rPr lang="ru-RU" sz="1800" dirty="0" smtClean="0">
                <a:solidFill>
                  <a:srgbClr val="FFFFFF"/>
                </a:solidFill>
              </a:rPr>
              <a:t>Глава 26.2. Раздела VIII.1. «Специальные налоговые режимы» НК РФ устанавливает правила применения упрощённой системы налогообложения. Индивидуальный предприниматель, средняя численность работников которого за годовой период превышает 100 человек, не сможет воспользоваться упрощённой системой налогообложения.</a:t>
            </a:r>
          </a:p>
          <a:p>
            <a:pPr>
              <a:buNone/>
            </a:pPr>
            <a:r>
              <a:rPr lang="ru-RU" sz="1800" dirty="0" smtClean="0">
                <a:solidFill>
                  <a:srgbClr val="FFFFFF"/>
                </a:solidFill>
              </a:rPr>
              <a:t>	Объектом налогообложения для такого индивидуального предпринимателя признаются: 1-й вариант – доходы; 2-й вариант – доходы, уменьшенные на величину расходов. Каждый индивидуальный предприниматель имеет право сам выбрать свой объект налогообложения, такой выбор делается, как минимум, на 1 календарный год. Если выбран объект налогообложения «доходы», кроме налогов, сборов и взносов в государственные внебюджетные фонды больше никакие вычеты из дохода не допускаются. Если выбран объект налогообложения «доходы ― расходы», налогоплательщики уменьшают полученные ими доходы на расходы, </a:t>
            </a:r>
          </a:p>
          <a:p>
            <a:pPr>
              <a:buNone/>
            </a:pPr>
            <a:r>
              <a:rPr lang="ru-RU" sz="1800" dirty="0" smtClean="0">
                <a:solidFill>
                  <a:srgbClr val="FFFFFF"/>
                </a:solidFill>
              </a:rPr>
              <a:t>	42 разновидности которых предусматривает статья 346.16 НК РФ. </a:t>
            </a:r>
          </a:p>
          <a:p>
            <a:pPr>
              <a:buNone/>
            </a:pPr>
            <a:endParaRPr lang="ru-RU" sz="1800" dirty="0">
              <a:solidFill>
                <a:srgbClr val="FFFFFF"/>
              </a:solidFill>
            </a:endParaRPr>
          </a:p>
        </p:txBody>
      </p:sp>
    </p:spTree>
  </p:cSld>
  <p:clrMapOvr>
    <a:masterClrMapping/>
  </p:clrMapOvr>
  <p:transition>
    <p:wheel spokes="3"/>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00049"/>
            <a:ext cx="8229600" cy="6105525"/>
          </a:xfrm>
        </p:spPr>
        <p:txBody>
          <a:bodyPr>
            <a:normAutofit fontScale="92500"/>
          </a:bodyPr>
          <a:lstStyle/>
          <a:p>
            <a:pPr>
              <a:buNone/>
            </a:pPr>
            <a:r>
              <a:rPr lang="ru-RU" sz="1800" dirty="0" smtClean="0">
                <a:solidFill>
                  <a:srgbClr val="FFFFFF"/>
                </a:solidFill>
              </a:rPr>
              <a:t>	Индивидуальные предприниматели, использующие упрощённую систему налогообложения (УСН), по аналогии с ЕСХН освобождаются от обязанности по уплате НДФЛ (имеется несколько исключений), налога на имущество физических лиц (в отношении имущества, используемого для осуществления предпринимательской деятельности), не признаются налогоплательщиками НДС (имеется несколько исключений). </a:t>
            </a:r>
          </a:p>
          <a:p>
            <a:pPr>
              <a:buNone/>
            </a:pPr>
            <a:r>
              <a:rPr lang="ru-RU" sz="1800" dirty="0" smtClean="0">
                <a:solidFill>
                  <a:srgbClr val="FFFFFF"/>
                </a:solidFill>
              </a:rPr>
              <a:t>	Налоговая база по УСН, если объектом налогообложения являются доходы, – это денежное выражение доходов индивидуального предпринимателя. Налоговая ставка установлена в размере 6 %. Исчисленную сумму налога разрешается уменьшить на сумму взноса в Пенсионный фонд Российской Федерации, а также на сумму взноса в Федеральный фонд обязательного медицинского страхования, которые индивидуальный предприниматель обязан уплачивать в фиксированном размере.</a:t>
            </a:r>
          </a:p>
          <a:p>
            <a:pPr>
              <a:buNone/>
            </a:pPr>
            <a:r>
              <a:rPr lang="ru-RU" sz="1800" dirty="0" smtClean="0">
                <a:solidFill>
                  <a:srgbClr val="FFFFFF"/>
                </a:solidFill>
              </a:rPr>
              <a:t>	Предположим, индивидуальный предприниматель, использующий для производства электроэнергии собственный </a:t>
            </a:r>
            <a:r>
              <a:rPr lang="ru-RU" sz="1800" dirty="0" err="1" smtClean="0">
                <a:solidFill>
                  <a:srgbClr val="FFFFFF"/>
                </a:solidFill>
              </a:rPr>
              <a:t>ветроэлектрогенератор</a:t>
            </a:r>
            <a:r>
              <a:rPr lang="ru-RU" sz="1800" dirty="0" smtClean="0">
                <a:solidFill>
                  <a:srgbClr val="FFFFFF"/>
                </a:solidFill>
              </a:rPr>
              <a:t>, выберет для налогообложения упрощённую систему с объектом налогообложения «доходы». Все платежи, которые придётся заплатить такому индивидуальному предпринимателю, если за год он получит выручку, допустим, в сумме 60 млн. рублей, скомпонуем в табл. 4.</a:t>
            </a:r>
          </a:p>
          <a:p>
            <a:endParaRPr lang="ru-RU" sz="1800" dirty="0">
              <a:solidFill>
                <a:srgbClr val="FFFFFF"/>
              </a:solidFill>
            </a:endParaRPr>
          </a:p>
        </p:txBody>
      </p:sp>
    </p:spTree>
  </p:cSld>
  <p:clrMapOvr>
    <a:masterClrMapping/>
  </p:clrMapOvr>
  <p:transition>
    <p:wheel spokes="3"/>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Содержимое 2"/>
          <p:cNvSpPr txBox="1">
            <a:spLocks/>
          </p:cNvSpPr>
          <p:nvPr/>
        </p:nvSpPr>
        <p:spPr bwMode="auto">
          <a:xfrm>
            <a:off x="390525" y="247651"/>
            <a:ext cx="7915275" cy="72389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indent="449263">
              <a:tabLst>
                <a:tab pos="450850" algn="l"/>
              </a:tabLst>
            </a:pPr>
            <a:r>
              <a:rPr lang="ru-RU" b="1" dirty="0" smtClean="0">
                <a:latin typeface="+mn-lt"/>
                <a:ea typeface="Calibri" pitchFamily="34" charset="0"/>
                <a:cs typeface="Times New Roman" pitchFamily="18" charset="0"/>
              </a:rPr>
              <a:t>Упрощённая </a:t>
            </a:r>
            <a:r>
              <a:rPr lang="ru-RU" b="1" dirty="0" smtClean="0">
                <a:latin typeface="+mn-lt"/>
                <a:ea typeface="Calibri" pitchFamily="34" charset="0"/>
                <a:cs typeface="Times New Roman" pitchFamily="18" charset="0"/>
              </a:rPr>
              <a:t>система налогообложения индивидуального предпринимателя-1</a:t>
            </a:r>
          </a:p>
        </p:txBody>
      </p:sp>
      <p:graphicFrame>
        <p:nvGraphicFramePr>
          <p:cNvPr id="8" name="Таблица 7"/>
          <p:cNvGraphicFramePr>
            <a:graphicFrameLocks noGrp="1"/>
          </p:cNvGraphicFramePr>
          <p:nvPr>
            <p:extLst>
              <p:ext uri="{D42A27DB-BD31-4B8C-83A1-F6EECF244321}">
                <p14:modId xmlns:p14="http://schemas.microsoft.com/office/powerpoint/2010/main" val="3333286898"/>
              </p:ext>
            </p:extLst>
          </p:nvPr>
        </p:nvGraphicFramePr>
        <p:xfrm>
          <a:off x="571500" y="925696"/>
          <a:ext cx="8162925" cy="5582246"/>
        </p:xfrm>
        <a:graphic>
          <a:graphicData uri="http://schemas.openxmlformats.org/drawingml/2006/table">
            <a:tbl>
              <a:tblPr>
                <a:tableStyleId>{3C2FFA5D-87B4-456A-9821-1D502468CF0F}</a:tableStyleId>
              </a:tblPr>
              <a:tblGrid>
                <a:gridCol w="1754468"/>
                <a:gridCol w="1420841"/>
                <a:gridCol w="548966"/>
                <a:gridCol w="523163"/>
                <a:gridCol w="1420841"/>
                <a:gridCol w="2494646"/>
              </a:tblGrid>
              <a:tr h="807675">
                <a:tc>
                  <a:txBody>
                    <a:bodyPr/>
                    <a:lstStyle/>
                    <a:p>
                      <a:pPr>
                        <a:lnSpc>
                          <a:spcPct val="115000"/>
                        </a:lnSpc>
                        <a:spcAft>
                          <a:spcPts val="0"/>
                        </a:spcAft>
                      </a:pPr>
                      <a:r>
                        <a:rPr lang="ru-RU" sz="1600" dirty="0"/>
                        <a:t>Выручка (руб.) (Налоговая база)</a:t>
                      </a:r>
                      <a:endParaRPr lang="ru-RU" sz="1600" dirty="0">
                        <a:solidFill>
                          <a:srgbClr val="15142A"/>
                        </a:solidFill>
                        <a:latin typeface="Calibri"/>
                        <a:ea typeface="Times New Roman"/>
                        <a:cs typeface="Times New Roman"/>
                      </a:endParaRPr>
                    </a:p>
                  </a:txBody>
                  <a:tcPr marL="67525" marR="67525" marT="0" marB="0"/>
                </a:tc>
                <a:tc>
                  <a:txBody>
                    <a:bodyPr/>
                    <a:lstStyle/>
                    <a:p>
                      <a:pPr algn="r">
                        <a:lnSpc>
                          <a:spcPct val="150000"/>
                        </a:lnSpc>
                        <a:spcAft>
                          <a:spcPts val="0"/>
                        </a:spcAft>
                      </a:pPr>
                      <a:r>
                        <a:rPr lang="ru-RU" sz="1600" dirty="0"/>
                        <a:t>60 000 000=</a:t>
                      </a:r>
                      <a:endParaRPr lang="ru-RU" sz="1600" dirty="0">
                        <a:solidFill>
                          <a:srgbClr val="15142A"/>
                        </a:solidFill>
                        <a:latin typeface="Calibri"/>
                        <a:ea typeface="Times New Roman"/>
                        <a:cs typeface="Times New Roman"/>
                      </a:endParaRPr>
                    </a:p>
                  </a:txBody>
                  <a:tcPr marL="67525" marR="67525" marT="0" marB="0"/>
                </a:tc>
                <a:tc rowSpan="8">
                  <a:txBody>
                    <a:bodyPr/>
                    <a:lstStyle/>
                    <a:p>
                      <a:pPr algn="ctr">
                        <a:lnSpc>
                          <a:spcPct val="115000"/>
                        </a:lnSpc>
                        <a:spcAft>
                          <a:spcPts val="0"/>
                        </a:spcAft>
                      </a:pPr>
                      <a:r>
                        <a:rPr lang="ru-RU" sz="1600" dirty="0"/>
                        <a:t>ВХОДЯЩИЙ </a:t>
                      </a:r>
                      <a:r>
                        <a:rPr lang="ru-RU" sz="1600" dirty="0" smtClean="0"/>
                        <a:t>ФИНАНСОВЫЙ  </a:t>
                      </a:r>
                      <a:r>
                        <a:rPr lang="ru-RU" sz="1600" dirty="0"/>
                        <a:t>ПОТОК</a:t>
                      </a:r>
                      <a:endParaRPr lang="ru-RU" sz="1600" dirty="0">
                        <a:solidFill>
                          <a:srgbClr val="15142A"/>
                        </a:solidFill>
                        <a:latin typeface="Calibri"/>
                        <a:ea typeface="Times New Roman"/>
                        <a:cs typeface="Times New Roman"/>
                      </a:endParaRPr>
                    </a:p>
                  </a:txBody>
                  <a:tcPr marL="67525" marR="67525" marT="0" marB="0" vert="vert270"/>
                </a:tc>
                <a:tc rowSpan="8">
                  <a:txBody>
                    <a:bodyPr/>
                    <a:lstStyle/>
                    <a:p>
                      <a:pPr marL="71755" marR="71755" algn="ctr">
                        <a:lnSpc>
                          <a:spcPct val="150000"/>
                        </a:lnSpc>
                        <a:spcAft>
                          <a:spcPts val="0"/>
                        </a:spcAft>
                      </a:pPr>
                      <a:r>
                        <a:rPr lang="ru-RU" sz="1600"/>
                        <a:t>ПЛАТЕЖИ</a:t>
                      </a:r>
                      <a:endParaRPr lang="ru-RU" sz="1600">
                        <a:latin typeface="Calibri"/>
                        <a:ea typeface="Times New Roman"/>
                        <a:cs typeface="Times New Roman"/>
                      </a:endParaRPr>
                    </a:p>
                  </a:txBody>
                  <a:tcPr marL="67525" marR="67525" marT="0" marB="0" vert="vert270"/>
                </a:tc>
                <a:tc>
                  <a:txBody>
                    <a:bodyPr/>
                    <a:lstStyle/>
                    <a:p>
                      <a:pPr algn="r">
                        <a:lnSpc>
                          <a:spcPct val="115000"/>
                        </a:lnSpc>
                        <a:spcAft>
                          <a:spcPts val="0"/>
                        </a:spcAft>
                      </a:pPr>
                      <a:r>
                        <a:rPr lang="ru-RU" sz="1600" dirty="0">
                          <a:solidFill>
                            <a:srgbClr val="C00000"/>
                          </a:solidFill>
                        </a:rPr>
                        <a:t>0=</a:t>
                      </a:r>
                      <a:endParaRPr lang="ru-RU" sz="1600" dirty="0">
                        <a:solidFill>
                          <a:srgbClr val="C00000"/>
                        </a:solidFill>
                        <a:latin typeface="Calibri"/>
                        <a:ea typeface="Times New Roman"/>
                        <a:cs typeface="Times New Roman"/>
                      </a:endParaRPr>
                    </a:p>
                  </a:txBody>
                  <a:tcPr marL="67525" marR="67525" marT="0" marB="0"/>
                </a:tc>
                <a:tc>
                  <a:txBody>
                    <a:bodyPr/>
                    <a:lstStyle/>
                    <a:p>
                      <a:pPr>
                        <a:lnSpc>
                          <a:spcPct val="115000"/>
                        </a:lnSpc>
                        <a:spcAft>
                          <a:spcPts val="0"/>
                        </a:spcAft>
                      </a:pPr>
                      <a:r>
                        <a:rPr lang="ru-RU" sz="1600" dirty="0"/>
                        <a:t>Налог на добавленную стоимость, 18 %</a:t>
                      </a:r>
                      <a:endParaRPr lang="ru-RU" sz="1600" dirty="0">
                        <a:latin typeface="Calibri"/>
                        <a:ea typeface="Times New Roman"/>
                        <a:cs typeface="Times New Roman"/>
                      </a:endParaRPr>
                    </a:p>
                  </a:txBody>
                  <a:tcPr marL="67525" marR="67525" marT="0" marB="0"/>
                </a:tc>
              </a:tr>
              <a:tr h="653949">
                <a:tc>
                  <a:txBody>
                    <a:bodyPr/>
                    <a:lstStyle/>
                    <a:p>
                      <a:pPr>
                        <a:lnSpc>
                          <a:spcPct val="115000"/>
                        </a:lnSpc>
                        <a:spcAft>
                          <a:spcPts val="0"/>
                        </a:spcAft>
                      </a:pPr>
                      <a:endParaRPr lang="ru-RU" sz="1600" dirty="0">
                        <a:solidFill>
                          <a:srgbClr val="15142A"/>
                        </a:solidFill>
                        <a:latin typeface="Calibri"/>
                        <a:ea typeface="Calibri"/>
                        <a:cs typeface="Times New Roman"/>
                      </a:endParaRPr>
                    </a:p>
                  </a:txBody>
                  <a:tcPr marL="67525" marR="67525" marT="0" marB="0"/>
                </a:tc>
                <a:tc>
                  <a:txBody>
                    <a:bodyPr/>
                    <a:lstStyle/>
                    <a:p>
                      <a:pPr algn="r">
                        <a:lnSpc>
                          <a:spcPct val="150000"/>
                        </a:lnSpc>
                        <a:spcAft>
                          <a:spcPts val="0"/>
                        </a:spcAft>
                      </a:pPr>
                      <a:endParaRPr lang="ru-RU" sz="1600" dirty="0">
                        <a:solidFill>
                          <a:srgbClr val="15142A"/>
                        </a:solidFill>
                        <a:latin typeface="Times New Roman"/>
                        <a:ea typeface="Times New Roman"/>
                        <a:cs typeface="Times New Roman"/>
                      </a:endParaRPr>
                    </a:p>
                  </a:txBody>
                  <a:tcPr marL="67525" marR="67525" marT="0" marB="0"/>
                </a:tc>
                <a:tc vMerge="1">
                  <a:txBody>
                    <a:bodyPr/>
                    <a:lstStyle/>
                    <a:p>
                      <a:endParaRPr lang="ru-RU"/>
                    </a:p>
                  </a:txBody>
                  <a:tcPr/>
                </a:tc>
                <a:tc vMerge="1">
                  <a:txBody>
                    <a:bodyPr/>
                    <a:lstStyle/>
                    <a:p>
                      <a:endParaRPr lang="ru-RU"/>
                    </a:p>
                  </a:txBody>
                  <a:tcPr/>
                </a:tc>
                <a:tc>
                  <a:txBody>
                    <a:bodyPr/>
                    <a:lstStyle/>
                    <a:p>
                      <a:pPr algn="r">
                        <a:lnSpc>
                          <a:spcPct val="150000"/>
                        </a:lnSpc>
                        <a:spcAft>
                          <a:spcPts val="0"/>
                        </a:spcAft>
                      </a:pPr>
                      <a:r>
                        <a:rPr lang="ru-RU" sz="1600" dirty="0">
                          <a:solidFill>
                            <a:srgbClr val="C00000"/>
                          </a:solidFill>
                        </a:rPr>
                        <a:t>0=</a:t>
                      </a:r>
                      <a:endParaRPr lang="ru-RU" sz="1600" dirty="0">
                        <a:solidFill>
                          <a:srgbClr val="C00000"/>
                        </a:solidFill>
                        <a:latin typeface="Calibri"/>
                        <a:ea typeface="Times New Roman"/>
                        <a:cs typeface="Times New Roman"/>
                      </a:endParaRPr>
                    </a:p>
                  </a:txBody>
                  <a:tcPr marL="67525" marR="67525" marT="0" marB="0"/>
                </a:tc>
                <a:tc>
                  <a:txBody>
                    <a:bodyPr/>
                    <a:lstStyle/>
                    <a:p>
                      <a:pPr>
                        <a:lnSpc>
                          <a:spcPct val="115000"/>
                        </a:lnSpc>
                        <a:spcAft>
                          <a:spcPts val="0"/>
                        </a:spcAft>
                      </a:pPr>
                      <a:r>
                        <a:rPr lang="ru-RU" sz="1600" dirty="0"/>
                        <a:t>Налог на доходы физических лиц, 13 %</a:t>
                      </a:r>
                      <a:endParaRPr lang="ru-RU" sz="1600" dirty="0">
                        <a:latin typeface="Calibri"/>
                        <a:ea typeface="Times New Roman"/>
                        <a:cs typeface="Times New Roman"/>
                      </a:endParaRPr>
                    </a:p>
                  </a:txBody>
                  <a:tcPr marL="67525" marR="67525" marT="0" marB="0"/>
                </a:tc>
              </a:tr>
              <a:tr h="653949">
                <a:tc>
                  <a:txBody>
                    <a:bodyPr/>
                    <a:lstStyle/>
                    <a:p>
                      <a:pPr algn="just">
                        <a:lnSpc>
                          <a:spcPct val="150000"/>
                        </a:lnSpc>
                        <a:spcAft>
                          <a:spcPts val="0"/>
                        </a:spcAft>
                      </a:pPr>
                      <a:endParaRPr lang="ru-RU" sz="1600" dirty="0">
                        <a:solidFill>
                          <a:srgbClr val="15142A"/>
                        </a:solidFill>
                        <a:latin typeface="Times New Roman"/>
                        <a:ea typeface="Times New Roman"/>
                        <a:cs typeface="Times New Roman"/>
                      </a:endParaRPr>
                    </a:p>
                  </a:txBody>
                  <a:tcPr marL="67525" marR="67525" marT="0" marB="0"/>
                </a:tc>
                <a:tc>
                  <a:txBody>
                    <a:bodyPr/>
                    <a:lstStyle/>
                    <a:p>
                      <a:pPr algn="just">
                        <a:lnSpc>
                          <a:spcPct val="150000"/>
                        </a:lnSpc>
                        <a:spcAft>
                          <a:spcPts val="0"/>
                        </a:spcAft>
                      </a:pPr>
                      <a:endParaRPr lang="ru-RU" sz="1600" dirty="0">
                        <a:solidFill>
                          <a:srgbClr val="15142A"/>
                        </a:solidFill>
                        <a:latin typeface="Times New Roman"/>
                        <a:ea typeface="Times New Roman"/>
                        <a:cs typeface="Times New Roman"/>
                      </a:endParaRPr>
                    </a:p>
                  </a:txBody>
                  <a:tcPr marL="67525" marR="67525" marT="0" marB="0"/>
                </a:tc>
                <a:tc vMerge="1">
                  <a:txBody>
                    <a:bodyPr/>
                    <a:lstStyle/>
                    <a:p>
                      <a:endParaRPr lang="ru-RU"/>
                    </a:p>
                  </a:txBody>
                  <a:tcPr/>
                </a:tc>
                <a:tc vMerge="1">
                  <a:txBody>
                    <a:bodyPr/>
                    <a:lstStyle/>
                    <a:p>
                      <a:endParaRPr lang="ru-RU"/>
                    </a:p>
                  </a:txBody>
                  <a:tcPr/>
                </a:tc>
                <a:tc>
                  <a:txBody>
                    <a:bodyPr/>
                    <a:lstStyle/>
                    <a:p>
                      <a:pPr algn="r">
                        <a:lnSpc>
                          <a:spcPct val="150000"/>
                        </a:lnSpc>
                        <a:spcAft>
                          <a:spcPts val="0"/>
                        </a:spcAft>
                      </a:pPr>
                      <a:r>
                        <a:rPr lang="ru-RU" sz="1600" dirty="0">
                          <a:solidFill>
                            <a:srgbClr val="C00000"/>
                          </a:solidFill>
                        </a:rPr>
                        <a:t>0=</a:t>
                      </a:r>
                      <a:endParaRPr lang="ru-RU" sz="1600" dirty="0">
                        <a:solidFill>
                          <a:srgbClr val="C00000"/>
                        </a:solidFill>
                        <a:latin typeface="Calibri"/>
                        <a:ea typeface="Times New Roman"/>
                        <a:cs typeface="Times New Roman"/>
                      </a:endParaRPr>
                    </a:p>
                  </a:txBody>
                  <a:tcPr marL="67525" marR="67525" marT="0" marB="0"/>
                </a:tc>
                <a:tc>
                  <a:txBody>
                    <a:bodyPr/>
                    <a:lstStyle/>
                    <a:p>
                      <a:pPr>
                        <a:lnSpc>
                          <a:spcPct val="115000"/>
                        </a:lnSpc>
                        <a:spcAft>
                          <a:spcPts val="0"/>
                        </a:spcAft>
                      </a:pPr>
                      <a:r>
                        <a:rPr lang="ru-RU" sz="1600" dirty="0"/>
                        <a:t>Налог на имущество физических лиц, 2 %</a:t>
                      </a:r>
                      <a:endParaRPr lang="ru-RU" sz="1600" dirty="0">
                        <a:latin typeface="Calibri"/>
                        <a:ea typeface="Times New Roman"/>
                        <a:cs typeface="Times New Roman"/>
                      </a:endParaRPr>
                    </a:p>
                  </a:txBody>
                  <a:tcPr marL="67525" marR="67525" marT="0" marB="0"/>
                </a:tc>
              </a:tr>
              <a:tr h="653949">
                <a:tc>
                  <a:txBody>
                    <a:bodyPr/>
                    <a:lstStyle/>
                    <a:p>
                      <a:pPr algn="just">
                        <a:lnSpc>
                          <a:spcPct val="150000"/>
                        </a:lnSpc>
                        <a:spcAft>
                          <a:spcPts val="0"/>
                        </a:spcAft>
                      </a:pPr>
                      <a:endParaRPr lang="ru-RU" sz="1600" dirty="0">
                        <a:solidFill>
                          <a:srgbClr val="15142A"/>
                        </a:solidFill>
                        <a:latin typeface="Times New Roman"/>
                        <a:ea typeface="Times New Roman"/>
                        <a:cs typeface="Times New Roman"/>
                      </a:endParaRPr>
                    </a:p>
                  </a:txBody>
                  <a:tcPr marL="67525" marR="67525" marT="0" marB="0"/>
                </a:tc>
                <a:tc>
                  <a:txBody>
                    <a:bodyPr/>
                    <a:lstStyle/>
                    <a:p>
                      <a:pPr algn="just">
                        <a:lnSpc>
                          <a:spcPct val="150000"/>
                        </a:lnSpc>
                        <a:spcAft>
                          <a:spcPts val="0"/>
                        </a:spcAft>
                      </a:pPr>
                      <a:endParaRPr lang="ru-RU" sz="1600" dirty="0">
                        <a:solidFill>
                          <a:srgbClr val="15142A"/>
                        </a:solidFill>
                        <a:latin typeface="Times New Roman"/>
                        <a:ea typeface="Times New Roman"/>
                        <a:cs typeface="Times New Roman"/>
                      </a:endParaRPr>
                    </a:p>
                  </a:txBody>
                  <a:tcPr marL="67525" marR="67525" marT="0" marB="0"/>
                </a:tc>
                <a:tc vMerge="1">
                  <a:txBody>
                    <a:bodyPr/>
                    <a:lstStyle/>
                    <a:p>
                      <a:endParaRPr lang="ru-RU"/>
                    </a:p>
                  </a:txBody>
                  <a:tcPr/>
                </a:tc>
                <a:tc vMerge="1">
                  <a:txBody>
                    <a:bodyPr/>
                    <a:lstStyle/>
                    <a:p>
                      <a:endParaRPr lang="ru-RU"/>
                    </a:p>
                  </a:txBody>
                  <a:tcPr/>
                </a:tc>
                <a:tc>
                  <a:txBody>
                    <a:bodyPr/>
                    <a:lstStyle/>
                    <a:p>
                      <a:pPr algn="r">
                        <a:lnSpc>
                          <a:spcPct val="150000"/>
                        </a:lnSpc>
                        <a:spcAft>
                          <a:spcPts val="0"/>
                        </a:spcAft>
                      </a:pPr>
                      <a:r>
                        <a:rPr lang="ru-RU" sz="1600" dirty="0"/>
                        <a:t>3 600 000=</a:t>
                      </a:r>
                      <a:endParaRPr lang="ru-RU" sz="1600" dirty="0">
                        <a:solidFill>
                          <a:srgbClr val="FFFF00"/>
                        </a:solidFill>
                        <a:latin typeface="Calibri"/>
                        <a:ea typeface="Times New Roman"/>
                        <a:cs typeface="Times New Roman"/>
                      </a:endParaRPr>
                    </a:p>
                  </a:txBody>
                  <a:tcPr marL="67525" marR="67525" marT="0" marB="0"/>
                </a:tc>
                <a:tc>
                  <a:txBody>
                    <a:bodyPr/>
                    <a:lstStyle/>
                    <a:p>
                      <a:pPr>
                        <a:lnSpc>
                          <a:spcPct val="115000"/>
                        </a:lnSpc>
                        <a:spcAft>
                          <a:spcPts val="0"/>
                        </a:spcAft>
                      </a:pPr>
                      <a:r>
                        <a:rPr lang="ru-RU" sz="1600" dirty="0"/>
                        <a:t>Налог УСН-1, </a:t>
                      </a:r>
                    </a:p>
                    <a:p>
                      <a:pPr>
                        <a:lnSpc>
                          <a:spcPct val="115000"/>
                        </a:lnSpc>
                        <a:spcAft>
                          <a:spcPts val="0"/>
                        </a:spcAft>
                      </a:pPr>
                      <a:r>
                        <a:rPr lang="ru-RU" sz="1600" dirty="0"/>
                        <a:t>исчисленный </a:t>
                      </a:r>
                      <a:r>
                        <a:rPr lang="ru-RU" sz="1600" dirty="0">
                          <a:solidFill>
                            <a:srgbClr val="C00000"/>
                          </a:solidFill>
                        </a:rPr>
                        <a:t>6 %</a:t>
                      </a:r>
                      <a:endParaRPr lang="ru-RU" sz="1600" dirty="0">
                        <a:solidFill>
                          <a:srgbClr val="C00000"/>
                        </a:solidFill>
                        <a:latin typeface="Calibri"/>
                        <a:ea typeface="Times New Roman"/>
                        <a:cs typeface="Times New Roman"/>
                      </a:endParaRPr>
                    </a:p>
                  </a:txBody>
                  <a:tcPr marL="67525" marR="67525" marT="0" marB="0"/>
                </a:tc>
              </a:tr>
              <a:tr h="497570">
                <a:tc>
                  <a:txBody>
                    <a:bodyPr/>
                    <a:lstStyle/>
                    <a:p>
                      <a:pPr algn="just">
                        <a:lnSpc>
                          <a:spcPct val="150000"/>
                        </a:lnSpc>
                        <a:spcAft>
                          <a:spcPts val="0"/>
                        </a:spcAft>
                      </a:pPr>
                      <a:endParaRPr lang="ru-RU" sz="1600" dirty="0">
                        <a:solidFill>
                          <a:srgbClr val="15142A"/>
                        </a:solidFill>
                        <a:latin typeface="Times New Roman"/>
                        <a:ea typeface="Times New Roman"/>
                        <a:cs typeface="Times New Roman"/>
                      </a:endParaRPr>
                    </a:p>
                  </a:txBody>
                  <a:tcPr marL="67525" marR="67525" marT="0" marB="0"/>
                </a:tc>
                <a:tc>
                  <a:txBody>
                    <a:bodyPr/>
                    <a:lstStyle/>
                    <a:p>
                      <a:pPr algn="just">
                        <a:lnSpc>
                          <a:spcPct val="150000"/>
                        </a:lnSpc>
                        <a:spcAft>
                          <a:spcPts val="0"/>
                        </a:spcAft>
                      </a:pPr>
                      <a:endParaRPr lang="ru-RU" sz="1600">
                        <a:solidFill>
                          <a:srgbClr val="15142A"/>
                        </a:solidFill>
                        <a:latin typeface="Times New Roman"/>
                        <a:ea typeface="Times New Roman"/>
                        <a:cs typeface="Times New Roman"/>
                      </a:endParaRPr>
                    </a:p>
                  </a:txBody>
                  <a:tcPr marL="67525" marR="67525" marT="0" marB="0"/>
                </a:tc>
                <a:tc vMerge="1">
                  <a:txBody>
                    <a:bodyPr/>
                    <a:lstStyle/>
                    <a:p>
                      <a:endParaRPr lang="ru-RU"/>
                    </a:p>
                  </a:txBody>
                  <a:tcPr/>
                </a:tc>
                <a:tc vMerge="1">
                  <a:txBody>
                    <a:bodyPr/>
                    <a:lstStyle/>
                    <a:p>
                      <a:endParaRPr lang="ru-RU"/>
                    </a:p>
                  </a:txBody>
                  <a:tcPr/>
                </a:tc>
                <a:tc>
                  <a:txBody>
                    <a:bodyPr/>
                    <a:lstStyle/>
                    <a:p>
                      <a:pPr algn="r">
                        <a:lnSpc>
                          <a:spcPct val="150000"/>
                        </a:lnSpc>
                        <a:spcAft>
                          <a:spcPts val="0"/>
                        </a:spcAft>
                      </a:pPr>
                      <a:r>
                        <a:rPr lang="ru-RU" sz="1600" dirty="0">
                          <a:solidFill>
                            <a:srgbClr val="C00000"/>
                          </a:solidFill>
                        </a:rPr>
                        <a:t>3 457 973=</a:t>
                      </a:r>
                      <a:endParaRPr lang="ru-RU" sz="1600" dirty="0">
                        <a:solidFill>
                          <a:srgbClr val="C00000"/>
                        </a:solidFill>
                        <a:latin typeface="Calibri"/>
                        <a:ea typeface="Times New Roman"/>
                        <a:cs typeface="Times New Roman"/>
                      </a:endParaRPr>
                    </a:p>
                  </a:txBody>
                  <a:tcPr marL="67525" marR="67525" marT="0" marB="0"/>
                </a:tc>
                <a:tc>
                  <a:txBody>
                    <a:bodyPr/>
                    <a:lstStyle/>
                    <a:p>
                      <a:pPr>
                        <a:lnSpc>
                          <a:spcPct val="115000"/>
                        </a:lnSpc>
                        <a:spcAft>
                          <a:spcPts val="0"/>
                        </a:spcAft>
                      </a:pPr>
                      <a:r>
                        <a:rPr lang="ru-RU" sz="1600" dirty="0"/>
                        <a:t>Налог уплаченный </a:t>
                      </a:r>
                      <a:endParaRPr lang="ru-RU" sz="1600" dirty="0">
                        <a:solidFill>
                          <a:srgbClr val="15142A"/>
                        </a:solidFill>
                        <a:latin typeface="Calibri"/>
                        <a:ea typeface="Times New Roman"/>
                        <a:cs typeface="Times New Roman"/>
                      </a:endParaRPr>
                    </a:p>
                  </a:txBody>
                  <a:tcPr marL="67525" marR="67525" marT="0" marB="0"/>
                </a:tc>
              </a:tr>
              <a:tr h="807675">
                <a:tc>
                  <a:txBody>
                    <a:bodyPr/>
                    <a:lstStyle/>
                    <a:p>
                      <a:pPr algn="just">
                        <a:lnSpc>
                          <a:spcPct val="150000"/>
                        </a:lnSpc>
                        <a:spcAft>
                          <a:spcPts val="0"/>
                        </a:spcAft>
                      </a:pPr>
                      <a:endParaRPr lang="ru-RU" sz="1600" dirty="0">
                        <a:solidFill>
                          <a:srgbClr val="15142A"/>
                        </a:solidFill>
                        <a:latin typeface="Times New Roman"/>
                        <a:ea typeface="Times New Roman"/>
                        <a:cs typeface="Times New Roman"/>
                      </a:endParaRPr>
                    </a:p>
                  </a:txBody>
                  <a:tcPr marL="67525" marR="67525" marT="0" marB="0"/>
                </a:tc>
                <a:tc>
                  <a:txBody>
                    <a:bodyPr/>
                    <a:lstStyle/>
                    <a:p>
                      <a:pPr algn="just">
                        <a:lnSpc>
                          <a:spcPct val="150000"/>
                        </a:lnSpc>
                        <a:spcAft>
                          <a:spcPts val="0"/>
                        </a:spcAft>
                      </a:pPr>
                      <a:endParaRPr lang="ru-RU" sz="1600" dirty="0">
                        <a:solidFill>
                          <a:srgbClr val="15142A"/>
                        </a:solidFill>
                        <a:latin typeface="Times New Roman"/>
                        <a:ea typeface="Times New Roman"/>
                        <a:cs typeface="Times New Roman"/>
                      </a:endParaRPr>
                    </a:p>
                  </a:txBody>
                  <a:tcPr marL="67525" marR="67525" marT="0" marB="0"/>
                </a:tc>
                <a:tc vMerge="1">
                  <a:txBody>
                    <a:bodyPr/>
                    <a:lstStyle/>
                    <a:p>
                      <a:endParaRPr lang="ru-RU"/>
                    </a:p>
                  </a:txBody>
                  <a:tcPr/>
                </a:tc>
                <a:tc vMerge="1">
                  <a:txBody>
                    <a:bodyPr/>
                    <a:lstStyle/>
                    <a:p>
                      <a:endParaRPr lang="ru-RU"/>
                    </a:p>
                  </a:txBody>
                  <a:tcPr/>
                </a:tc>
                <a:tc>
                  <a:txBody>
                    <a:bodyPr/>
                    <a:lstStyle/>
                    <a:p>
                      <a:pPr algn="r">
                        <a:lnSpc>
                          <a:spcPct val="150000"/>
                        </a:lnSpc>
                        <a:spcAft>
                          <a:spcPts val="0"/>
                        </a:spcAft>
                      </a:pPr>
                      <a:r>
                        <a:rPr lang="ru-RU" sz="1600" dirty="0">
                          <a:solidFill>
                            <a:srgbClr val="C00000"/>
                          </a:solidFill>
                        </a:rPr>
                        <a:t>138 627</a:t>
                      </a:r>
                      <a:r>
                        <a:rPr lang="ru-RU" sz="1600" u="sng" baseline="30000" dirty="0">
                          <a:solidFill>
                            <a:srgbClr val="C00000"/>
                          </a:solidFill>
                        </a:rPr>
                        <a:t>84</a:t>
                      </a:r>
                      <a:r>
                        <a:rPr lang="ru-RU" sz="1600" dirty="0">
                          <a:solidFill>
                            <a:srgbClr val="C00000"/>
                          </a:solidFill>
                        </a:rPr>
                        <a:t> </a:t>
                      </a:r>
                      <a:endParaRPr lang="ru-RU" sz="1600" dirty="0">
                        <a:solidFill>
                          <a:srgbClr val="C00000"/>
                        </a:solidFill>
                        <a:latin typeface="Calibri"/>
                        <a:ea typeface="Times New Roman"/>
                        <a:cs typeface="Times New Roman"/>
                      </a:endParaRPr>
                    </a:p>
                  </a:txBody>
                  <a:tcPr marL="67525" marR="67525" marT="0" marB="0"/>
                </a:tc>
                <a:tc>
                  <a:txBody>
                    <a:bodyPr/>
                    <a:lstStyle/>
                    <a:p>
                      <a:pPr>
                        <a:lnSpc>
                          <a:spcPct val="115000"/>
                        </a:lnSpc>
                        <a:spcAft>
                          <a:spcPts val="0"/>
                        </a:spcAft>
                      </a:pPr>
                      <a:r>
                        <a:rPr lang="ru-RU" sz="1600" dirty="0"/>
                        <a:t>Взнос в ПФР (руб.) </a:t>
                      </a:r>
                    </a:p>
                    <a:p>
                      <a:pPr>
                        <a:lnSpc>
                          <a:spcPct val="115000"/>
                        </a:lnSpc>
                        <a:spcAft>
                          <a:spcPts val="0"/>
                        </a:spcAft>
                      </a:pPr>
                      <a:r>
                        <a:rPr lang="ru-RU" sz="1600" dirty="0"/>
                        <a:t>в уменьшение суммы налога</a:t>
                      </a:r>
                      <a:endParaRPr lang="ru-RU" sz="1600" dirty="0">
                        <a:solidFill>
                          <a:srgbClr val="15142A"/>
                        </a:solidFill>
                        <a:latin typeface="Calibri"/>
                        <a:ea typeface="Times New Roman"/>
                        <a:cs typeface="Times New Roman"/>
                      </a:endParaRPr>
                    </a:p>
                  </a:txBody>
                  <a:tcPr marL="67525" marR="67525" marT="0" marB="0"/>
                </a:tc>
              </a:tr>
              <a:tr h="807675">
                <a:tc>
                  <a:txBody>
                    <a:bodyPr/>
                    <a:lstStyle/>
                    <a:p>
                      <a:pPr algn="just">
                        <a:lnSpc>
                          <a:spcPct val="150000"/>
                        </a:lnSpc>
                        <a:spcAft>
                          <a:spcPts val="0"/>
                        </a:spcAft>
                      </a:pPr>
                      <a:endParaRPr lang="ru-RU" sz="1600">
                        <a:solidFill>
                          <a:srgbClr val="15142A"/>
                        </a:solidFill>
                        <a:latin typeface="Times New Roman"/>
                        <a:ea typeface="Times New Roman"/>
                        <a:cs typeface="Times New Roman"/>
                      </a:endParaRPr>
                    </a:p>
                  </a:txBody>
                  <a:tcPr marL="67525" marR="67525" marT="0" marB="0"/>
                </a:tc>
                <a:tc>
                  <a:txBody>
                    <a:bodyPr/>
                    <a:lstStyle/>
                    <a:p>
                      <a:pPr algn="just">
                        <a:lnSpc>
                          <a:spcPct val="150000"/>
                        </a:lnSpc>
                        <a:spcAft>
                          <a:spcPts val="0"/>
                        </a:spcAft>
                      </a:pPr>
                      <a:endParaRPr lang="ru-RU" sz="1600" dirty="0">
                        <a:solidFill>
                          <a:srgbClr val="15142A"/>
                        </a:solidFill>
                        <a:latin typeface="Times New Roman"/>
                        <a:ea typeface="Times New Roman"/>
                        <a:cs typeface="Times New Roman"/>
                      </a:endParaRPr>
                    </a:p>
                  </a:txBody>
                  <a:tcPr marL="67525" marR="67525" marT="0" marB="0"/>
                </a:tc>
                <a:tc vMerge="1">
                  <a:txBody>
                    <a:bodyPr/>
                    <a:lstStyle/>
                    <a:p>
                      <a:endParaRPr lang="ru-RU"/>
                    </a:p>
                  </a:txBody>
                  <a:tcPr/>
                </a:tc>
                <a:tc vMerge="1">
                  <a:txBody>
                    <a:bodyPr/>
                    <a:lstStyle/>
                    <a:p>
                      <a:endParaRPr lang="ru-RU"/>
                    </a:p>
                  </a:txBody>
                  <a:tcPr/>
                </a:tc>
                <a:tc>
                  <a:txBody>
                    <a:bodyPr/>
                    <a:lstStyle/>
                    <a:p>
                      <a:pPr algn="r">
                        <a:lnSpc>
                          <a:spcPct val="150000"/>
                        </a:lnSpc>
                        <a:spcAft>
                          <a:spcPts val="0"/>
                        </a:spcAft>
                      </a:pPr>
                      <a:r>
                        <a:rPr lang="ru-RU" sz="1600" dirty="0">
                          <a:solidFill>
                            <a:srgbClr val="C00000"/>
                          </a:solidFill>
                        </a:rPr>
                        <a:t>3 399</a:t>
                      </a:r>
                      <a:r>
                        <a:rPr lang="ru-RU" sz="1600" u="sng" baseline="30000" dirty="0">
                          <a:solidFill>
                            <a:srgbClr val="C00000"/>
                          </a:solidFill>
                        </a:rPr>
                        <a:t>05</a:t>
                      </a:r>
                      <a:endParaRPr lang="ru-RU" sz="1600" dirty="0">
                        <a:solidFill>
                          <a:srgbClr val="C00000"/>
                        </a:solidFill>
                        <a:latin typeface="Calibri"/>
                        <a:ea typeface="Times New Roman"/>
                        <a:cs typeface="Times New Roman"/>
                      </a:endParaRPr>
                    </a:p>
                  </a:txBody>
                  <a:tcPr marL="67525" marR="67525" marT="0" marB="0"/>
                </a:tc>
                <a:tc>
                  <a:txBody>
                    <a:bodyPr/>
                    <a:lstStyle/>
                    <a:p>
                      <a:pPr>
                        <a:lnSpc>
                          <a:spcPct val="115000"/>
                        </a:lnSpc>
                        <a:spcAft>
                          <a:spcPts val="0"/>
                        </a:spcAft>
                      </a:pPr>
                      <a:r>
                        <a:rPr lang="ru-RU" sz="1600" dirty="0"/>
                        <a:t>Взнос в ФФОМС (руб.) </a:t>
                      </a:r>
                    </a:p>
                    <a:p>
                      <a:pPr>
                        <a:lnSpc>
                          <a:spcPct val="115000"/>
                        </a:lnSpc>
                        <a:spcAft>
                          <a:spcPts val="0"/>
                        </a:spcAft>
                      </a:pPr>
                      <a:r>
                        <a:rPr lang="ru-RU" sz="1600" dirty="0"/>
                        <a:t>в уменьшение суммы налога</a:t>
                      </a:r>
                      <a:endParaRPr lang="ru-RU" sz="1600" dirty="0">
                        <a:solidFill>
                          <a:srgbClr val="15142A"/>
                        </a:solidFill>
                        <a:latin typeface="Calibri"/>
                        <a:ea typeface="Times New Roman"/>
                        <a:cs typeface="Times New Roman"/>
                      </a:endParaRPr>
                    </a:p>
                  </a:txBody>
                  <a:tcPr marL="67525" marR="67525" marT="0" marB="0"/>
                </a:tc>
              </a:tr>
              <a:tr h="653949">
                <a:tc>
                  <a:txBody>
                    <a:bodyPr/>
                    <a:lstStyle/>
                    <a:p>
                      <a:pPr algn="r">
                        <a:lnSpc>
                          <a:spcPct val="115000"/>
                        </a:lnSpc>
                        <a:spcAft>
                          <a:spcPts val="0"/>
                        </a:spcAft>
                      </a:pPr>
                      <a:r>
                        <a:rPr lang="ru-RU" sz="1600"/>
                        <a:t>ФИНАНСОВЫЙ </a:t>
                      </a:r>
                    </a:p>
                    <a:p>
                      <a:pPr algn="r">
                        <a:lnSpc>
                          <a:spcPct val="115000"/>
                        </a:lnSpc>
                        <a:spcAft>
                          <a:spcPts val="0"/>
                        </a:spcAft>
                      </a:pPr>
                      <a:r>
                        <a:rPr lang="ru-RU" sz="1600"/>
                        <a:t>РЕЗУЛЬТАТ</a:t>
                      </a:r>
                      <a:endParaRPr lang="ru-RU" sz="1600">
                        <a:solidFill>
                          <a:srgbClr val="15142A"/>
                        </a:solidFill>
                        <a:latin typeface="Calibri"/>
                        <a:ea typeface="Times New Roman"/>
                        <a:cs typeface="Times New Roman"/>
                      </a:endParaRPr>
                    </a:p>
                  </a:txBody>
                  <a:tcPr marL="67525" marR="67525" marT="0" marB="0"/>
                </a:tc>
                <a:tc>
                  <a:txBody>
                    <a:bodyPr/>
                    <a:lstStyle/>
                    <a:p>
                      <a:pPr algn="r">
                        <a:lnSpc>
                          <a:spcPct val="150000"/>
                        </a:lnSpc>
                        <a:spcAft>
                          <a:spcPts val="0"/>
                        </a:spcAft>
                      </a:pPr>
                      <a:r>
                        <a:rPr lang="ru-RU" sz="1600" dirty="0"/>
                        <a:t>56 400 000=</a:t>
                      </a:r>
                      <a:endParaRPr lang="ru-RU" sz="1600" dirty="0">
                        <a:solidFill>
                          <a:srgbClr val="15142A"/>
                        </a:solidFill>
                        <a:latin typeface="Calibri"/>
                        <a:ea typeface="Times New Roman"/>
                        <a:cs typeface="Times New Roman"/>
                      </a:endParaRPr>
                    </a:p>
                  </a:txBody>
                  <a:tcPr marL="67525" marR="67525" marT="0" marB="0"/>
                </a:tc>
                <a:tc vMerge="1">
                  <a:txBody>
                    <a:bodyPr/>
                    <a:lstStyle/>
                    <a:p>
                      <a:endParaRPr lang="ru-RU"/>
                    </a:p>
                  </a:txBody>
                  <a:tcPr/>
                </a:tc>
                <a:tc vMerge="1">
                  <a:txBody>
                    <a:bodyPr/>
                    <a:lstStyle/>
                    <a:p>
                      <a:endParaRPr lang="ru-RU"/>
                    </a:p>
                  </a:txBody>
                  <a:tcPr/>
                </a:tc>
                <a:tc>
                  <a:txBody>
                    <a:bodyPr/>
                    <a:lstStyle/>
                    <a:p>
                      <a:pPr algn="r">
                        <a:lnSpc>
                          <a:spcPct val="150000"/>
                        </a:lnSpc>
                        <a:spcAft>
                          <a:spcPts val="0"/>
                        </a:spcAft>
                      </a:pPr>
                      <a:r>
                        <a:rPr lang="ru-RU" sz="1600" dirty="0">
                          <a:solidFill>
                            <a:srgbClr val="C00000"/>
                          </a:solidFill>
                        </a:rPr>
                        <a:t>3 600 000=</a:t>
                      </a:r>
                      <a:endParaRPr lang="ru-RU" sz="1600" dirty="0">
                        <a:solidFill>
                          <a:srgbClr val="C00000"/>
                        </a:solidFill>
                        <a:latin typeface="Calibri"/>
                        <a:ea typeface="Times New Roman"/>
                        <a:cs typeface="Times New Roman"/>
                      </a:endParaRPr>
                    </a:p>
                  </a:txBody>
                  <a:tcPr marL="67525" marR="67525" marT="0" marB="0"/>
                </a:tc>
                <a:tc>
                  <a:txBody>
                    <a:bodyPr/>
                    <a:lstStyle/>
                    <a:p>
                      <a:pPr algn="just">
                        <a:lnSpc>
                          <a:spcPct val="115000"/>
                        </a:lnSpc>
                        <a:spcAft>
                          <a:spcPts val="0"/>
                        </a:spcAft>
                      </a:pPr>
                      <a:r>
                        <a:rPr lang="ru-RU" sz="1600" dirty="0"/>
                        <a:t>СУММА </a:t>
                      </a:r>
                    </a:p>
                    <a:p>
                      <a:pPr algn="just">
                        <a:lnSpc>
                          <a:spcPct val="115000"/>
                        </a:lnSpc>
                        <a:spcAft>
                          <a:spcPts val="0"/>
                        </a:spcAft>
                      </a:pPr>
                      <a:r>
                        <a:rPr lang="ru-RU" sz="1600" dirty="0"/>
                        <a:t>ПЛАТЕЖЕЙ</a:t>
                      </a:r>
                      <a:endParaRPr lang="ru-RU" sz="1600" dirty="0">
                        <a:latin typeface="Calibri"/>
                        <a:ea typeface="Times New Roman"/>
                        <a:cs typeface="Times New Roman"/>
                      </a:endParaRPr>
                    </a:p>
                  </a:txBody>
                  <a:tcPr marL="67525" marR="67525" marT="0" marB="0"/>
                </a:tc>
              </a:tr>
            </a:tbl>
          </a:graphicData>
        </a:graphic>
      </p:graphicFrame>
    </p:spTree>
  </p:cSld>
  <p:clrMapOvr>
    <a:masterClrMapping/>
  </p:clrMapOvr>
  <p:transition>
    <p:wheel spokes="3"/>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85775" y="1066800"/>
            <a:ext cx="8229600" cy="5467350"/>
          </a:xfrm>
        </p:spPr>
        <p:txBody>
          <a:bodyPr/>
          <a:lstStyle/>
          <a:p>
            <a:pPr>
              <a:buNone/>
            </a:pPr>
            <a:r>
              <a:rPr lang="ru-RU" sz="1600" dirty="0" smtClean="0">
                <a:solidFill>
                  <a:srgbClr val="FFFFFF"/>
                </a:solidFill>
              </a:rPr>
              <a:t>	</a:t>
            </a:r>
            <a:r>
              <a:rPr lang="ru-RU" sz="1800" dirty="0" smtClean="0">
                <a:solidFill>
                  <a:srgbClr val="FFFFFF"/>
                </a:solidFill>
              </a:rPr>
              <a:t>Финансовый результат, который получился по итогам табл. 4 на 12,5 млн. рублей превышает финансовый результат из табл. 1. Применим формулу (</a:t>
            </a:r>
            <a:r>
              <a:rPr lang="en-US" sz="1800" b="1" dirty="0" smtClean="0">
                <a:solidFill>
                  <a:srgbClr val="FFFFFF"/>
                </a:solidFill>
              </a:rPr>
              <a:t>II</a:t>
            </a:r>
            <a:r>
              <a:rPr lang="ru-RU" sz="1800" dirty="0" smtClean="0">
                <a:solidFill>
                  <a:srgbClr val="FFFFFF"/>
                </a:solidFill>
              </a:rPr>
              <a:t>) для оценки оптимальности налогообложения индивидуальной предпринимательской деятельности по данному варианту бизнеса (</a:t>
            </a:r>
            <a:r>
              <a:rPr lang="ru-RU" sz="1800" b="1" dirty="0" smtClean="0">
                <a:solidFill>
                  <a:srgbClr val="FFFFFF"/>
                </a:solidFill>
              </a:rPr>
              <a:t>ЧПД </a:t>
            </a:r>
            <a:r>
              <a:rPr lang="ru-RU" sz="1800" b="1" u="sng" dirty="0" smtClean="0">
                <a:solidFill>
                  <a:srgbClr val="FFFFFF"/>
                </a:solidFill>
              </a:rPr>
              <a:t>&gt;</a:t>
            </a:r>
            <a:r>
              <a:rPr lang="ru-RU" sz="1800" b="1" dirty="0" smtClean="0">
                <a:solidFill>
                  <a:srgbClr val="FFFFFF"/>
                </a:solidFill>
              </a:rPr>
              <a:t> 3Н</a:t>
            </a:r>
            <a:r>
              <a:rPr lang="ru-RU" sz="1800" dirty="0" smtClean="0">
                <a:solidFill>
                  <a:srgbClr val="FFFFFF"/>
                </a:solidFill>
              </a:rPr>
              <a:t>):</a:t>
            </a:r>
            <a:r>
              <a:rPr lang="ru-RU" sz="1800" b="1" dirty="0" smtClean="0">
                <a:solidFill>
                  <a:srgbClr val="FFFFFF"/>
                </a:solidFill>
              </a:rPr>
              <a:t> 56,400 &gt; 10,374</a:t>
            </a:r>
            <a:r>
              <a:rPr lang="ru-RU" sz="1800" dirty="0" smtClean="0">
                <a:solidFill>
                  <a:srgbClr val="FFFFFF"/>
                </a:solidFill>
              </a:rPr>
              <a:t>. Подсчитывая </a:t>
            </a:r>
            <a:r>
              <a:rPr lang="ru-RU" sz="1800" b="1" dirty="0" smtClean="0">
                <a:solidFill>
                  <a:srgbClr val="FFFFFF"/>
                </a:solidFill>
              </a:rPr>
              <a:t>Н</a:t>
            </a:r>
            <a:r>
              <a:rPr lang="ru-RU" sz="1800" dirty="0" smtClean="0">
                <a:solidFill>
                  <a:srgbClr val="FFFFFF"/>
                </a:solidFill>
              </a:rPr>
              <a:t>, из табл. 4 выбираем только налог. Как видим, налогообложение является оптимальным. </a:t>
            </a:r>
          </a:p>
          <a:p>
            <a:pPr>
              <a:buNone/>
            </a:pPr>
            <a:r>
              <a:rPr lang="ru-RU" sz="1800" dirty="0" smtClean="0">
                <a:solidFill>
                  <a:srgbClr val="FFFFFF"/>
                </a:solidFill>
              </a:rPr>
              <a:t>	Налоговая база, если объектом налогообложения являются «доходы ― расходы» – это именно их разница в денежном выражении. Налоговая ставка на эту разницу установлена в размере 15 %. Исчисленную сумму налога разрешается уменьшить на сумму взносов в государственные внебюджетные фонды. Согласно статье 346.20 НК РФ Законами субъектов Российской Федерации могут быть установлены дифференцированные налоговые ставки в пределах от 5 до 15 % в зависимости от категорий налогоплательщиков [2]. Все платежи, которые придётся заплатить такому индивидуальному предпринимателю, если за год он получит выручку, допустим, в сумме 60 млн. рублей, скомпонуем в табл. 5.</a:t>
            </a:r>
          </a:p>
          <a:p>
            <a:pPr>
              <a:buNone/>
            </a:pPr>
            <a:endParaRPr lang="ru-RU" sz="1800" dirty="0" smtClean="0">
              <a:solidFill>
                <a:srgbClr val="FFFFFF"/>
              </a:solidFill>
            </a:endParaRPr>
          </a:p>
          <a:p>
            <a:endParaRPr lang="ru-RU" sz="1600" dirty="0">
              <a:solidFill>
                <a:srgbClr val="FFFFFF"/>
              </a:solidFill>
            </a:endParaRPr>
          </a:p>
        </p:txBody>
      </p:sp>
    </p:spTree>
  </p:cSld>
  <p:clrMapOvr>
    <a:masterClrMapping/>
  </p:clrMapOvr>
  <p:transition>
    <p:wheel spokes="3"/>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Содержимое 2"/>
          <p:cNvSpPr txBox="1">
            <a:spLocks/>
          </p:cNvSpPr>
          <p:nvPr/>
        </p:nvSpPr>
        <p:spPr bwMode="auto">
          <a:xfrm>
            <a:off x="390525" y="319090"/>
            <a:ext cx="7915275" cy="72389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tabLst>
                <a:tab pos="0" algn="l"/>
              </a:tabLst>
            </a:pPr>
            <a:r>
              <a:rPr kumimoji="0" lang="ru-RU" b="1" i="0" u="none" strike="noStrike" kern="0" cap="none" spc="0" normalizeH="0" baseline="0" noProof="0" dirty="0" smtClean="0">
                <a:ln>
                  <a:noFill/>
                </a:ln>
                <a:effectLst>
                  <a:outerShdw blurRad="38100" dist="38100" dir="2700000" algn="tl">
                    <a:srgbClr val="000000"/>
                  </a:outerShdw>
                </a:effectLst>
                <a:uLnTx/>
                <a:uFillTx/>
                <a:latin typeface="+mn-lt"/>
              </a:rPr>
              <a:t>	</a:t>
            </a:r>
            <a:r>
              <a:rPr lang="ru-RU" b="1" dirty="0" smtClean="0">
                <a:latin typeface="+mn-lt"/>
                <a:ea typeface="Calibri" pitchFamily="34" charset="0"/>
                <a:cs typeface="Times New Roman" pitchFamily="18" charset="0"/>
              </a:rPr>
              <a:t>Упрощённая </a:t>
            </a:r>
            <a:r>
              <a:rPr lang="ru-RU" b="1" dirty="0" smtClean="0">
                <a:latin typeface="+mn-lt"/>
                <a:ea typeface="Calibri" pitchFamily="34" charset="0"/>
                <a:cs typeface="Times New Roman" pitchFamily="18" charset="0"/>
              </a:rPr>
              <a:t>система налогообложения индивидуального предпринимателя-2</a:t>
            </a:r>
          </a:p>
        </p:txBody>
      </p:sp>
      <p:graphicFrame>
        <p:nvGraphicFramePr>
          <p:cNvPr id="10" name="Таблица 9"/>
          <p:cNvGraphicFramePr>
            <a:graphicFrameLocks noGrp="1"/>
          </p:cNvGraphicFramePr>
          <p:nvPr>
            <p:extLst>
              <p:ext uri="{D42A27DB-BD31-4B8C-83A1-F6EECF244321}">
                <p14:modId xmlns:p14="http://schemas.microsoft.com/office/powerpoint/2010/main" val="1331519227"/>
              </p:ext>
            </p:extLst>
          </p:nvPr>
        </p:nvGraphicFramePr>
        <p:xfrm>
          <a:off x="600077" y="982223"/>
          <a:ext cx="8058149" cy="5587584"/>
        </p:xfrm>
        <a:graphic>
          <a:graphicData uri="http://schemas.openxmlformats.org/drawingml/2006/table">
            <a:tbl>
              <a:tblPr>
                <a:tableStyleId>{3C2FFA5D-87B4-456A-9821-1D502468CF0F}</a:tableStyleId>
              </a:tblPr>
              <a:tblGrid>
                <a:gridCol w="1731948"/>
                <a:gridCol w="1402604"/>
                <a:gridCol w="513521"/>
                <a:gridCol w="544847"/>
                <a:gridCol w="1402604"/>
                <a:gridCol w="2462625"/>
              </a:tblGrid>
              <a:tr h="743878">
                <a:tc>
                  <a:txBody>
                    <a:bodyPr/>
                    <a:lstStyle/>
                    <a:p>
                      <a:pPr>
                        <a:lnSpc>
                          <a:spcPct val="115000"/>
                        </a:lnSpc>
                        <a:spcAft>
                          <a:spcPts val="0"/>
                        </a:spcAft>
                      </a:pPr>
                      <a:r>
                        <a:rPr lang="ru-RU" sz="1600" dirty="0"/>
                        <a:t>Выручка (руб.) (Налоговая база)</a:t>
                      </a:r>
                      <a:endParaRPr lang="ru-RU" sz="1600" dirty="0">
                        <a:solidFill>
                          <a:srgbClr val="15142A"/>
                        </a:solidFill>
                        <a:latin typeface="Calibri"/>
                        <a:ea typeface="Times New Roman"/>
                        <a:cs typeface="Times New Roman"/>
                      </a:endParaRPr>
                    </a:p>
                  </a:txBody>
                  <a:tcPr marL="67525" marR="67525" marT="0" marB="0"/>
                </a:tc>
                <a:tc>
                  <a:txBody>
                    <a:bodyPr/>
                    <a:lstStyle/>
                    <a:p>
                      <a:pPr algn="r">
                        <a:lnSpc>
                          <a:spcPct val="150000"/>
                        </a:lnSpc>
                        <a:spcAft>
                          <a:spcPts val="0"/>
                        </a:spcAft>
                      </a:pPr>
                      <a:r>
                        <a:rPr lang="ru-RU" sz="1600"/>
                        <a:t>60 000 000=</a:t>
                      </a:r>
                      <a:endParaRPr lang="ru-RU" sz="1600">
                        <a:solidFill>
                          <a:srgbClr val="15142A"/>
                        </a:solidFill>
                        <a:latin typeface="Calibri"/>
                        <a:ea typeface="Times New Roman"/>
                        <a:cs typeface="Times New Roman"/>
                      </a:endParaRPr>
                    </a:p>
                  </a:txBody>
                  <a:tcPr marL="67525" marR="67525" marT="0" marB="0"/>
                </a:tc>
                <a:tc rowSpan="8">
                  <a:txBody>
                    <a:bodyPr/>
                    <a:lstStyle/>
                    <a:p>
                      <a:pPr algn="ctr">
                        <a:lnSpc>
                          <a:spcPct val="115000"/>
                        </a:lnSpc>
                        <a:spcAft>
                          <a:spcPts val="0"/>
                        </a:spcAft>
                      </a:pPr>
                      <a:r>
                        <a:rPr lang="ru-RU" sz="1600" dirty="0"/>
                        <a:t>ВХОДЯЩИЙ  </a:t>
                      </a:r>
                      <a:r>
                        <a:rPr lang="ru-RU" sz="1600" dirty="0" smtClean="0"/>
                        <a:t>ФИНАНСОВЫЙ  </a:t>
                      </a:r>
                      <a:r>
                        <a:rPr lang="ru-RU" sz="1600" dirty="0"/>
                        <a:t>ПОТОК</a:t>
                      </a:r>
                      <a:endParaRPr lang="ru-RU" sz="1600" dirty="0">
                        <a:solidFill>
                          <a:srgbClr val="15142A"/>
                        </a:solidFill>
                        <a:latin typeface="Calibri"/>
                        <a:ea typeface="Times New Roman"/>
                        <a:cs typeface="Times New Roman"/>
                      </a:endParaRPr>
                    </a:p>
                  </a:txBody>
                  <a:tcPr marL="67525" marR="67525" marT="0" marB="0" vert="vert270"/>
                </a:tc>
                <a:tc rowSpan="8">
                  <a:txBody>
                    <a:bodyPr/>
                    <a:lstStyle/>
                    <a:p>
                      <a:pPr marL="71755" marR="71755" algn="ctr">
                        <a:lnSpc>
                          <a:spcPct val="150000"/>
                        </a:lnSpc>
                        <a:spcAft>
                          <a:spcPts val="0"/>
                        </a:spcAft>
                      </a:pPr>
                      <a:r>
                        <a:rPr lang="ru-RU" sz="1600" dirty="0"/>
                        <a:t>ПЛАТЕЖИ</a:t>
                      </a:r>
                      <a:endParaRPr lang="ru-RU" sz="1600" dirty="0">
                        <a:latin typeface="Calibri"/>
                        <a:ea typeface="Times New Roman"/>
                        <a:cs typeface="Times New Roman"/>
                      </a:endParaRPr>
                    </a:p>
                  </a:txBody>
                  <a:tcPr marL="67525" marR="67525" marT="0" marB="0" vert="vert270"/>
                </a:tc>
                <a:tc>
                  <a:txBody>
                    <a:bodyPr/>
                    <a:lstStyle/>
                    <a:p>
                      <a:pPr algn="r">
                        <a:lnSpc>
                          <a:spcPct val="115000"/>
                        </a:lnSpc>
                        <a:spcAft>
                          <a:spcPts val="0"/>
                        </a:spcAft>
                      </a:pPr>
                      <a:r>
                        <a:rPr lang="ru-RU" sz="1600" dirty="0">
                          <a:solidFill>
                            <a:srgbClr val="C00000"/>
                          </a:solidFill>
                        </a:rPr>
                        <a:t>0=</a:t>
                      </a:r>
                      <a:endParaRPr lang="ru-RU" sz="1600" dirty="0">
                        <a:solidFill>
                          <a:srgbClr val="C00000"/>
                        </a:solidFill>
                        <a:latin typeface="Calibri"/>
                        <a:ea typeface="Times New Roman"/>
                        <a:cs typeface="Times New Roman"/>
                      </a:endParaRPr>
                    </a:p>
                  </a:txBody>
                  <a:tcPr marL="67525" marR="67525" marT="0" marB="0"/>
                </a:tc>
                <a:tc>
                  <a:txBody>
                    <a:bodyPr/>
                    <a:lstStyle/>
                    <a:p>
                      <a:pPr>
                        <a:lnSpc>
                          <a:spcPct val="115000"/>
                        </a:lnSpc>
                        <a:spcAft>
                          <a:spcPts val="0"/>
                        </a:spcAft>
                      </a:pPr>
                      <a:r>
                        <a:rPr lang="ru-RU" sz="1600" dirty="0"/>
                        <a:t>Налог на добавленную стоимость, </a:t>
                      </a:r>
                      <a:r>
                        <a:rPr lang="ru-RU" sz="1600" dirty="0">
                          <a:solidFill>
                            <a:srgbClr val="C00000"/>
                          </a:solidFill>
                        </a:rPr>
                        <a:t>18 %</a:t>
                      </a:r>
                      <a:endParaRPr lang="ru-RU" sz="1600" dirty="0">
                        <a:solidFill>
                          <a:srgbClr val="C00000"/>
                        </a:solidFill>
                        <a:latin typeface="Calibri"/>
                        <a:ea typeface="Times New Roman"/>
                        <a:cs typeface="Times New Roman"/>
                      </a:endParaRPr>
                    </a:p>
                  </a:txBody>
                  <a:tcPr marL="67525" marR="67525" marT="0" marB="0"/>
                </a:tc>
              </a:tr>
              <a:tr h="554913">
                <a:tc>
                  <a:txBody>
                    <a:bodyPr/>
                    <a:lstStyle/>
                    <a:p>
                      <a:pPr>
                        <a:lnSpc>
                          <a:spcPct val="115000"/>
                        </a:lnSpc>
                        <a:spcAft>
                          <a:spcPts val="0"/>
                        </a:spcAft>
                      </a:pPr>
                      <a:endParaRPr lang="ru-RU" sz="1600" dirty="0">
                        <a:solidFill>
                          <a:srgbClr val="15142A"/>
                        </a:solidFill>
                        <a:latin typeface="Calibri"/>
                        <a:ea typeface="Calibri"/>
                        <a:cs typeface="Times New Roman"/>
                      </a:endParaRPr>
                    </a:p>
                  </a:txBody>
                  <a:tcPr marL="67525" marR="67525" marT="0" marB="0"/>
                </a:tc>
                <a:tc>
                  <a:txBody>
                    <a:bodyPr/>
                    <a:lstStyle/>
                    <a:p>
                      <a:pPr algn="r">
                        <a:lnSpc>
                          <a:spcPct val="150000"/>
                        </a:lnSpc>
                        <a:spcAft>
                          <a:spcPts val="0"/>
                        </a:spcAft>
                      </a:pPr>
                      <a:endParaRPr lang="ru-RU" sz="1600" dirty="0">
                        <a:solidFill>
                          <a:srgbClr val="15142A"/>
                        </a:solidFill>
                        <a:latin typeface="Times New Roman"/>
                        <a:ea typeface="Times New Roman"/>
                        <a:cs typeface="Times New Roman"/>
                      </a:endParaRPr>
                    </a:p>
                  </a:txBody>
                  <a:tcPr marL="67525" marR="67525" marT="0" marB="0"/>
                </a:tc>
                <a:tc vMerge="1">
                  <a:txBody>
                    <a:bodyPr/>
                    <a:lstStyle/>
                    <a:p>
                      <a:endParaRPr lang="ru-RU"/>
                    </a:p>
                  </a:txBody>
                  <a:tcPr/>
                </a:tc>
                <a:tc vMerge="1">
                  <a:txBody>
                    <a:bodyPr/>
                    <a:lstStyle/>
                    <a:p>
                      <a:endParaRPr lang="ru-RU"/>
                    </a:p>
                  </a:txBody>
                  <a:tcPr/>
                </a:tc>
                <a:tc>
                  <a:txBody>
                    <a:bodyPr/>
                    <a:lstStyle/>
                    <a:p>
                      <a:pPr algn="r">
                        <a:lnSpc>
                          <a:spcPct val="150000"/>
                        </a:lnSpc>
                        <a:spcAft>
                          <a:spcPts val="0"/>
                        </a:spcAft>
                      </a:pPr>
                      <a:r>
                        <a:rPr lang="ru-RU" sz="1600" dirty="0">
                          <a:solidFill>
                            <a:srgbClr val="C00000"/>
                          </a:solidFill>
                        </a:rPr>
                        <a:t>0=</a:t>
                      </a:r>
                      <a:endParaRPr lang="ru-RU" sz="1600" dirty="0">
                        <a:solidFill>
                          <a:srgbClr val="C00000"/>
                        </a:solidFill>
                        <a:latin typeface="Calibri"/>
                        <a:ea typeface="Times New Roman"/>
                        <a:cs typeface="Times New Roman"/>
                      </a:endParaRPr>
                    </a:p>
                  </a:txBody>
                  <a:tcPr marL="67525" marR="67525" marT="0" marB="0"/>
                </a:tc>
                <a:tc>
                  <a:txBody>
                    <a:bodyPr/>
                    <a:lstStyle/>
                    <a:p>
                      <a:pPr>
                        <a:lnSpc>
                          <a:spcPct val="115000"/>
                        </a:lnSpc>
                        <a:spcAft>
                          <a:spcPts val="0"/>
                        </a:spcAft>
                      </a:pPr>
                      <a:r>
                        <a:rPr lang="ru-RU" sz="1600" dirty="0"/>
                        <a:t>Налог на доходы физических лиц, </a:t>
                      </a:r>
                      <a:r>
                        <a:rPr lang="ru-RU" sz="1600" dirty="0">
                          <a:solidFill>
                            <a:srgbClr val="C00000"/>
                          </a:solidFill>
                        </a:rPr>
                        <a:t>13 %</a:t>
                      </a:r>
                      <a:endParaRPr lang="ru-RU" sz="1600" dirty="0">
                        <a:solidFill>
                          <a:srgbClr val="C00000"/>
                        </a:solidFill>
                        <a:latin typeface="Calibri"/>
                        <a:ea typeface="Times New Roman"/>
                        <a:cs typeface="Times New Roman"/>
                      </a:endParaRPr>
                    </a:p>
                  </a:txBody>
                  <a:tcPr marL="67525" marR="67525" marT="0" marB="0"/>
                </a:tc>
              </a:tr>
              <a:tr h="743878">
                <a:tc>
                  <a:txBody>
                    <a:bodyPr/>
                    <a:lstStyle/>
                    <a:p>
                      <a:pPr algn="just">
                        <a:lnSpc>
                          <a:spcPct val="150000"/>
                        </a:lnSpc>
                        <a:spcAft>
                          <a:spcPts val="0"/>
                        </a:spcAft>
                      </a:pPr>
                      <a:endParaRPr lang="ru-RU" sz="1600" dirty="0">
                        <a:solidFill>
                          <a:srgbClr val="15142A"/>
                        </a:solidFill>
                        <a:latin typeface="Times New Roman"/>
                        <a:ea typeface="Times New Roman"/>
                        <a:cs typeface="Times New Roman"/>
                      </a:endParaRPr>
                    </a:p>
                  </a:txBody>
                  <a:tcPr marL="67525" marR="67525" marT="0" marB="0"/>
                </a:tc>
                <a:tc>
                  <a:txBody>
                    <a:bodyPr/>
                    <a:lstStyle/>
                    <a:p>
                      <a:pPr algn="just">
                        <a:lnSpc>
                          <a:spcPct val="150000"/>
                        </a:lnSpc>
                        <a:spcAft>
                          <a:spcPts val="0"/>
                        </a:spcAft>
                      </a:pPr>
                      <a:endParaRPr lang="ru-RU" sz="1600" dirty="0">
                        <a:solidFill>
                          <a:srgbClr val="15142A"/>
                        </a:solidFill>
                        <a:latin typeface="Times New Roman"/>
                        <a:ea typeface="Times New Roman"/>
                        <a:cs typeface="Times New Roman"/>
                      </a:endParaRPr>
                    </a:p>
                  </a:txBody>
                  <a:tcPr marL="67525" marR="67525" marT="0" marB="0"/>
                </a:tc>
                <a:tc vMerge="1">
                  <a:txBody>
                    <a:bodyPr/>
                    <a:lstStyle/>
                    <a:p>
                      <a:endParaRPr lang="ru-RU"/>
                    </a:p>
                  </a:txBody>
                  <a:tcPr/>
                </a:tc>
                <a:tc vMerge="1">
                  <a:txBody>
                    <a:bodyPr/>
                    <a:lstStyle/>
                    <a:p>
                      <a:endParaRPr lang="ru-RU"/>
                    </a:p>
                  </a:txBody>
                  <a:tcPr/>
                </a:tc>
                <a:tc>
                  <a:txBody>
                    <a:bodyPr/>
                    <a:lstStyle/>
                    <a:p>
                      <a:pPr algn="r">
                        <a:lnSpc>
                          <a:spcPct val="150000"/>
                        </a:lnSpc>
                        <a:spcAft>
                          <a:spcPts val="0"/>
                        </a:spcAft>
                      </a:pPr>
                      <a:r>
                        <a:rPr lang="ru-RU" sz="1600" dirty="0">
                          <a:solidFill>
                            <a:srgbClr val="C00000"/>
                          </a:solidFill>
                        </a:rPr>
                        <a:t>0=</a:t>
                      </a:r>
                      <a:endParaRPr lang="ru-RU" sz="1600" dirty="0">
                        <a:solidFill>
                          <a:srgbClr val="C00000"/>
                        </a:solidFill>
                        <a:latin typeface="Calibri"/>
                        <a:ea typeface="Times New Roman"/>
                        <a:cs typeface="Times New Roman"/>
                      </a:endParaRPr>
                    </a:p>
                  </a:txBody>
                  <a:tcPr marL="67525" marR="67525" marT="0" marB="0"/>
                </a:tc>
                <a:tc>
                  <a:txBody>
                    <a:bodyPr/>
                    <a:lstStyle/>
                    <a:p>
                      <a:pPr>
                        <a:lnSpc>
                          <a:spcPct val="115000"/>
                        </a:lnSpc>
                        <a:spcAft>
                          <a:spcPts val="0"/>
                        </a:spcAft>
                      </a:pPr>
                      <a:r>
                        <a:rPr lang="ru-RU" sz="1600" dirty="0"/>
                        <a:t>Налог на имущество физических лиц, </a:t>
                      </a:r>
                      <a:r>
                        <a:rPr lang="ru-RU" sz="1600" dirty="0">
                          <a:solidFill>
                            <a:srgbClr val="C00000"/>
                          </a:solidFill>
                        </a:rPr>
                        <a:t>2 %</a:t>
                      </a:r>
                      <a:endParaRPr lang="ru-RU" sz="1600" dirty="0">
                        <a:solidFill>
                          <a:srgbClr val="C00000"/>
                        </a:solidFill>
                        <a:latin typeface="Calibri"/>
                        <a:ea typeface="Times New Roman"/>
                        <a:cs typeface="Times New Roman"/>
                      </a:endParaRPr>
                    </a:p>
                  </a:txBody>
                  <a:tcPr marL="67525" marR="67525" marT="0" marB="0"/>
                </a:tc>
              </a:tr>
              <a:tr h="466593">
                <a:tc>
                  <a:txBody>
                    <a:bodyPr/>
                    <a:lstStyle/>
                    <a:p>
                      <a:pPr algn="just">
                        <a:lnSpc>
                          <a:spcPct val="150000"/>
                        </a:lnSpc>
                        <a:spcAft>
                          <a:spcPts val="0"/>
                        </a:spcAft>
                      </a:pPr>
                      <a:endParaRPr lang="ru-RU" sz="1600">
                        <a:solidFill>
                          <a:srgbClr val="15142A"/>
                        </a:solidFill>
                        <a:latin typeface="Times New Roman"/>
                        <a:ea typeface="Times New Roman"/>
                        <a:cs typeface="Times New Roman"/>
                      </a:endParaRPr>
                    </a:p>
                  </a:txBody>
                  <a:tcPr marL="67525" marR="67525" marT="0" marB="0"/>
                </a:tc>
                <a:tc>
                  <a:txBody>
                    <a:bodyPr/>
                    <a:lstStyle/>
                    <a:p>
                      <a:pPr algn="just">
                        <a:lnSpc>
                          <a:spcPct val="150000"/>
                        </a:lnSpc>
                        <a:spcAft>
                          <a:spcPts val="0"/>
                        </a:spcAft>
                      </a:pPr>
                      <a:endParaRPr lang="ru-RU" sz="1600" dirty="0">
                        <a:solidFill>
                          <a:srgbClr val="15142A"/>
                        </a:solidFill>
                        <a:latin typeface="Times New Roman"/>
                        <a:ea typeface="Times New Roman"/>
                        <a:cs typeface="Times New Roman"/>
                      </a:endParaRPr>
                    </a:p>
                  </a:txBody>
                  <a:tcPr marL="67525" marR="67525" marT="0" marB="0"/>
                </a:tc>
                <a:tc vMerge="1">
                  <a:txBody>
                    <a:bodyPr/>
                    <a:lstStyle/>
                    <a:p>
                      <a:endParaRPr lang="ru-RU"/>
                    </a:p>
                  </a:txBody>
                  <a:tcPr/>
                </a:tc>
                <a:tc vMerge="1">
                  <a:txBody>
                    <a:bodyPr/>
                    <a:lstStyle/>
                    <a:p>
                      <a:endParaRPr lang="ru-RU"/>
                    </a:p>
                  </a:txBody>
                  <a:tcPr/>
                </a:tc>
                <a:tc>
                  <a:txBody>
                    <a:bodyPr/>
                    <a:lstStyle/>
                    <a:p>
                      <a:pPr algn="r">
                        <a:lnSpc>
                          <a:spcPct val="150000"/>
                        </a:lnSpc>
                        <a:spcAft>
                          <a:spcPts val="0"/>
                        </a:spcAft>
                      </a:pPr>
                      <a:r>
                        <a:rPr lang="ru-RU" sz="1600" dirty="0"/>
                        <a:t>9 000 000=</a:t>
                      </a:r>
                      <a:endParaRPr lang="ru-RU" sz="1600" dirty="0">
                        <a:solidFill>
                          <a:srgbClr val="FFFF00"/>
                        </a:solidFill>
                        <a:latin typeface="Calibri"/>
                        <a:ea typeface="Times New Roman"/>
                        <a:cs typeface="Times New Roman"/>
                      </a:endParaRPr>
                    </a:p>
                  </a:txBody>
                  <a:tcPr marL="67525" marR="67525" marT="0" marB="0"/>
                </a:tc>
                <a:tc>
                  <a:txBody>
                    <a:bodyPr/>
                    <a:lstStyle/>
                    <a:p>
                      <a:pPr>
                        <a:lnSpc>
                          <a:spcPct val="115000"/>
                        </a:lnSpc>
                        <a:spcAft>
                          <a:spcPts val="0"/>
                        </a:spcAft>
                      </a:pPr>
                      <a:r>
                        <a:rPr lang="ru-RU" sz="1600" dirty="0"/>
                        <a:t>Налог УСН-2, </a:t>
                      </a:r>
                    </a:p>
                    <a:p>
                      <a:pPr>
                        <a:lnSpc>
                          <a:spcPct val="115000"/>
                        </a:lnSpc>
                        <a:spcAft>
                          <a:spcPts val="0"/>
                        </a:spcAft>
                      </a:pPr>
                      <a:r>
                        <a:rPr lang="ru-RU" sz="1600" dirty="0"/>
                        <a:t>исчисленный </a:t>
                      </a:r>
                      <a:r>
                        <a:rPr lang="ru-RU" sz="1600" dirty="0">
                          <a:solidFill>
                            <a:srgbClr val="C00000"/>
                          </a:solidFill>
                        </a:rPr>
                        <a:t>15 %</a:t>
                      </a:r>
                      <a:endParaRPr lang="ru-RU" sz="1600" dirty="0">
                        <a:solidFill>
                          <a:srgbClr val="C00000"/>
                        </a:solidFill>
                        <a:latin typeface="Calibri"/>
                        <a:ea typeface="Times New Roman"/>
                        <a:cs typeface="Times New Roman"/>
                      </a:endParaRPr>
                    </a:p>
                  </a:txBody>
                  <a:tcPr marL="67525" marR="67525" marT="0" marB="0"/>
                </a:tc>
              </a:tr>
              <a:tr h="466593">
                <a:tc>
                  <a:txBody>
                    <a:bodyPr/>
                    <a:lstStyle/>
                    <a:p>
                      <a:pPr algn="just">
                        <a:lnSpc>
                          <a:spcPct val="150000"/>
                        </a:lnSpc>
                        <a:spcAft>
                          <a:spcPts val="0"/>
                        </a:spcAft>
                      </a:pPr>
                      <a:endParaRPr lang="ru-RU" sz="1600">
                        <a:solidFill>
                          <a:srgbClr val="15142A"/>
                        </a:solidFill>
                        <a:latin typeface="Times New Roman"/>
                        <a:ea typeface="Times New Roman"/>
                        <a:cs typeface="Times New Roman"/>
                      </a:endParaRPr>
                    </a:p>
                  </a:txBody>
                  <a:tcPr marL="67525" marR="67525" marT="0" marB="0"/>
                </a:tc>
                <a:tc>
                  <a:txBody>
                    <a:bodyPr/>
                    <a:lstStyle/>
                    <a:p>
                      <a:pPr algn="just">
                        <a:lnSpc>
                          <a:spcPct val="150000"/>
                        </a:lnSpc>
                        <a:spcAft>
                          <a:spcPts val="0"/>
                        </a:spcAft>
                      </a:pPr>
                      <a:endParaRPr lang="ru-RU" sz="1600" dirty="0">
                        <a:solidFill>
                          <a:srgbClr val="15142A"/>
                        </a:solidFill>
                        <a:latin typeface="Times New Roman"/>
                        <a:ea typeface="Times New Roman"/>
                        <a:cs typeface="Times New Roman"/>
                      </a:endParaRPr>
                    </a:p>
                  </a:txBody>
                  <a:tcPr marL="67525" marR="67525" marT="0" marB="0"/>
                </a:tc>
                <a:tc vMerge="1">
                  <a:txBody>
                    <a:bodyPr/>
                    <a:lstStyle/>
                    <a:p>
                      <a:endParaRPr lang="ru-RU"/>
                    </a:p>
                  </a:txBody>
                  <a:tcPr/>
                </a:tc>
                <a:tc vMerge="1">
                  <a:txBody>
                    <a:bodyPr/>
                    <a:lstStyle/>
                    <a:p>
                      <a:endParaRPr lang="ru-RU"/>
                    </a:p>
                  </a:txBody>
                  <a:tcPr/>
                </a:tc>
                <a:tc>
                  <a:txBody>
                    <a:bodyPr/>
                    <a:lstStyle/>
                    <a:p>
                      <a:pPr algn="r">
                        <a:lnSpc>
                          <a:spcPct val="150000"/>
                        </a:lnSpc>
                        <a:spcAft>
                          <a:spcPts val="0"/>
                        </a:spcAft>
                      </a:pPr>
                      <a:r>
                        <a:rPr lang="ru-RU" sz="1600" dirty="0">
                          <a:solidFill>
                            <a:srgbClr val="C00000"/>
                          </a:solidFill>
                        </a:rPr>
                        <a:t>8 857 973=</a:t>
                      </a:r>
                      <a:endParaRPr lang="ru-RU" sz="1600" dirty="0">
                        <a:solidFill>
                          <a:srgbClr val="C00000"/>
                        </a:solidFill>
                        <a:latin typeface="Calibri"/>
                        <a:ea typeface="Times New Roman"/>
                        <a:cs typeface="Times New Roman"/>
                      </a:endParaRPr>
                    </a:p>
                  </a:txBody>
                  <a:tcPr marL="67525" marR="67525" marT="0" marB="0"/>
                </a:tc>
                <a:tc>
                  <a:txBody>
                    <a:bodyPr/>
                    <a:lstStyle/>
                    <a:p>
                      <a:pPr>
                        <a:lnSpc>
                          <a:spcPct val="115000"/>
                        </a:lnSpc>
                        <a:spcAft>
                          <a:spcPts val="0"/>
                        </a:spcAft>
                      </a:pPr>
                      <a:r>
                        <a:rPr lang="ru-RU" sz="1600" dirty="0"/>
                        <a:t>Налог уплаченный </a:t>
                      </a:r>
                      <a:endParaRPr lang="ru-RU" sz="1600" dirty="0">
                        <a:solidFill>
                          <a:srgbClr val="15142A"/>
                        </a:solidFill>
                        <a:latin typeface="Calibri"/>
                        <a:ea typeface="Times New Roman"/>
                        <a:cs typeface="Times New Roman"/>
                      </a:endParaRPr>
                    </a:p>
                  </a:txBody>
                  <a:tcPr marL="67525" marR="67525" marT="0" marB="0"/>
                </a:tc>
              </a:tr>
              <a:tr h="473071">
                <a:tc>
                  <a:txBody>
                    <a:bodyPr/>
                    <a:lstStyle/>
                    <a:p>
                      <a:pPr algn="just">
                        <a:lnSpc>
                          <a:spcPct val="150000"/>
                        </a:lnSpc>
                        <a:spcAft>
                          <a:spcPts val="0"/>
                        </a:spcAft>
                      </a:pPr>
                      <a:endParaRPr lang="ru-RU" sz="1600">
                        <a:solidFill>
                          <a:srgbClr val="15142A"/>
                        </a:solidFill>
                        <a:latin typeface="Times New Roman"/>
                        <a:ea typeface="Times New Roman"/>
                        <a:cs typeface="Times New Roman"/>
                      </a:endParaRPr>
                    </a:p>
                  </a:txBody>
                  <a:tcPr marL="67525" marR="67525" marT="0" marB="0"/>
                </a:tc>
                <a:tc>
                  <a:txBody>
                    <a:bodyPr/>
                    <a:lstStyle/>
                    <a:p>
                      <a:pPr algn="just">
                        <a:lnSpc>
                          <a:spcPct val="150000"/>
                        </a:lnSpc>
                        <a:spcAft>
                          <a:spcPts val="0"/>
                        </a:spcAft>
                      </a:pPr>
                      <a:endParaRPr lang="ru-RU" sz="1600" dirty="0">
                        <a:solidFill>
                          <a:srgbClr val="15142A"/>
                        </a:solidFill>
                        <a:latin typeface="Times New Roman"/>
                        <a:ea typeface="Times New Roman"/>
                        <a:cs typeface="Times New Roman"/>
                      </a:endParaRPr>
                    </a:p>
                  </a:txBody>
                  <a:tcPr marL="67525" marR="67525" marT="0" marB="0"/>
                </a:tc>
                <a:tc vMerge="1">
                  <a:txBody>
                    <a:bodyPr/>
                    <a:lstStyle/>
                    <a:p>
                      <a:endParaRPr lang="ru-RU"/>
                    </a:p>
                  </a:txBody>
                  <a:tcPr/>
                </a:tc>
                <a:tc vMerge="1">
                  <a:txBody>
                    <a:bodyPr/>
                    <a:lstStyle/>
                    <a:p>
                      <a:endParaRPr lang="ru-RU"/>
                    </a:p>
                  </a:txBody>
                  <a:tcPr/>
                </a:tc>
                <a:tc>
                  <a:txBody>
                    <a:bodyPr/>
                    <a:lstStyle/>
                    <a:p>
                      <a:pPr algn="r">
                        <a:lnSpc>
                          <a:spcPct val="150000"/>
                        </a:lnSpc>
                        <a:spcAft>
                          <a:spcPts val="0"/>
                        </a:spcAft>
                      </a:pPr>
                      <a:r>
                        <a:rPr lang="ru-RU" sz="1600" dirty="0">
                          <a:solidFill>
                            <a:srgbClr val="C00000"/>
                          </a:solidFill>
                        </a:rPr>
                        <a:t>138 627</a:t>
                      </a:r>
                      <a:r>
                        <a:rPr lang="ru-RU" sz="1600" u="sng" baseline="30000" dirty="0">
                          <a:solidFill>
                            <a:srgbClr val="C00000"/>
                          </a:solidFill>
                        </a:rPr>
                        <a:t>84</a:t>
                      </a:r>
                      <a:r>
                        <a:rPr lang="ru-RU" sz="1600" dirty="0">
                          <a:solidFill>
                            <a:srgbClr val="C00000"/>
                          </a:solidFill>
                        </a:rPr>
                        <a:t> </a:t>
                      </a:r>
                      <a:endParaRPr lang="ru-RU" sz="1600" dirty="0">
                        <a:solidFill>
                          <a:srgbClr val="C00000"/>
                        </a:solidFill>
                        <a:latin typeface="Calibri"/>
                        <a:ea typeface="Times New Roman"/>
                        <a:cs typeface="Times New Roman"/>
                      </a:endParaRPr>
                    </a:p>
                  </a:txBody>
                  <a:tcPr marL="67525" marR="67525" marT="0" marB="0"/>
                </a:tc>
                <a:tc>
                  <a:txBody>
                    <a:bodyPr/>
                    <a:lstStyle/>
                    <a:p>
                      <a:pPr>
                        <a:lnSpc>
                          <a:spcPct val="115000"/>
                        </a:lnSpc>
                        <a:spcAft>
                          <a:spcPts val="0"/>
                        </a:spcAft>
                      </a:pPr>
                      <a:r>
                        <a:rPr lang="ru-RU" sz="1600" dirty="0"/>
                        <a:t>Взнос в ПФР (руб.) </a:t>
                      </a:r>
                    </a:p>
                    <a:p>
                      <a:pPr>
                        <a:lnSpc>
                          <a:spcPct val="115000"/>
                        </a:lnSpc>
                        <a:spcAft>
                          <a:spcPts val="0"/>
                        </a:spcAft>
                      </a:pPr>
                      <a:r>
                        <a:rPr lang="ru-RU" sz="1600" dirty="0"/>
                        <a:t>в уменьшение суммы налога</a:t>
                      </a:r>
                      <a:endParaRPr lang="ru-RU" sz="1600" dirty="0">
                        <a:solidFill>
                          <a:srgbClr val="15142A"/>
                        </a:solidFill>
                        <a:latin typeface="Calibri"/>
                        <a:ea typeface="Times New Roman"/>
                        <a:cs typeface="Times New Roman"/>
                      </a:endParaRPr>
                    </a:p>
                  </a:txBody>
                  <a:tcPr marL="67525" marR="67525" marT="0" marB="0"/>
                </a:tc>
              </a:tr>
              <a:tr h="758823">
                <a:tc>
                  <a:txBody>
                    <a:bodyPr/>
                    <a:lstStyle/>
                    <a:p>
                      <a:endParaRPr lang="ru-RU" sz="1600" dirty="0"/>
                    </a:p>
                  </a:txBody>
                  <a:tcPr marL="67525" marR="67525" marT="0" marB="0"/>
                </a:tc>
                <a:tc>
                  <a:txBody>
                    <a:bodyPr/>
                    <a:lstStyle/>
                    <a:p>
                      <a:endParaRPr lang="ru-RU" sz="1600" dirty="0"/>
                    </a:p>
                  </a:txBody>
                  <a:tcPr marL="67525" marR="67525" marT="0" marB="0"/>
                </a:tc>
                <a:tc vMerge="1">
                  <a:txBody>
                    <a:bodyPr/>
                    <a:lstStyle/>
                    <a:p>
                      <a:endParaRPr lang="ru-RU"/>
                    </a:p>
                  </a:txBody>
                  <a:tcPr/>
                </a:tc>
                <a:tc vMerge="1">
                  <a:txBody>
                    <a:bodyPr/>
                    <a:lstStyle/>
                    <a:p>
                      <a:endParaRPr lang="ru-RU"/>
                    </a:p>
                  </a:txBody>
                  <a:tcPr/>
                </a:tc>
                <a:tc>
                  <a:txBody>
                    <a:bodyPr/>
                    <a:lstStyle/>
                    <a:p>
                      <a:pPr algn="r">
                        <a:lnSpc>
                          <a:spcPct val="150000"/>
                        </a:lnSpc>
                        <a:spcAft>
                          <a:spcPts val="0"/>
                        </a:spcAft>
                      </a:pPr>
                      <a:r>
                        <a:rPr lang="ru-RU" sz="1600" dirty="0">
                          <a:solidFill>
                            <a:srgbClr val="C00000"/>
                          </a:solidFill>
                        </a:rPr>
                        <a:t>3 399</a:t>
                      </a:r>
                      <a:r>
                        <a:rPr lang="ru-RU" sz="1600" u="sng" baseline="30000" dirty="0">
                          <a:solidFill>
                            <a:srgbClr val="C00000"/>
                          </a:solidFill>
                        </a:rPr>
                        <a:t>05</a:t>
                      </a:r>
                      <a:endParaRPr lang="ru-RU" sz="1600" dirty="0">
                        <a:solidFill>
                          <a:srgbClr val="C00000"/>
                        </a:solidFill>
                        <a:latin typeface="Calibri"/>
                        <a:ea typeface="Times New Roman"/>
                        <a:cs typeface="Times New Roman"/>
                      </a:endParaRPr>
                    </a:p>
                  </a:txBody>
                  <a:tcPr marL="67525" marR="67525" marT="0" marB="0"/>
                </a:tc>
                <a:tc>
                  <a:txBody>
                    <a:bodyPr/>
                    <a:lstStyle/>
                    <a:p>
                      <a:pPr>
                        <a:lnSpc>
                          <a:spcPct val="115000"/>
                        </a:lnSpc>
                        <a:spcAft>
                          <a:spcPts val="0"/>
                        </a:spcAft>
                      </a:pPr>
                      <a:r>
                        <a:rPr lang="ru-RU" sz="1600" dirty="0"/>
                        <a:t>Взнос в ФФОМС (руб.) </a:t>
                      </a:r>
                    </a:p>
                    <a:p>
                      <a:pPr>
                        <a:lnSpc>
                          <a:spcPct val="115000"/>
                        </a:lnSpc>
                        <a:spcAft>
                          <a:spcPts val="0"/>
                        </a:spcAft>
                      </a:pPr>
                      <a:r>
                        <a:rPr lang="ru-RU" sz="1600" dirty="0"/>
                        <a:t>в уменьшение суммы налога</a:t>
                      </a:r>
                      <a:endParaRPr lang="ru-RU" sz="1600" dirty="0">
                        <a:solidFill>
                          <a:srgbClr val="15142A"/>
                        </a:solidFill>
                        <a:latin typeface="Calibri"/>
                        <a:ea typeface="Times New Roman"/>
                        <a:cs typeface="Times New Roman"/>
                      </a:endParaRPr>
                    </a:p>
                  </a:txBody>
                  <a:tcPr marL="67525" marR="67525" marT="0" marB="0"/>
                </a:tc>
              </a:tr>
              <a:tr h="810776">
                <a:tc>
                  <a:txBody>
                    <a:bodyPr/>
                    <a:lstStyle/>
                    <a:p>
                      <a:pPr algn="r">
                        <a:lnSpc>
                          <a:spcPct val="115000"/>
                        </a:lnSpc>
                        <a:spcAft>
                          <a:spcPts val="0"/>
                        </a:spcAft>
                      </a:pPr>
                      <a:r>
                        <a:rPr lang="ru-RU" sz="1600" dirty="0"/>
                        <a:t>ФИНАНСОВЫЙ </a:t>
                      </a:r>
                    </a:p>
                    <a:p>
                      <a:pPr algn="r">
                        <a:lnSpc>
                          <a:spcPct val="115000"/>
                        </a:lnSpc>
                        <a:spcAft>
                          <a:spcPts val="0"/>
                        </a:spcAft>
                      </a:pPr>
                      <a:r>
                        <a:rPr lang="ru-RU" sz="1600" dirty="0"/>
                        <a:t>РЕЗУЛЬТАТ</a:t>
                      </a:r>
                      <a:endParaRPr lang="ru-RU" sz="1600" dirty="0">
                        <a:solidFill>
                          <a:srgbClr val="15142A"/>
                        </a:solidFill>
                        <a:latin typeface="Calibri"/>
                        <a:ea typeface="Times New Roman"/>
                        <a:cs typeface="Times New Roman"/>
                      </a:endParaRPr>
                    </a:p>
                  </a:txBody>
                  <a:tcPr marL="67525" marR="67525" marT="0" marB="0"/>
                </a:tc>
                <a:tc>
                  <a:txBody>
                    <a:bodyPr/>
                    <a:lstStyle/>
                    <a:p>
                      <a:pPr algn="r">
                        <a:lnSpc>
                          <a:spcPct val="150000"/>
                        </a:lnSpc>
                        <a:spcAft>
                          <a:spcPts val="0"/>
                        </a:spcAft>
                      </a:pPr>
                      <a:r>
                        <a:rPr lang="ru-RU" sz="1600" dirty="0"/>
                        <a:t>51 000 000=</a:t>
                      </a:r>
                      <a:endParaRPr lang="ru-RU" sz="1600" dirty="0">
                        <a:solidFill>
                          <a:srgbClr val="15142A"/>
                        </a:solidFill>
                        <a:latin typeface="Calibri"/>
                        <a:ea typeface="Times New Roman"/>
                        <a:cs typeface="Times New Roman"/>
                      </a:endParaRPr>
                    </a:p>
                  </a:txBody>
                  <a:tcPr marL="67525" marR="67525" marT="0" marB="0"/>
                </a:tc>
                <a:tc vMerge="1">
                  <a:txBody>
                    <a:bodyPr/>
                    <a:lstStyle/>
                    <a:p>
                      <a:endParaRPr lang="ru-RU"/>
                    </a:p>
                  </a:txBody>
                  <a:tcPr/>
                </a:tc>
                <a:tc vMerge="1">
                  <a:txBody>
                    <a:bodyPr/>
                    <a:lstStyle/>
                    <a:p>
                      <a:endParaRPr lang="ru-RU"/>
                    </a:p>
                  </a:txBody>
                  <a:tcPr/>
                </a:tc>
                <a:tc>
                  <a:txBody>
                    <a:bodyPr/>
                    <a:lstStyle/>
                    <a:p>
                      <a:pPr algn="r">
                        <a:lnSpc>
                          <a:spcPct val="150000"/>
                        </a:lnSpc>
                        <a:spcAft>
                          <a:spcPts val="0"/>
                        </a:spcAft>
                      </a:pPr>
                      <a:r>
                        <a:rPr lang="ru-RU" sz="1600" dirty="0">
                          <a:solidFill>
                            <a:srgbClr val="C00000"/>
                          </a:solidFill>
                        </a:rPr>
                        <a:t>9 000 000=</a:t>
                      </a:r>
                      <a:endParaRPr lang="ru-RU" sz="1600" dirty="0">
                        <a:solidFill>
                          <a:srgbClr val="C00000"/>
                        </a:solidFill>
                        <a:latin typeface="Calibri"/>
                        <a:ea typeface="Times New Roman"/>
                        <a:cs typeface="Times New Roman"/>
                      </a:endParaRPr>
                    </a:p>
                  </a:txBody>
                  <a:tcPr marL="67525" marR="67525" marT="0" marB="0"/>
                </a:tc>
                <a:tc>
                  <a:txBody>
                    <a:bodyPr/>
                    <a:lstStyle/>
                    <a:p>
                      <a:pPr algn="just">
                        <a:lnSpc>
                          <a:spcPct val="115000"/>
                        </a:lnSpc>
                        <a:spcAft>
                          <a:spcPts val="0"/>
                        </a:spcAft>
                      </a:pPr>
                      <a:r>
                        <a:rPr lang="ru-RU" sz="1600" dirty="0">
                          <a:solidFill>
                            <a:srgbClr val="C00000"/>
                          </a:solidFill>
                        </a:rPr>
                        <a:t>СУММА </a:t>
                      </a:r>
                    </a:p>
                    <a:p>
                      <a:pPr algn="just">
                        <a:lnSpc>
                          <a:spcPct val="115000"/>
                        </a:lnSpc>
                        <a:spcAft>
                          <a:spcPts val="0"/>
                        </a:spcAft>
                      </a:pPr>
                      <a:r>
                        <a:rPr lang="ru-RU" sz="1600" dirty="0">
                          <a:solidFill>
                            <a:srgbClr val="C00000"/>
                          </a:solidFill>
                        </a:rPr>
                        <a:t>ПЛАТЕЖЕЙ</a:t>
                      </a:r>
                      <a:endParaRPr lang="ru-RU" sz="1600" dirty="0">
                        <a:solidFill>
                          <a:srgbClr val="C00000"/>
                        </a:solidFill>
                        <a:latin typeface="Calibri"/>
                        <a:ea typeface="Times New Roman"/>
                        <a:cs typeface="Times New Roman"/>
                      </a:endParaRPr>
                    </a:p>
                  </a:txBody>
                  <a:tcPr marL="67525" marR="67525" marT="0" marB="0"/>
                </a:tc>
              </a:tr>
            </a:tbl>
          </a:graphicData>
        </a:graphic>
      </p:graphicFrame>
    </p:spTree>
  </p:cSld>
  <p:clrMapOvr>
    <a:masterClrMapping/>
  </p:clrMapOvr>
  <p:transition>
    <p:wheel spokes="3"/>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6"/>
          <p:cNvSpPr>
            <a:spLocks noGrp="1" noChangeArrowheads="1"/>
          </p:cNvSpPr>
          <p:nvPr>
            <p:ph type="title"/>
          </p:nvPr>
        </p:nvSpPr>
        <p:spPr bwMode="auto">
          <a:xfrm>
            <a:off x="357188" y="452718"/>
            <a:ext cx="8572500" cy="1400530"/>
          </a:xfrm>
          <a:prstGeom prst="roundRect">
            <a:avLst>
              <a:gd name="adj" fmla="val 16667"/>
            </a:avLst>
          </a:prstGeom>
          <a:gradFill>
            <a:gsLst>
              <a:gs pos="0">
                <a:schemeClr val="accent1"/>
              </a:gs>
              <a:gs pos="50000">
                <a:schemeClr val="accent1">
                  <a:tint val="44500"/>
                  <a:satMod val="160000"/>
                </a:schemeClr>
              </a:gs>
              <a:gs pos="100000">
                <a:schemeClr val="accent1">
                  <a:tint val="23500"/>
                  <a:satMod val="160000"/>
                </a:schemeClr>
              </a:gs>
            </a:gsLst>
            <a:lin ang="16200000" scaled="1"/>
          </a:gradFill>
          <a:ln w="9525">
            <a:solidFill>
              <a:schemeClr val="tx1"/>
            </a:solidFill>
            <a:round/>
            <a:headEnd/>
            <a:tailEnd/>
          </a:ln>
          <a:effectLst/>
        </p:spPr>
        <p:style>
          <a:lnRef idx="0">
            <a:scrgbClr r="0" g="0" b="0"/>
          </a:lnRef>
          <a:fillRef idx="1003">
            <a:schemeClr val="lt2"/>
          </a:fillRef>
          <a:effectRef idx="0">
            <a:scrgbClr r="0" g="0" b="0"/>
          </a:effectRef>
          <a:fontRef idx="major"/>
        </p:style>
        <p:txBody>
          <a:bodyPr wrap="none" anchor="ctr"/>
          <a:lstStyle/>
          <a:p>
            <a:r>
              <a:rPr lang="ru-RU" sz="1800" i="1" dirty="0" smtClean="0">
                <a:solidFill>
                  <a:srgbClr val="FFFFFF"/>
                </a:solidFill>
              </a:rPr>
              <a:t/>
            </a:r>
            <a:br>
              <a:rPr lang="ru-RU" sz="1800" i="1" dirty="0" smtClean="0">
                <a:solidFill>
                  <a:srgbClr val="FFFFFF"/>
                </a:solidFill>
              </a:rPr>
            </a:br>
            <a:r>
              <a:rPr lang="ru-RU" sz="1800" i="1" dirty="0" smtClean="0">
                <a:solidFill>
                  <a:srgbClr val="FFFFFF"/>
                </a:solidFill>
              </a:rPr>
              <a:t/>
            </a:r>
            <a:br>
              <a:rPr lang="ru-RU" sz="1800" i="1" dirty="0" smtClean="0">
                <a:solidFill>
                  <a:srgbClr val="FFFFFF"/>
                </a:solidFill>
              </a:rPr>
            </a:br>
            <a:r>
              <a:rPr lang="ru-RU" sz="1800" i="1" dirty="0" smtClean="0">
                <a:solidFill>
                  <a:schemeClr val="bg1"/>
                </a:solidFill>
              </a:rPr>
              <a:t>Оценка финансовых затрат индивидуального предпринимателя </a:t>
            </a:r>
            <a:r>
              <a:rPr lang="ru-RU" sz="1800" dirty="0" smtClean="0">
                <a:solidFill>
                  <a:schemeClr val="bg1"/>
                </a:solidFill>
              </a:rPr>
              <a:t/>
            </a:r>
            <a:br>
              <a:rPr lang="ru-RU" sz="1800" dirty="0" smtClean="0">
                <a:solidFill>
                  <a:schemeClr val="bg1"/>
                </a:solidFill>
              </a:rPr>
            </a:br>
            <a:r>
              <a:rPr lang="ru-RU" sz="1800" i="1" dirty="0" smtClean="0">
                <a:solidFill>
                  <a:schemeClr val="bg1"/>
                </a:solidFill>
              </a:rPr>
              <a:t>в рамках специального режима налогообложения – </a:t>
            </a:r>
            <a:br>
              <a:rPr lang="ru-RU" sz="1800" i="1" dirty="0" smtClean="0">
                <a:solidFill>
                  <a:schemeClr val="bg1"/>
                </a:solidFill>
              </a:rPr>
            </a:br>
            <a:r>
              <a:rPr lang="ru-RU" sz="1800" i="1" dirty="0" smtClean="0">
                <a:solidFill>
                  <a:schemeClr val="bg1"/>
                </a:solidFill>
              </a:rPr>
              <a:t> единого налога на вменённый доход для отдельных видов деятельности</a:t>
            </a:r>
            <a:br>
              <a:rPr lang="ru-RU" sz="1800" i="1" dirty="0" smtClean="0">
                <a:solidFill>
                  <a:schemeClr val="bg1"/>
                </a:solidFill>
              </a:rPr>
            </a:br>
            <a:r>
              <a:rPr lang="ru-RU" sz="1800" i="1" dirty="0" smtClean="0">
                <a:solidFill>
                  <a:schemeClr val="bg1"/>
                </a:solidFill>
              </a:rPr>
              <a:t/>
            </a:r>
            <a:br>
              <a:rPr lang="ru-RU" sz="1800" i="1" dirty="0" smtClean="0">
                <a:solidFill>
                  <a:schemeClr val="bg1"/>
                </a:solidFill>
              </a:rPr>
            </a:br>
            <a:endParaRPr lang="ru-RU" sz="1800" dirty="0">
              <a:solidFill>
                <a:schemeClr val="bg1"/>
              </a:solidFill>
            </a:endParaRPr>
          </a:p>
        </p:txBody>
      </p:sp>
      <p:sp>
        <p:nvSpPr>
          <p:cNvPr id="3" name="Содержимое 2"/>
          <p:cNvSpPr>
            <a:spLocks noGrp="1"/>
          </p:cNvSpPr>
          <p:nvPr>
            <p:ph idx="1"/>
          </p:nvPr>
        </p:nvSpPr>
        <p:spPr>
          <a:xfrm>
            <a:off x="457200" y="2286000"/>
            <a:ext cx="8229600" cy="4124324"/>
          </a:xfrm>
        </p:spPr>
        <p:txBody>
          <a:bodyPr>
            <a:normAutofit fontScale="92500" lnSpcReduction="20000"/>
          </a:bodyPr>
          <a:lstStyle/>
          <a:p>
            <a:pPr>
              <a:buNone/>
            </a:pPr>
            <a:r>
              <a:rPr lang="ru-RU" sz="1800" dirty="0" smtClean="0">
                <a:solidFill>
                  <a:srgbClr val="FFFFFF"/>
                </a:solidFill>
              </a:rPr>
              <a:t>	Глава 26.3. Раздела VIII.1. «Специальные налоговые режимы» НК РФ устанавливает правила налогообложения в виде единого налога на вменённый доход для отдельных видов деятельности (ЕНВД). Согласно статье 346.26 НК РФ данная система налогообложения в виде ЕНВД вводится и может применяться по решениям представительных органов муниципальных районов, городских округов, законодательных (представительных) органов государственной власти Москвы, Санкт-Петербурга, Севастополя в отношении 14 видов предпринимательской деятельности. Индивидуальный предприниматель, средняя численность работников которого за годовой период превышает 100 человек, не сможет воспользоваться системой налогообложения в виде ЕНВД. </a:t>
            </a:r>
          </a:p>
          <a:p>
            <a:pPr>
              <a:buNone/>
            </a:pPr>
            <a:r>
              <a:rPr lang="ru-RU" sz="1800" dirty="0" smtClean="0">
                <a:solidFill>
                  <a:srgbClr val="FFFFFF"/>
                </a:solidFill>
              </a:rPr>
              <a:t>	Согласно статье 346.27 НК РФ вменённый доход – это потенциально возможный доход налогоплательщика ЕНВД, рассчитываемый с учётом совокупности условий, непосредственно влияющих на получение этого дохода, и используемый для расчёта величины ЕНВД по установленной ставке. </a:t>
            </a:r>
            <a:endParaRPr lang="ru-RU" sz="1800" dirty="0">
              <a:solidFill>
                <a:srgbClr val="FFFFFF"/>
              </a:solidFill>
            </a:endParaRPr>
          </a:p>
        </p:txBody>
      </p:sp>
    </p:spTree>
  </p:cSld>
  <p:clrMapOvr>
    <a:masterClrMapping/>
  </p:clrMapOvr>
  <p:transition>
    <p:wheel spokes="3"/>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57175" y="266699"/>
            <a:ext cx="8648700" cy="6315075"/>
          </a:xfrm>
        </p:spPr>
        <p:txBody>
          <a:bodyPr>
            <a:normAutofit lnSpcReduction="10000"/>
          </a:bodyPr>
          <a:lstStyle/>
          <a:p>
            <a:pPr>
              <a:buNone/>
            </a:pPr>
            <a:r>
              <a:rPr lang="ru-RU" sz="1800" dirty="0" smtClean="0">
                <a:solidFill>
                  <a:srgbClr val="FFFFFF"/>
                </a:solidFill>
              </a:rPr>
              <a:t>	Базовая доходность – это условная месячная доходность в стоимостном выражении на ту или иную единицу физического показателя, характеризующего определённый вид предпринимательской деятельности в различных сопоставимых условиях, которая используется для расчёта величины вменённого дохода. Корректирующие коэффициенты базовой доходности – это коэффициенты, показывающие степень влияния того или иного условия на результат предпринимательской деятельности, облагаемой ЕНВД. Первый – это </a:t>
            </a:r>
            <a:r>
              <a:rPr lang="ru-RU" sz="1800" b="1" dirty="0" smtClean="0">
                <a:solidFill>
                  <a:srgbClr val="FFFFFF"/>
                </a:solidFill>
              </a:rPr>
              <a:t>К1</a:t>
            </a:r>
            <a:r>
              <a:rPr lang="ru-RU" sz="1800" dirty="0" smtClean="0">
                <a:solidFill>
                  <a:srgbClr val="FFFFFF"/>
                </a:solidFill>
              </a:rPr>
              <a:t> – устанавливаемый на календарный год коэффициент-дефлятор [6]. </a:t>
            </a:r>
            <a:r>
              <a:rPr lang="ru-RU" sz="1800" b="1" dirty="0" smtClean="0">
                <a:solidFill>
                  <a:srgbClr val="FFFFFF"/>
                </a:solidFill>
              </a:rPr>
              <a:t>К2</a:t>
            </a:r>
            <a:r>
              <a:rPr lang="ru-RU" sz="1800" dirty="0" smtClean="0">
                <a:solidFill>
                  <a:srgbClr val="FFFFFF"/>
                </a:solidFill>
              </a:rPr>
              <a:t> – это корректирующий коэффициент базовой доходности, учитывающий совокупность особенностей ведения предпринимательской деятельности. </a:t>
            </a:r>
          </a:p>
          <a:p>
            <a:pPr>
              <a:buNone/>
            </a:pPr>
            <a:r>
              <a:rPr lang="ru-RU" sz="1800" dirty="0" smtClean="0">
                <a:solidFill>
                  <a:srgbClr val="FFFFFF"/>
                </a:solidFill>
              </a:rPr>
              <a:t>	Объектом налогообложения для применения ЕНВД признаётся вменённый доход индивидуального предпринимателя. Налоговая база для исчисления суммы ЕНВД – это величина вменённого дохода, рассчитываемая как произведение базовой доходности по определённому виду предпринимательской деятельности, исчисленной за налоговый период, и величины физического показателя, характеризующего данный вид деятельности. Налоговым периодом по ЕНВД признается квартал. Ставка единого налога устанавливается в размере 15 % величины вменённого дохода. Налоговая декларация представляется в налоговый орган до 20-го числа вновь наступившего квартала. </a:t>
            </a:r>
            <a:endParaRPr lang="ru-RU" sz="1800" dirty="0">
              <a:solidFill>
                <a:srgbClr val="FFFFFF"/>
              </a:solidFill>
            </a:endParaRPr>
          </a:p>
        </p:txBody>
      </p:sp>
    </p:spTree>
  </p:cSld>
  <p:clrMapOvr>
    <a:masterClrMapping/>
  </p:clrMapOvr>
  <p:transition>
    <p:wheel spokes="3"/>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95300" y="542924"/>
            <a:ext cx="8229600" cy="5705475"/>
          </a:xfrm>
        </p:spPr>
        <p:txBody>
          <a:bodyPr/>
          <a:lstStyle/>
          <a:p>
            <a:pPr>
              <a:buNone/>
            </a:pPr>
            <a:r>
              <a:rPr lang="ru-RU" sz="1800" dirty="0" smtClean="0">
                <a:solidFill>
                  <a:srgbClr val="FFFFFF"/>
                </a:solidFill>
              </a:rPr>
              <a:t>	Для исчисления суммы ЕНВД в зависимости от вида предпринимательской деятельности используются физические показатели, характеризующие определённый вид предпринимательской деятельности, и </a:t>
            </a:r>
            <a:r>
              <a:rPr lang="ru-RU" sz="1800" b="1" dirty="0" smtClean="0">
                <a:solidFill>
                  <a:srgbClr val="FFFFFF"/>
                </a:solidFill>
              </a:rPr>
              <a:t>базовая</a:t>
            </a:r>
            <a:r>
              <a:rPr lang="ru-RU" sz="1800" dirty="0" smtClean="0">
                <a:solidFill>
                  <a:srgbClr val="FFFFFF"/>
                </a:solidFill>
              </a:rPr>
              <a:t> </a:t>
            </a:r>
            <a:r>
              <a:rPr lang="ru-RU" sz="1800" b="1" dirty="0" smtClean="0">
                <a:solidFill>
                  <a:srgbClr val="FFFFFF"/>
                </a:solidFill>
              </a:rPr>
              <a:t>доходность в месяц</a:t>
            </a:r>
            <a:r>
              <a:rPr lang="ru-RU" sz="1800" dirty="0" smtClean="0">
                <a:solidFill>
                  <a:srgbClr val="FFFFFF"/>
                </a:solidFill>
              </a:rPr>
              <a:t> (</a:t>
            </a:r>
            <a:r>
              <a:rPr lang="ru-RU" sz="1800" b="1" dirty="0" smtClean="0">
                <a:solidFill>
                  <a:srgbClr val="FFFFFF"/>
                </a:solidFill>
              </a:rPr>
              <a:t>БД</a:t>
            </a:r>
            <a:r>
              <a:rPr lang="ru-RU" sz="1800" dirty="0" smtClean="0">
                <a:solidFill>
                  <a:srgbClr val="FFFFFF"/>
                </a:solidFill>
              </a:rPr>
              <a:t>) из таблицы в статье 346.29 НК РФ.</a:t>
            </a:r>
          </a:p>
          <a:p>
            <a:pPr>
              <a:buNone/>
            </a:pPr>
            <a:r>
              <a:rPr lang="ru-RU" sz="1800" dirty="0" smtClean="0">
                <a:solidFill>
                  <a:srgbClr val="FFFFFF"/>
                </a:solidFill>
              </a:rPr>
              <a:t>	В соответствии с Приказом Минэкономразвития России на 2014 год установлено значение коэффициента-дефлятора </a:t>
            </a:r>
            <a:r>
              <a:rPr lang="ru-RU" sz="1800" b="1" dirty="0" smtClean="0">
                <a:solidFill>
                  <a:srgbClr val="FFFFFF"/>
                </a:solidFill>
              </a:rPr>
              <a:t>К1 = 1,672</a:t>
            </a:r>
            <a:r>
              <a:rPr lang="ru-RU" sz="1800" dirty="0" smtClean="0">
                <a:solidFill>
                  <a:srgbClr val="FFFFFF"/>
                </a:solidFill>
              </a:rPr>
              <a:t>. </a:t>
            </a:r>
          </a:p>
          <a:p>
            <a:pPr>
              <a:buNone/>
            </a:pPr>
            <a:r>
              <a:rPr lang="ru-RU" sz="1800" dirty="0" smtClean="0">
                <a:solidFill>
                  <a:srgbClr val="FFFFFF"/>
                </a:solidFill>
              </a:rPr>
              <a:t>	Согласно Постановлению в Волгограде корректирующий коэффициент </a:t>
            </a:r>
            <a:r>
              <a:rPr lang="ru-RU" sz="1800" b="1" dirty="0" smtClean="0">
                <a:solidFill>
                  <a:srgbClr val="FFFFFF"/>
                </a:solidFill>
              </a:rPr>
              <a:t>К2</a:t>
            </a:r>
            <a:r>
              <a:rPr lang="ru-RU" sz="1800" dirty="0" smtClean="0">
                <a:solidFill>
                  <a:srgbClr val="FFFFFF"/>
                </a:solidFill>
              </a:rPr>
              <a:t> рассчитывается по формуле: </a:t>
            </a:r>
            <a:r>
              <a:rPr lang="ru-RU" sz="1800" b="1" dirty="0" smtClean="0">
                <a:solidFill>
                  <a:srgbClr val="FFFFFF"/>
                </a:solidFill>
              </a:rPr>
              <a:t>К2</a:t>
            </a:r>
            <a:r>
              <a:rPr lang="ru-RU" sz="1800" dirty="0" smtClean="0">
                <a:solidFill>
                  <a:srgbClr val="FFFFFF"/>
                </a:solidFill>
              </a:rPr>
              <a:t> </a:t>
            </a:r>
            <a:r>
              <a:rPr lang="ru-RU" sz="1800" b="1" dirty="0" smtClean="0">
                <a:solidFill>
                  <a:srgbClr val="FFFFFF"/>
                </a:solidFill>
              </a:rPr>
              <a:t>= </a:t>
            </a:r>
            <a:r>
              <a:rPr lang="ru-RU" sz="1800" b="1" dirty="0" err="1" smtClean="0">
                <a:solidFill>
                  <a:srgbClr val="FFFFFF"/>
                </a:solidFill>
              </a:rPr>
              <a:t>Кас</a:t>
            </a:r>
            <a:r>
              <a:rPr lang="ru-RU" sz="1800" dirty="0" smtClean="0">
                <a:solidFill>
                  <a:srgbClr val="FFFFFF"/>
                </a:solidFill>
              </a:rPr>
              <a:t> </a:t>
            </a:r>
            <a:r>
              <a:rPr lang="ru-RU" sz="1800" b="1" dirty="0" smtClean="0">
                <a:solidFill>
                  <a:srgbClr val="FFFFFF"/>
                </a:solidFill>
              </a:rPr>
              <a:t>·</a:t>
            </a:r>
            <a:r>
              <a:rPr lang="ru-RU" sz="1800" dirty="0" smtClean="0">
                <a:solidFill>
                  <a:srgbClr val="FFFFFF"/>
                </a:solidFill>
              </a:rPr>
              <a:t> </a:t>
            </a:r>
            <a:r>
              <a:rPr lang="ru-RU" sz="1800" b="1" dirty="0" err="1" smtClean="0">
                <a:solidFill>
                  <a:srgbClr val="FFFFFF"/>
                </a:solidFill>
              </a:rPr>
              <a:t>Кио</a:t>
            </a:r>
            <a:r>
              <a:rPr lang="ru-RU" sz="1800" dirty="0" smtClean="0">
                <a:solidFill>
                  <a:srgbClr val="FFFFFF"/>
                </a:solidFill>
              </a:rPr>
              <a:t>. </a:t>
            </a:r>
          </a:p>
          <a:p>
            <a:pPr>
              <a:buNone/>
            </a:pPr>
            <a:r>
              <a:rPr lang="ru-RU" sz="1800" b="1" dirty="0" smtClean="0">
                <a:solidFill>
                  <a:srgbClr val="FFFFFF"/>
                </a:solidFill>
              </a:rPr>
              <a:t>	</a:t>
            </a:r>
            <a:r>
              <a:rPr lang="ru-RU" sz="1800" b="1" dirty="0" err="1" smtClean="0">
                <a:solidFill>
                  <a:srgbClr val="FFFFFF"/>
                </a:solidFill>
              </a:rPr>
              <a:t>Кас</a:t>
            </a:r>
            <a:r>
              <a:rPr lang="ru-RU" sz="1800" dirty="0" smtClean="0">
                <a:solidFill>
                  <a:srgbClr val="FFFFFF"/>
                </a:solidFill>
              </a:rPr>
              <a:t> – это коэффициент, учитывающий </a:t>
            </a:r>
            <a:r>
              <a:rPr lang="ru-RU" sz="1800" u="sng" dirty="0" smtClean="0">
                <a:solidFill>
                  <a:srgbClr val="FFFFFF"/>
                </a:solidFill>
              </a:rPr>
              <a:t>ассортимент товаров</a:t>
            </a:r>
            <a:r>
              <a:rPr lang="ru-RU" sz="1800" dirty="0" smtClean="0">
                <a:solidFill>
                  <a:srgbClr val="FFFFFF"/>
                </a:solidFill>
              </a:rPr>
              <a:t>, виды работ (услуг), особенности места ведения предпринимательской деятельности в зависимости от расположения внутри города. </a:t>
            </a:r>
          </a:p>
          <a:p>
            <a:pPr>
              <a:buNone/>
            </a:pPr>
            <a:r>
              <a:rPr lang="ru-RU" sz="1800" b="1" dirty="0" smtClean="0">
                <a:solidFill>
                  <a:srgbClr val="FFFFFF"/>
                </a:solidFill>
              </a:rPr>
              <a:t>	</a:t>
            </a:r>
            <a:r>
              <a:rPr lang="ru-RU" sz="1800" b="1" dirty="0" err="1" smtClean="0">
                <a:solidFill>
                  <a:srgbClr val="FFFFFF"/>
                </a:solidFill>
              </a:rPr>
              <a:t>Кио</a:t>
            </a:r>
            <a:r>
              <a:rPr lang="ru-RU" sz="1800" dirty="0" smtClean="0">
                <a:solidFill>
                  <a:srgbClr val="FFFFFF"/>
                </a:solidFill>
              </a:rPr>
              <a:t> – это коэффициент, учитывающий </a:t>
            </a:r>
            <a:r>
              <a:rPr lang="ru-RU" sz="1800" u="sng" dirty="0" smtClean="0">
                <a:solidFill>
                  <a:srgbClr val="FFFFFF"/>
                </a:solidFill>
              </a:rPr>
              <a:t>иные особенности</a:t>
            </a:r>
            <a:r>
              <a:rPr lang="ru-RU" sz="1800" dirty="0" smtClean="0">
                <a:solidFill>
                  <a:srgbClr val="FFFFFF"/>
                </a:solidFill>
              </a:rPr>
              <a:t> ведения предпринимательской деятельности.</a:t>
            </a:r>
          </a:p>
          <a:p>
            <a:pPr>
              <a:buNone/>
            </a:pPr>
            <a:r>
              <a:rPr lang="ru-RU" sz="1800" dirty="0" smtClean="0">
                <a:solidFill>
                  <a:srgbClr val="FFFFFF"/>
                </a:solidFill>
              </a:rPr>
              <a:t>	Все платежи, которые придётся заплатить индивидуальному предпринимателю на ЕНВД, если за год он получит выручку, допустим, в сумме 60 млн. рублей, скомпонуем в табл. 6.</a:t>
            </a:r>
          </a:p>
          <a:p>
            <a:endParaRPr lang="ru-RU" sz="1800" dirty="0">
              <a:solidFill>
                <a:srgbClr val="FFFFFF"/>
              </a:solidFill>
            </a:endParaRPr>
          </a:p>
        </p:txBody>
      </p:sp>
    </p:spTree>
  </p:cSld>
  <p:clrMapOvr>
    <a:masterClrMapping/>
  </p:clrMapOvr>
  <p:transition>
    <p:wheel spokes="3"/>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одержимое 2"/>
          <p:cNvSpPr txBox="1">
            <a:spLocks/>
          </p:cNvSpPr>
          <p:nvPr/>
        </p:nvSpPr>
        <p:spPr bwMode="auto">
          <a:xfrm>
            <a:off x="271464" y="171451"/>
            <a:ext cx="8081962" cy="89534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indent="449263">
              <a:tabLst>
                <a:tab pos="450850" algn="l"/>
              </a:tabLst>
            </a:pPr>
            <a:r>
              <a:rPr lang="ru-RU" b="1" dirty="0" smtClean="0">
                <a:latin typeface="+mn-lt"/>
                <a:ea typeface="Calibri" pitchFamily="34" charset="0"/>
                <a:cs typeface="Times New Roman" pitchFamily="18" charset="0"/>
              </a:rPr>
              <a:t>Система </a:t>
            </a:r>
            <a:r>
              <a:rPr lang="ru-RU" b="1" dirty="0" smtClean="0">
                <a:latin typeface="+mn-lt"/>
                <a:ea typeface="Calibri" pitchFamily="34" charset="0"/>
                <a:cs typeface="Times New Roman" pitchFamily="18" charset="0"/>
              </a:rPr>
              <a:t>налогообложения в виде единого налога на вменённый доход </a:t>
            </a:r>
            <a:r>
              <a:rPr lang="ru-RU" b="1" dirty="0" smtClean="0">
                <a:latin typeface="+mn-lt"/>
                <a:ea typeface="Calibri" pitchFamily="34" charset="0"/>
                <a:cs typeface="Times New Roman" pitchFamily="18" charset="0"/>
              </a:rPr>
              <a:t>для </a:t>
            </a:r>
            <a:r>
              <a:rPr lang="ru-RU" b="1" dirty="0" smtClean="0">
                <a:latin typeface="+mn-lt"/>
                <a:ea typeface="Calibri" pitchFamily="34" charset="0"/>
                <a:cs typeface="Times New Roman" pitchFamily="18" charset="0"/>
              </a:rPr>
              <a:t>отдельных видов деятельности для Волгограда</a:t>
            </a:r>
          </a:p>
        </p:txBody>
      </p:sp>
      <p:graphicFrame>
        <p:nvGraphicFramePr>
          <p:cNvPr id="5" name="Таблица 4"/>
          <p:cNvGraphicFramePr>
            <a:graphicFrameLocks noGrp="1"/>
          </p:cNvGraphicFramePr>
          <p:nvPr>
            <p:extLst>
              <p:ext uri="{D42A27DB-BD31-4B8C-83A1-F6EECF244321}">
                <p14:modId xmlns:p14="http://schemas.microsoft.com/office/powerpoint/2010/main" val="182683073"/>
              </p:ext>
            </p:extLst>
          </p:nvPr>
        </p:nvGraphicFramePr>
        <p:xfrm>
          <a:off x="0" y="1066800"/>
          <a:ext cx="9143999" cy="5771508"/>
        </p:xfrm>
        <a:graphic>
          <a:graphicData uri="http://schemas.openxmlformats.org/drawingml/2006/table">
            <a:tbl>
              <a:tblPr>
                <a:tableStyleId>{3C2FFA5D-87B4-456A-9821-1D502468CF0F}</a:tableStyleId>
              </a:tblPr>
              <a:tblGrid>
                <a:gridCol w="2511379"/>
                <a:gridCol w="1298620"/>
                <a:gridCol w="601014"/>
                <a:gridCol w="622479"/>
                <a:gridCol w="1395212"/>
                <a:gridCol w="2715295"/>
              </a:tblGrid>
              <a:tr h="685847">
                <a:tc rowSpan="2">
                  <a:txBody>
                    <a:bodyPr/>
                    <a:lstStyle/>
                    <a:p>
                      <a:pPr>
                        <a:lnSpc>
                          <a:spcPct val="115000"/>
                        </a:lnSpc>
                        <a:spcAft>
                          <a:spcPts val="0"/>
                        </a:spcAft>
                      </a:pPr>
                      <a:r>
                        <a:rPr lang="ru-RU" sz="1600" dirty="0"/>
                        <a:t>Выручка (руб.) </a:t>
                      </a:r>
                    </a:p>
                    <a:p>
                      <a:pPr>
                        <a:lnSpc>
                          <a:spcPct val="115000"/>
                        </a:lnSpc>
                        <a:spcAft>
                          <a:spcPts val="0"/>
                        </a:spcAft>
                      </a:pPr>
                      <a:r>
                        <a:rPr lang="ru-RU" sz="1600" dirty="0"/>
                        <a:t>Распространение наружной рекламы посредством  электронных табло       </a:t>
                      </a:r>
                      <a:endParaRPr lang="ru-RU" sz="1600" dirty="0">
                        <a:solidFill>
                          <a:srgbClr val="15142A"/>
                        </a:solidFill>
                        <a:latin typeface="Calibri"/>
                        <a:ea typeface="Times New Roman"/>
                        <a:cs typeface="Times New Roman"/>
                      </a:endParaRPr>
                    </a:p>
                  </a:txBody>
                  <a:tcPr marL="55502" marR="55502" marT="0" marB="0"/>
                </a:tc>
                <a:tc>
                  <a:txBody>
                    <a:bodyPr/>
                    <a:lstStyle/>
                    <a:p>
                      <a:pPr algn="r">
                        <a:lnSpc>
                          <a:spcPct val="150000"/>
                        </a:lnSpc>
                        <a:spcAft>
                          <a:spcPts val="0"/>
                        </a:spcAft>
                      </a:pPr>
                      <a:r>
                        <a:rPr lang="ru-RU" sz="1600" dirty="0"/>
                        <a:t>60 000 000=</a:t>
                      </a:r>
                      <a:endParaRPr lang="ru-RU" sz="1600" dirty="0">
                        <a:solidFill>
                          <a:srgbClr val="15142A"/>
                        </a:solidFill>
                        <a:latin typeface="Calibri"/>
                        <a:ea typeface="Times New Roman"/>
                        <a:cs typeface="Times New Roman"/>
                      </a:endParaRPr>
                    </a:p>
                  </a:txBody>
                  <a:tcPr marL="55502" marR="55502" marT="0" marB="0"/>
                </a:tc>
                <a:tc rowSpan="8">
                  <a:txBody>
                    <a:bodyPr/>
                    <a:lstStyle/>
                    <a:p>
                      <a:pPr algn="ctr">
                        <a:lnSpc>
                          <a:spcPct val="115000"/>
                        </a:lnSpc>
                        <a:spcAft>
                          <a:spcPts val="0"/>
                        </a:spcAft>
                      </a:pPr>
                      <a:r>
                        <a:rPr lang="ru-RU" sz="1600" dirty="0"/>
                        <a:t>ВХОДЯЩИЙ  </a:t>
                      </a:r>
                      <a:r>
                        <a:rPr lang="ru-RU" sz="1600" dirty="0" smtClean="0"/>
                        <a:t>ФИНАНСОВЫЙ  </a:t>
                      </a:r>
                      <a:r>
                        <a:rPr lang="ru-RU" sz="1600" dirty="0"/>
                        <a:t>ПОТОК</a:t>
                      </a:r>
                      <a:endParaRPr lang="ru-RU" sz="1600" dirty="0">
                        <a:solidFill>
                          <a:srgbClr val="15142A"/>
                        </a:solidFill>
                        <a:latin typeface="Calibri"/>
                        <a:ea typeface="Times New Roman"/>
                        <a:cs typeface="Times New Roman"/>
                      </a:endParaRPr>
                    </a:p>
                  </a:txBody>
                  <a:tcPr marL="55502" marR="55502" marT="0" marB="0" vert="vert270"/>
                </a:tc>
                <a:tc rowSpan="8">
                  <a:txBody>
                    <a:bodyPr/>
                    <a:lstStyle/>
                    <a:p>
                      <a:pPr marL="71755" marR="71755" algn="ctr">
                        <a:lnSpc>
                          <a:spcPct val="150000"/>
                        </a:lnSpc>
                        <a:spcAft>
                          <a:spcPts val="0"/>
                        </a:spcAft>
                      </a:pPr>
                      <a:r>
                        <a:rPr lang="ru-RU" sz="1600" dirty="0"/>
                        <a:t>ПЛАТЕЖИ</a:t>
                      </a:r>
                      <a:endParaRPr lang="ru-RU" sz="1600" dirty="0">
                        <a:latin typeface="Calibri"/>
                        <a:ea typeface="Times New Roman"/>
                        <a:cs typeface="Times New Roman"/>
                      </a:endParaRPr>
                    </a:p>
                  </a:txBody>
                  <a:tcPr marL="55502" marR="55502" marT="0" marB="0" vert="vert270"/>
                </a:tc>
                <a:tc>
                  <a:txBody>
                    <a:bodyPr/>
                    <a:lstStyle/>
                    <a:p>
                      <a:pPr algn="r">
                        <a:lnSpc>
                          <a:spcPct val="115000"/>
                        </a:lnSpc>
                        <a:spcAft>
                          <a:spcPts val="0"/>
                        </a:spcAft>
                      </a:pPr>
                      <a:r>
                        <a:rPr lang="ru-RU" sz="1600" dirty="0"/>
                        <a:t>2 407 680=</a:t>
                      </a:r>
                      <a:endParaRPr lang="ru-RU" sz="1600" dirty="0">
                        <a:solidFill>
                          <a:srgbClr val="FFFF00"/>
                        </a:solidFill>
                        <a:latin typeface="Calibri"/>
                        <a:ea typeface="Times New Roman"/>
                        <a:cs typeface="Times New Roman"/>
                      </a:endParaRPr>
                    </a:p>
                  </a:txBody>
                  <a:tcPr marL="55502" marR="55502" marT="0" marB="0"/>
                </a:tc>
                <a:tc>
                  <a:txBody>
                    <a:bodyPr/>
                    <a:lstStyle/>
                    <a:p>
                      <a:pPr>
                        <a:lnSpc>
                          <a:spcPct val="115000"/>
                        </a:lnSpc>
                        <a:spcAft>
                          <a:spcPts val="0"/>
                        </a:spcAft>
                      </a:pPr>
                      <a:r>
                        <a:rPr lang="ru-RU" sz="1600" dirty="0"/>
                        <a:t>Вменённый доход за 2014 год:</a:t>
                      </a:r>
                    </a:p>
                    <a:p>
                      <a:pPr>
                        <a:lnSpc>
                          <a:spcPct val="115000"/>
                        </a:lnSpc>
                        <a:spcAft>
                          <a:spcPts val="0"/>
                        </a:spcAft>
                      </a:pPr>
                      <a:r>
                        <a:rPr lang="ru-RU" sz="1600" dirty="0"/>
                        <a:t>БД · К1· </a:t>
                      </a:r>
                      <a:r>
                        <a:rPr lang="ru-RU" sz="1600" dirty="0" err="1"/>
                        <a:t>Кас</a:t>
                      </a:r>
                      <a:r>
                        <a:rPr lang="ru-RU" sz="1600" dirty="0"/>
                        <a:t> · </a:t>
                      </a:r>
                      <a:r>
                        <a:rPr lang="ru-RU" sz="1600" dirty="0" err="1"/>
                        <a:t>Кио</a:t>
                      </a:r>
                      <a:r>
                        <a:rPr lang="ru-RU" sz="1600" dirty="0"/>
                        <a:t>· 12</a:t>
                      </a:r>
                      <a:endParaRPr lang="ru-RU" sz="1600" dirty="0">
                        <a:solidFill>
                          <a:srgbClr val="15142A"/>
                        </a:solidFill>
                        <a:latin typeface="Calibri"/>
                        <a:ea typeface="Times New Roman"/>
                        <a:cs typeface="Times New Roman"/>
                      </a:endParaRPr>
                    </a:p>
                  </a:txBody>
                  <a:tcPr marL="55502" marR="55502" marT="0" marB="0"/>
                </a:tc>
              </a:tr>
              <a:tr h="465120">
                <a:tc vMerge="1">
                  <a:txBody>
                    <a:bodyPr/>
                    <a:lstStyle/>
                    <a:p>
                      <a:endParaRPr lang="ru-RU"/>
                    </a:p>
                  </a:txBody>
                  <a:tcPr/>
                </a:tc>
                <a:tc>
                  <a:txBody>
                    <a:bodyPr/>
                    <a:lstStyle/>
                    <a:p>
                      <a:pPr algn="r">
                        <a:lnSpc>
                          <a:spcPct val="150000"/>
                        </a:lnSpc>
                        <a:spcAft>
                          <a:spcPts val="0"/>
                        </a:spcAft>
                      </a:pPr>
                      <a:endParaRPr lang="ru-RU" sz="1600" dirty="0">
                        <a:solidFill>
                          <a:srgbClr val="15142A"/>
                        </a:solidFill>
                        <a:latin typeface="Times New Roman"/>
                        <a:ea typeface="Times New Roman"/>
                        <a:cs typeface="Times New Roman"/>
                      </a:endParaRPr>
                    </a:p>
                  </a:txBody>
                  <a:tcPr marL="55502" marR="55502" marT="0" marB="0"/>
                </a:tc>
                <a:tc vMerge="1">
                  <a:txBody>
                    <a:bodyPr/>
                    <a:lstStyle/>
                    <a:p>
                      <a:endParaRPr lang="ru-RU"/>
                    </a:p>
                  </a:txBody>
                  <a:tcPr/>
                </a:tc>
                <a:tc vMerge="1">
                  <a:txBody>
                    <a:bodyPr/>
                    <a:lstStyle/>
                    <a:p>
                      <a:endParaRPr lang="ru-RU"/>
                    </a:p>
                  </a:txBody>
                  <a:tcPr/>
                </a:tc>
                <a:tc>
                  <a:txBody>
                    <a:bodyPr/>
                    <a:lstStyle/>
                    <a:p>
                      <a:pPr algn="r">
                        <a:lnSpc>
                          <a:spcPct val="150000"/>
                        </a:lnSpc>
                        <a:spcAft>
                          <a:spcPts val="0"/>
                        </a:spcAft>
                      </a:pPr>
                      <a:r>
                        <a:rPr lang="ru-RU" sz="1600" dirty="0">
                          <a:solidFill>
                            <a:srgbClr val="C00000"/>
                          </a:solidFill>
                        </a:rPr>
                        <a:t>12 000 000=</a:t>
                      </a:r>
                      <a:endParaRPr lang="ru-RU" sz="1600" dirty="0">
                        <a:solidFill>
                          <a:srgbClr val="C00000"/>
                        </a:solidFill>
                        <a:latin typeface="Calibri"/>
                        <a:ea typeface="Times New Roman"/>
                        <a:cs typeface="Times New Roman"/>
                      </a:endParaRPr>
                    </a:p>
                  </a:txBody>
                  <a:tcPr marL="55502" marR="55502" marT="0" marB="0"/>
                </a:tc>
                <a:tc>
                  <a:txBody>
                    <a:bodyPr/>
                    <a:lstStyle/>
                    <a:p>
                      <a:pPr>
                        <a:lnSpc>
                          <a:spcPct val="115000"/>
                        </a:lnSpc>
                        <a:spcAft>
                          <a:spcPts val="0"/>
                        </a:spcAft>
                      </a:pPr>
                      <a:r>
                        <a:rPr lang="ru-RU" sz="1600" dirty="0"/>
                        <a:t>Расходы на</a:t>
                      </a:r>
                    </a:p>
                    <a:p>
                      <a:pPr>
                        <a:lnSpc>
                          <a:spcPct val="115000"/>
                        </a:lnSpc>
                        <a:spcAft>
                          <a:spcPts val="0"/>
                        </a:spcAft>
                      </a:pPr>
                      <a:r>
                        <a:rPr lang="ru-RU" sz="1600" dirty="0"/>
                        <a:t>электроэнергию</a:t>
                      </a:r>
                      <a:endParaRPr lang="ru-RU" sz="1600" dirty="0">
                        <a:solidFill>
                          <a:srgbClr val="15142A"/>
                        </a:solidFill>
                        <a:latin typeface="Calibri"/>
                        <a:ea typeface="Times New Roman"/>
                        <a:cs typeface="Times New Roman"/>
                      </a:endParaRPr>
                    </a:p>
                  </a:txBody>
                  <a:tcPr marL="55502" marR="55502" marT="0" marB="0"/>
                </a:tc>
              </a:tr>
              <a:tr h="552414">
                <a:tc>
                  <a:txBody>
                    <a:bodyPr/>
                    <a:lstStyle/>
                    <a:p>
                      <a:endParaRPr lang="ru-RU" sz="1600" dirty="0"/>
                    </a:p>
                  </a:txBody>
                  <a:tcPr marL="55502" marR="55502" marT="0" marB="0"/>
                </a:tc>
                <a:tc>
                  <a:txBody>
                    <a:bodyPr/>
                    <a:lstStyle/>
                    <a:p>
                      <a:endParaRPr lang="ru-RU" sz="1600"/>
                    </a:p>
                  </a:txBody>
                  <a:tcPr marL="55502" marR="55502" marT="0" marB="0"/>
                </a:tc>
                <a:tc vMerge="1">
                  <a:txBody>
                    <a:bodyPr/>
                    <a:lstStyle/>
                    <a:p>
                      <a:endParaRPr lang="ru-RU"/>
                    </a:p>
                  </a:txBody>
                  <a:tcPr/>
                </a:tc>
                <a:tc vMerge="1">
                  <a:txBody>
                    <a:bodyPr/>
                    <a:lstStyle/>
                    <a:p>
                      <a:endParaRPr lang="ru-RU"/>
                    </a:p>
                  </a:txBody>
                  <a:tcPr/>
                </a:tc>
                <a:tc>
                  <a:txBody>
                    <a:bodyPr/>
                    <a:lstStyle/>
                    <a:p>
                      <a:pPr algn="r">
                        <a:lnSpc>
                          <a:spcPct val="150000"/>
                        </a:lnSpc>
                        <a:spcAft>
                          <a:spcPts val="0"/>
                        </a:spcAft>
                      </a:pPr>
                      <a:r>
                        <a:rPr lang="ru-RU" sz="1600" dirty="0">
                          <a:solidFill>
                            <a:srgbClr val="C00000"/>
                          </a:solidFill>
                        </a:rPr>
                        <a:t>6 000 000=</a:t>
                      </a:r>
                      <a:endParaRPr lang="ru-RU" sz="1600" dirty="0">
                        <a:solidFill>
                          <a:srgbClr val="C00000"/>
                        </a:solidFill>
                        <a:latin typeface="Calibri"/>
                        <a:ea typeface="Times New Roman"/>
                        <a:cs typeface="Times New Roman"/>
                      </a:endParaRPr>
                    </a:p>
                  </a:txBody>
                  <a:tcPr marL="55502" marR="55502" marT="0" marB="0"/>
                </a:tc>
                <a:tc>
                  <a:txBody>
                    <a:bodyPr/>
                    <a:lstStyle/>
                    <a:p>
                      <a:pPr>
                        <a:lnSpc>
                          <a:spcPct val="115000"/>
                        </a:lnSpc>
                        <a:spcAft>
                          <a:spcPts val="0"/>
                        </a:spcAft>
                      </a:pPr>
                      <a:r>
                        <a:rPr lang="ru-RU" sz="1600" dirty="0"/>
                        <a:t>Расходы на </a:t>
                      </a:r>
                      <a:r>
                        <a:rPr lang="ru-RU" sz="1600" dirty="0" err="1" smtClean="0"/>
                        <a:t>бслуживание</a:t>
                      </a:r>
                      <a:r>
                        <a:rPr lang="ru-RU" sz="1600" dirty="0" smtClean="0"/>
                        <a:t> </a:t>
                      </a:r>
                      <a:r>
                        <a:rPr lang="ru-RU" sz="1600" dirty="0"/>
                        <a:t>электронного табло</a:t>
                      </a:r>
                      <a:endParaRPr lang="ru-RU" sz="1600" dirty="0">
                        <a:solidFill>
                          <a:srgbClr val="15142A"/>
                        </a:solidFill>
                        <a:latin typeface="Calibri"/>
                        <a:ea typeface="Times New Roman"/>
                        <a:cs typeface="Times New Roman"/>
                      </a:endParaRPr>
                    </a:p>
                  </a:txBody>
                  <a:tcPr marL="55502" marR="55502" marT="0" marB="0"/>
                </a:tc>
              </a:tr>
              <a:tr h="575370">
                <a:tc>
                  <a:txBody>
                    <a:bodyPr/>
                    <a:lstStyle/>
                    <a:p>
                      <a:endParaRPr lang="ru-RU" sz="1600" dirty="0"/>
                    </a:p>
                  </a:txBody>
                  <a:tcPr marL="55502" marR="55502" marT="0" marB="0"/>
                </a:tc>
                <a:tc>
                  <a:txBody>
                    <a:bodyPr/>
                    <a:lstStyle/>
                    <a:p>
                      <a:endParaRPr lang="ru-RU" sz="1600" dirty="0"/>
                    </a:p>
                  </a:txBody>
                  <a:tcPr marL="55502" marR="55502" marT="0" marB="0"/>
                </a:tc>
                <a:tc vMerge="1">
                  <a:txBody>
                    <a:bodyPr/>
                    <a:lstStyle/>
                    <a:p>
                      <a:endParaRPr lang="ru-RU"/>
                    </a:p>
                  </a:txBody>
                  <a:tcPr/>
                </a:tc>
                <a:tc vMerge="1">
                  <a:txBody>
                    <a:bodyPr/>
                    <a:lstStyle/>
                    <a:p>
                      <a:endParaRPr lang="ru-RU"/>
                    </a:p>
                  </a:txBody>
                  <a:tcPr/>
                </a:tc>
                <a:tc>
                  <a:txBody>
                    <a:bodyPr/>
                    <a:lstStyle/>
                    <a:p>
                      <a:pPr algn="r">
                        <a:lnSpc>
                          <a:spcPct val="150000"/>
                        </a:lnSpc>
                        <a:spcAft>
                          <a:spcPts val="0"/>
                        </a:spcAft>
                      </a:pPr>
                      <a:r>
                        <a:rPr lang="ru-RU" sz="1600" dirty="0"/>
                        <a:t> 361 152=</a:t>
                      </a:r>
                      <a:endParaRPr lang="ru-RU" sz="1600" dirty="0">
                        <a:solidFill>
                          <a:srgbClr val="FFFF00"/>
                        </a:solidFill>
                        <a:latin typeface="Calibri"/>
                        <a:ea typeface="Times New Roman"/>
                        <a:cs typeface="Times New Roman"/>
                      </a:endParaRPr>
                    </a:p>
                  </a:txBody>
                  <a:tcPr marL="55502" marR="55502" marT="0" marB="0"/>
                </a:tc>
                <a:tc>
                  <a:txBody>
                    <a:bodyPr/>
                    <a:lstStyle/>
                    <a:p>
                      <a:pPr>
                        <a:lnSpc>
                          <a:spcPct val="115000"/>
                        </a:lnSpc>
                        <a:spcAft>
                          <a:spcPts val="0"/>
                        </a:spcAft>
                      </a:pPr>
                      <a:r>
                        <a:rPr lang="ru-RU" sz="1600" dirty="0"/>
                        <a:t>Налог ЕНВД (за весь год), </a:t>
                      </a:r>
                      <a:r>
                        <a:rPr lang="ru-RU" sz="1600" dirty="0" smtClean="0"/>
                        <a:t>исчисленный </a:t>
                      </a:r>
                      <a:r>
                        <a:rPr lang="ru-RU" sz="1600" dirty="0">
                          <a:solidFill>
                            <a:srgbClr val="C00000"/>
                          </a:solidFill>
                        </a:rPr>
                        <a:t>15 %</a:t>
                      </a:r>
                      <a:endParaRPr lang="ru-RU" sz="1600" dirty="0">
                        <a:solidFill>
                          <a:srgbClr val="C00000"/>
                        </a:solidFill>
                        <a:latin typeface="Calibri"/>
                        <a:ea typeface="Times New Roman"/>
                        <a:cs typeface="Times New Roman"/>
                      </a:endParaRPr>
                    </a:p>
                  </a:txBody>
                  <a:tcPr marL="55502" marR="55502" marT="0" marB="0"/>
                </a:tc>
              </a:tr>
              <a:tr h="577874">
                <a:tc>
                  <a:txBody>
                    <a:bodyPr/>
                    <a:lstStyle/>
                    <a:p>
                      <a:endParaRPr lang="ru-RU" sz="1600" dirty="0"/>
                    </a:p>
                  </a:txBody>
                  <a:tcPr marL="55502" marR="55502" marT="0" marB="0"/>
                </a:tc>
                <a:tc>
                  <a:txBody>
                    <a:bodyPr/>
                    <a:lstStyle/>
                    <a:p>
                      <a:endParaRPr lang="ru-RU" sz="1600" dirty="0"/>
                    </a:p>
                  </a:txBody>
                  <a:tcPr marL="55502" marR="55502" marT="0" marB="0"/>
                </a:tc>
                <a:tc vMerge="1">
                  <a:txBody>
                    <a:bodyPr/>
                    <a:lstStyle/>
                    <a:p>
                      <a:endParaRPr lang="ru-RU"/>
                    </a:p>
                  </a:txBody>
                  <a:tcPr/>
                </a:tc>
                <a:tc vMerge="1">
                  <a:txBody>
                    <a:bodyPr/>
                    <a:lstStyle/>
                    <a:p>
                      <a:endParaRPr lang="ru-RU"/>
                    </a:p>
                  </a:txBody>
                  <a:tcPr/>
                </a:tc>
                <a:tc>
                  <a:txBody>
                    <a:bodyPr/>
                    <a:lstStyle/>
                    <a:p>
                      <a:pPr algn="r">
                        <a:lnSpc>
                          <a:spcPct val="150000"/>
                        </a:lnSpc>
                        <a:spcAft>
                          <a:spcPts val="0"/>
                        </a:spcAft>
                      </a:pPr>
                      <a:r>
                        <a:rPr lang="ru-RU" sz="1600" dirty="0">
                          <a:solidFill>
                            <a:srgbClr val="C00000"/>
                          </a:solidFill>
                        </a:rPr>
                        <a:t> 219 125=</a:t>
                      </a:r>
                      <a:endParaRPr lang="ru-RU" sz="1600" dirty="0">
                        <a:solidFill>
                          <a:srgbClr val="C00000"/>
                        </a:solidFill>
                        <a:latin typeface="Calibri"/>
                        <a:ea typeface="Times New Roman"/>
                        <a:cs typeface="Times New Roman"/>
                      </a:endParaRPr>
                    </a:p>
                  </a:txBody>
                  <a:tcPr marL="55502" marR="55502" marT="0" marB="0"/>
                </a:tc>
                <a:tc>
                  <a:txBody>
                    <a:bodyPr/>
                    <a:lstStyle/>
                    <a:p>
                      <a:pPr>
                        <a:lnSpc>
                          <a:spcPct val="115000"/>
                        </a:lnSpc>
                        <a:spcAft>
                          <a:spcPts val="0"/>
                        </a:spcAft>
                      </a:pPr>
                      <a:r>
                        <a:rPr lang="ru-RU" sz="1600" dirty="0"/>
                        <a:t>Налог ЕНВД (за весь год) уплаченный </a:t>
                      </a:r>
                      <a:endParaRPr lang="ru-RU" sz="1600" dirty="0">
                        <a:solidFill>
                          <a:srgbClr val="15142A"/>
                        </a:solidFill>
                        <a:latin typeface="Calibri"/>
                        <a:ea typeface="Times New Roman"/>
                        <a:cs typeface="Times New Roman"/>
                      </a:endParaRPr>
                    </a:p>
                  </a:txBody>
                  <a:tcPr marL="55502" marR="55502" marT="0" marB="0"/>
                </a:tc>
              </a:tr>
              <a:tr h="554141">
                <a:tc>
                  <a:txBody>
                    <a:bodyPr/>
                    <a:lstStyle/>
                    <a:p>
                      <a:pPr algn="just">
                        <a:lnSpc>
                          <a:spcPct val="150000"/>
                        </a:lnSpc>
                        <a:spcAft>
                          <a:spcPts val="0"/>
                        </a:spcAft>
                      </a:pPr>
                      <a:endParaRPr lang="ru-RU" sz="1600">
                        <a:solidFill>
                          <a:srgbClr val="15142A"/>
                        </a:solidFill>
                        <a:latin typeface="Times New Roman"/>
                        <a:ea typeface="Times New Roman"/>
                        <a:cs typeface="Times New Roman"/>
                      </a:endParaRPr>
                    </a:p>
                  </a:txBody>
                  <a:tcPr marL="55502" marR="55502" marT="0" marB="0"/>
                </a:tc>
                <a:tc>
                  <a:txBody>
                    <a:bodyPr/>
                    <a:lstStyle/>
                    <a:p>
                      <a:pPr algn="just">
                        <a:lnSpc>
                          <a:spcPct val="150000"/>
                        </a:lnSpc>
                        <a:spcAft>
                          <a:spcPts val="0"/>
                        </a:spcAft>
                      </a:pPr>
                      <a:endParaRPr lang="ru-RU" sz="1600" dirty="0">
                        <a:solidFill>
                          <a:srgbClr val="15142A"/>
                        </a:solidFill>
                        <a:latin typeface="Times New Roman"/>
                        <a:ea typeface="Times New Roman"/>
                        <a:cs typeface="Times New Roman"/>
                      </a:endParaRPr>
                    </a:p>
                  </a:txBody>
                  <a:tcPr marL="55502" marR="55502" marT="0" marB="0"/>
                </a:tc>
                <a:tc vMerge="1">
                  <a:txBody>
                    <a:bodyPr/>
                    <a:lstStyle/>
                    <a:p>
                      <a:endParaRPr lang="ru-RU"/>
                    </a:p>
                  </a:txBody>
                  <a:tcPr/>
                </a:tc>
                <a:tc vMerge="1">
                  <a:txBody>
                    <a:bodyPr/>
                    <a:lstStyle/>
                    <a:p>
                      <a:endParaRPr lang="ru-RU"/>
                    </a:p>
                  </a:txBody>
                  <a:tcPr/>
                </a:tc>
                <a:tc>
                  <a:txBody>
                    <a:bodyPr/>
                    <a:lstStyle/>
                    <a:p>
                      <a:pPr algn="r">
                        <a:lnSpc>
                          <a:spcPct val="150000"/>
                        </a:lnSpc>
                        <a:spcAft>
                          <a:spcPts val="0"/>
                        </a:spcAft>
                      </a:pPr>
                      <a:r>
                        <a:rPr lang="ru-RU" sz="1600" dirty="0">
                          <a:solidFill>
                            <a:srgbClr val="C00000"/>
                          </a:solidFill>
                        </a:rPr>
                        <a:t>138 627</a:t>
                      </a:r>
                      <a:r>
                        <a:rPr lang="ru-RU" sz="1600" u="sng" baseline="30000" dirty="0">
                          <a:solidFill>
                            <a:srgbClr val="C00000"/>
                          </a:solidFill>
                        </a:rPr>
                        <a:t>84</a:t>
                      </a:r>
                      <a:r>
                        <a:rPr lang="ru-RU" sz="1600" dirty="0">
                          <a:solidFill>
                            <a:srgbClr val="C00000"/>
                          </a:solidFill>
                        </a:rPr>
                        <a:t> </a:t>
                      </a:r>
                      <a:endParaRPr lang="ru-RU" sz="1600" dirty="0">
                        <a:solidFill>
                          <a:srgbClr val="C00000"/>
                        </a:solidFill>
                        <a:latin typeface="Calibri"/>
                        <a:ea typeface="Times New Roman"/>
                        <a:cs typeface="Times New Roman"/>
                      </a:endParaRPr>
                    </a:p>
                  </a:txBody>
                  <a:tcPr marL="55502" marR="55502" marT="0" marB="0"/>
                </a:tc>
                <a:tc>
                  <a:txBody>
                    <a:bodyPr/>
                    <a:lstStyle/>
                    <a:p>
                      <a:pPr>
                        <a:lnSpc>
                          <a:spcPct val="115000"/>
                        </a:lnSpc>
                        <a:spcAft>
                          <a:spcPts val="0"/>
                        </a:spcAft>
                      </a:pPr>
                      <a:r>
                        <a:rPr lang="ru-RU" sz="1600" dirty="0"/>
                        <a:t>Взнос в ПФР (руб.) </a:t>
                      </a:r>
                    </a:p>
                    <a:p>
                      <a:pPr>
                        <a:lnSpc>
                          <a:spcPct val="115000"/>
                        </a:lnSpc>
                        <a:spcAft>
                          <a:spcPts val="0"/>
                        </a:spcAft>
                      </a:pPr>
                      <a:r>
                        <a:rPr lang="ru-RU" sz="1600" dirty="0"/>
                        <a:t>в уменьшение суммы налога</a:t>
                      </a:r>
                      <a:endParaRPr lang="ru-RU" sz="1600" dirty="0">
                        <a:solidFill>
                          <a:srgbClr val="15142A"/>
                        </a:solidFill>
                        <a:latin typeface="Calibri"/>
                        <a:ea typeface="Times New Roman"/>
                        <a:cs typeface="Times New Roman"/>
                      </a:endParaRPr>
                    </a:p>
                  </a:txBody>
                  <a:tcPr marL="55502" marR="55502" marT="0" marB="0"/>
                </a:tc>
              </a:tr>
              <a:tr h="668820">
                <a:tc>
                  <a:txBody>
                    <a:bodyPr/>
                    <a:lstStyle/>
                    <a:p>
                      <a:pPr algn="just">
                        <a:lnSpc>
                          <a:spcPct val="150000"/>
                        </a:lnSpc>
                        <a:spcAft>
                          <a:spcPts val="0"/>
                        </a:spcAft>
                      </a:pPr>
                      <a:endParaRPr lang="ru-RU" sz="1600">
                        <a:solidFill>
                          <a:srgbClr val="15142A"/>
                        </a:solidFill>
                        <a:latin typeface="Times New Roman"/>
                        <a:ea typeface="Times New Roman"/>
                        <a:cs typeface="Times New Roman"/>
                      </a:endParaRPr>
                    </a:p>
                  </a:txBody>
                  <a:tcPr marL="55502" marR="55502" marT="0" marB="0"/>
                </a:tc>
                <a:tc>
                  <a:txBody>
                    <a:bodyPr/>
                    <a:lstStyle/>
                    <a:p>
                      <a:pPr algn="just">
                        <a:lnSpc>
                          <a:spcPct val="150000"/>
                        </a:lnSpc>
                        <a:spcAft>
                          <a:spcPts val="0"/>
                        </a:spcAft>
                      </a:pPr>
                      <a:endParaRPr lang="ru-RU" sz="1600" dirty="0">
                        <a:solidFill>
                          <a:srgbClr val="15142A"/>
                        </a:solidFill>
                        <a:latin typeface="Times New Roman"/>
                        <a:ea typeface="Times New Roman"/>
                        <a:cs typeface="Times New Roman"/>
                      </a:endParaRPr>
                    </a:p>
                  </a:txBody>
                  <a:tcPr marL="55502" marR="55502" marT="0" marB="0"/>
                </a:tc>
                <a:tc vMerge="1">
                  <a:txBody>
                    <a:bodyPr/>
                    <a:lstStyle/>
                    <a:p>
                      <a:endParaRPr lang="ru-RU"/>
                    </a:p>
                  </a:txBody>
                  <a:tcPr/>
                </a:tc>
                <a:tc vMerge="1">
                  <a:txBody>
                    <a:bodyPr/>
                    <a:lstStyle/>
                    <a:p>
                      <a:endParaRPr lang="ru-RU"/>
                    </a:p>
                  </a:txBody>
                  <a:tcPr/>
                </a:tc>
                <a:tc>
                  <a:txBody>
                    <a:bodyPr/>
                    <a:lstStyle/>
                    <a:p>
                      <a:pPr algn="r">
                        <a:lnSpc>
                          <a:spcPct val="150000"/>
                        </a:lnSpc>
                        <a:spcAft>
                          <a:spcPts val="0"/>
                        </a:spcAft>
                      </a:pPr>
                      <a:r>
                        <a:rPr lang="ru-RU" sz="1600" dirty="0">
                          <a:solidFill>
                            <a:srgbClr val="C00000"/>
                          </a:solidFill>
                        </a:rPr>
                        <a:t>3 399</a:t>
                      </a:r>
                      <a:r>
                        <a:rPr lang="ru-RU" sz="1600" u="sng" baseline="30000" dirty="0">
                          <a:solidFill>
                            <a:srgbClr val="C00000"/>
                          </a:solidFill>
                        </a:rPr>
                        <a:t>05</a:t>
                      </a:r>
                      <a:endParaRPr lang="ru-RU" sz="1600" dirty="0">
                        <a:solidFill>
                          <a:srgbClr val="C00000"/>
                        </a:solidFill>
                        <a:latin typeface="Calibri"/>
                        <a:ea typeface="Times New Roman"/>
                        <a:cs typeface="Times New Roman"/>
                      </a:endParaRPr>
                    </a:p>
                  </a:txBody>
                  <a:tcPr marL="55502" marR="55502" marT="0" marB="0"/>
                </a:tc>
                <a:tc>
                  <a:txBody>
                    <a:bodyPr/>
                    <a:lstStyle/>
                    <a:p>
                      <a:pPr>
                        <a:lnSpc>
                          <a:spcPct val="115000"/>
                        </a:lnSpc>
                        <a:spcAft>
                          <a:spcPts val="0"/>
                        </a:spcAft>
                      </a:pPr>
                      <a:r>
                        <a:rPr lang="ru-RU" sz="1600" dirty="0"/>
                        <a:t>Взнос в ФФОМС (руб.) </a:t>
                      </a:r>
                    </a:p>
                    <a:p>
                      <a:pPr>
                        <a:lnSpc>
                          <a:spcPct val="115000"/>
                        </a:lnSpc>
                        <a:spcAft>
                          <a:spcPts val="0"/>
                        </a:spcAft>
                      </a:pPr>
                      <a:r>
                        <a:rPr lang="ru-RU" sz="1600" dirty="0"/>
                        <a:t>в уменьшение суммы налога</a:t>
                      </a:r>
                      <a:endParaRPr lang="ru-RU" sz="1600" dirty="0">
                        <a:solidFill>
                          <a:srgbClr val="15142A"/>
                        </a:solidFill>
                        <a:latin typeface="Calibri"/>
                        <a:ea typeface="Times New Roman"/>
                        <a:cs typeface="Times New Roman"/>
                      </a:endParaRPr>
                    </a:p>
                  </a:txBody>
                  <a:tcPr marL="55502" marR="55502" marT="0" marB="0"/>
                </a:tc>
              </a:tr>
              <a:tr h="692440">
                <a:tc>
                  <a:txBody>
                    <a:bodyPr/>
                    <a:lstStyle/>
                    <a:p>
                      <a:pPr algn="r">
                        <a:lnSpc>
                          <a:spcPct val="115000"/>
                        </a:lnSpc>
                        <a:spcAft>
                          <a:spcPts val="0"/>
                        </a:spcAft>
                      </a:pPr>
                      <a:r>
                        <a:rPr lang="ru-RU" sz="1600" dirty="0"/>
                        <a:t>ФИНАНСОВЫЙ </a:t>
                      </a:r>
                    </a:p>
                    <a:p>
                      <a:pPr algn="r">
                        <a:lnSpc>
                          <a:spcPct val="115000"/>
                        </a:lnSpc>
                        <a:spcAft>
                          <a:spcPts val="0"/>
                        </a:spcAft>
                      </a:pPr>
                      <a:r>
                        <a:rPr lang="ru-RU" sz="1600" dirty="0"/>
                        <a:t>РЕЗУЛЬТАТ</a:t>
                      </a:r>
                      <a:endParaRPr lang="ru-RU" sz="1600" dirty="0">
                        <a:solidFill>
                          <a:srgbClr val="15142A"/>
                        </a:solidFill>
                        <a:latin typeface="Calibri"/>
                        <a:ea typeface="Times New Roman"/>
                        <a:cs typeface="Times New Roman"/>
                      </a:endParaRPr>
                    </a:p>
                  </a:txBody>
                  <a:tcPr marL="55502" marR="55502" marT="0" marB="0"/>
                </a:tc>
                <a:tc>
                  <a:txBody>
                    <a:bodyPr/>
                    <a:lstStyle/>
                    <a:p>
                      <a:pPr algn="r">
                        <a:lnSpc>
                          <a:spcPct val="150000"/>
                        </a:lnSpc>
                        <a:spcAft>
                          <a:spcPts val="0"/>
                        </a:spcAft>
                      </a:pPr>
                      <a:r>
                        <a:rPr lang="ru-RU" sz="1600" dirty="0"/>
                        <a:t>41 638 848=</a:t>
                      </a:r>
                      <a:endParaRPr lang="ru-RU" sz="1600" dirty="0">
                        <a:solidFill>
                          <a:srgbClr val="15142A"/>
                        </a:solidFill>
                        <a:latin typeface="Calibri"/>
                        <a:ea typeface="Times New Roman"/>
                        <a:cs typeface="Times New Roman"/>
                      </a:endParaRPr>
                    </a:p>
                  </a:txBody>
                  <a:tcPr marL="55502" marR="55502" marT="0" marB="0"/>
                </a:tc>
                <a:tc vMerge="1">
                  <a:txBody>
                    <a:bodyPr/>
                    <a:lstStyle/>
                    <a:p>
                      <a:endParaRPr lang="ru-RU"/>
                    </a:p>
                  </a:txBody>
                  <a:tcPr/>
                </a:tc>
                <a:tc vMerge="1">
                  <a:txBody>
                    <a:bodyPr/>
                    <a:lstStyle/>
                    <a:p>
                      <a:endParaRPr lang="ru-RU"/>
                    </a:p>
                  </a:txBody>
                  <a:tcPr/>
                </a:tc>
                <a:tc>
                  <a:txBody>
                    <a:bodyPr/>
                    <a:lstStyle/>
                    <a:p>
                      <a:pPr algn="r">
                        <a:lnSpc>
                          <a:spcPct val="150000"/>
                        </a:lnSpc>
                        <a:spcAft>
                          <a:spcPts val="0"/>
                        </a:spcAft>
                      </a:pPr>
                      <a:r>
                        <a:rPr lang="ru-RU" sz="1600" dirty="0">
                          <a:solidFill>
                            <a:srgbClr val="C00000"/>
                          </a:solidFill>
                        </a:rPr>
                        <a:t>18 361 152=</a:t>
                      </a:r>
                      <a:endParaRPr lang="ru-RU" sz="1600" dirty="0">
                        <a:solidFill>
                          <a:srgbClr val="C00000"/>
                        </a:solidFill>
                        <a:latin typeface="Calibri"/>
                        <a:ea typeface="Times New Roman"/>
                        <a:cs typeface="Times New Roman"/>
                      </a:endParaRPr>
                    </a:p>
                  </a:txBody>
                  <a:tcPr marL="55502" marR="55502" marT="0" marB="0"/>
                </a:tc>
                <a:tc>
                  <a:txBody>
                    <a:bodyPr/>
                    <a:lstStyle/>
                    <a:p>
                      <a:pPr algn="just">
                        <a:lnSpc>
                          <a:spcPct val="115000"/>
                        </a:lnSpc>
                        <a:spcAft>
                          <a:spcPts val="0"/>
                        </a:spcAft>
                      </a:pPr>
                      <a:r>
                        <a:rPr lang="ru-RU" sz="1600" dirty="0"/>
                        <a:t>СУММА </a:t>
                      </a:r>
                    </a:p>
                    <a:p>
                      <a:pPr algn="just">
                        <a:lnSpc>
                          <a:spcPct val="115000"/>
                        </a:lnSpc>
                        <a:spcAft>
                          <a:spcPts val="0"/>
                        </a:spcAft>
                      </a:pPr>
                      <a:r>
                        <a:rPr lang="ru-RU" sz="1600" dirty="0"/>
                        <a:t>ПЛАТЕЖЕЙ</a:t>
                      </a:r>
                      <a:endParaRPr lang="ru-RU" sz="1600" dirty="0">
                        <a:latin typeface="Calibri"/>
                        <a:ea typeface="Times New Roman"/>
                        <a:cs typeface="Times New Roman"/>
                      </a:endParaRPr>
                    </a:p>
                  </a:txBody>
                  <a:tcPr marL="55502" marR="55502" marT="0" marB="0"/>
                </a:tc>
              </a:tr>
            </a:tbl>
          </a:graphicData>
        </a:graphic>
      </p:graphicFrame>
    </p:spTree>
  </p:cSld>
  <p:clrMapOvr>
    <a:masterClrMapping/>
  </p:clrMapOvr>
  <p:transition>
    <p:wheel spokes="3"/>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4" name="AutoShape 6"/>
          <p:cNvSpPr>
            <a:spLocks noChangeArrowheads="1"/>
          </p:cNvSpPr>
          <p:nvPr/>
        </p:nvSpPr>
        <p:spPr bwMode="auto">
          <a:xfrm>
            <a:off x="685800" y="241300"/>
            <a:ext cx="7772400" cy="1866900"/>
          </a:xfrm>
          <a:prstGeom prst="roundRect">
            <a:avLst>
              <a:gd name="adj" fmla="val 16667"/>
            </a:avLst>
          </a:prstGeom>
          <a:gradFill>
            <a:gsLst>
              <a:gs pos="0">
                <a:schemeClr val="accent1"/>
              </a:gs>
              <a:gs pos="50000">
                <a:schemeClr val="accent1">
                  <a:tint val="44500"/>
                  <a:satMod val="160000"/>
                </a:schemeClr>
              </a:gs>
              <a:gs pos="100000">
                <a:schemeClr val="accent1">
                  <a:tint val="23500"/>
                  <a:satMod val="160000"/>
                </a:schemeClr>
              </a:gs>
            </a:gsLst>
            <a:lin ang="16200000" scaled="1"/>
          </a:gradFill>
          <a:ln w="9525">
            <a:solidFill>
              <a:schemeClr val="tx1"/>
            </a:solidFill>
            <a:round/>
            <a:headEnd/>
            <a:tailEnd/>
          </a:ln>
          <a:effectLst/>
        </p:spPr>
        <p:style>
          <a:lnRef idx="0">
            <a:scrgbClr r="0" g="0" b="0"/>
          </a:lnRef>
          <a:fillRef idx="1003">
            <a:schemeClr val="lt2"/>
          </a:fillRef>
          <a:effectRef idx="0">
            <a:scrgbClr r="0" g="0" b="0"/>
          </a:effectRef>
          <a:fontRef idx="major"/>
        </p:style>
        <p:txBody>
          <a:bodyPr wrap="none" anchor="ctr"/>
          <a:lstStyle/>
          <a:p>
            <a:pPr marL="514350" indent="-514350" algn="ctr">
              <a:buAutoNum type="arabicPeriod"/>
              <a:defRPr/>
            </a:pPr>
            <a:r>
              <a:rPr lang="ru-RU" sz="2800" dirty="0" smtClean="0">
                <a:solidFill>
                  <a:schemeClr val="bg1"/>
                </a:solidFill>
                <a:effectLst>
                  <a:outerShdw blurRad="38100" dist="38100" dir="2700000" algn="tl">
                    <a:srgbClr val="000000"/>
                  </a:outerShdw>
                </a:effectLst>
                <a:latin typeface="Arial" charset="0"/>
              </a:rPr>
              <a:t>Основополагающие начала </a:t>
            </a:r>
          </a:p>
          <a:p>
            <a:pPr marL="514350" indent="-514350" algn="ctr">
              <a:defRPr/>
            </a:pPr>
            <a:r>
              <a:rPr lang="ru-RU" sz="2800" dirty="0" smtClean="0">
                <a:solidFill>
                  <a:schemeClr val="bg1"/>
                </a:solidFill>
                <a:effectLst>
                  <a:outerShdw blurRad="38100" dist="38100" dir="2700000" algn="tl">
                    <a:srgbClr val="000000"/>
                  </a:outerShdw>
                </a:effectLst>
                <a:latin typeface="Arial" charset="0"/>
              </a:rPr>
              <a:t>индивидуальной предпринимательской </a:t>
            </a:r>
          </a:p>
          <a:p>
            <a:pPr marL="514350" indent="-514350" algn="ctr">
              <a:defRPr/>
            </a:pPr>
            <a:r>
              <a:rPr lang="ru-RU" sz="2800" dirty="0" smtClean="0">
                <a:solidFill>
                  <a:schemeClr val="bg1"/>
                </a:solidFill>
                <a:effectLst>
                  <a:outerShdw blurRad="38100" dist="38100" dir="2700000" algn="tl">
                    <a:srgbClr val="000000"/>
                  </a:outerShdw>
                </a:effectLst>
                <a:latin typeface="Arial" charset="0"/>
              </a:rPr>
              <a:t>деятельности с оптимальными </a:t>
            </a:r>
          </a:p>
          <a:p>
            <a:pPr marL="514350" indent="-514350" algn="ctr">
              <a:defRPr/>
            </a:pPr>
            <a:r>
              <a:rPr lang="ru-RU" sz="2800" dirty="0" smtClean="0">
                <a:solidFill>
                  <a:schemeClr val="bg1"/>
                </a:solidFill>
                <a:effectLst>
                  <a:outerShdw blurRad="38100" dist="38100" dir="2700000" algn="tl">
                    <a:srgbClr val="000000"/>
                  </a:outerShdw>
                </a:effectLst>
                <a:latin typeface="Arial" charset="0"/>
              </a:rPr>
              <a:t>пропорциями финансовых затрат.</a:t>
            </a:r>
          </a:p>
        </p:txBody>
      </p:sp>
      <p:sp>
        <p:nvSpPr>
          <p:cNvPr id="12289" name="Rectangle 1"/>
          <p:cNvSpPr>
            <a:spLocks noGrp="1" noChangeArrowheads="1"/>
          </p:cNvSpPr>
          <p:nvPr>
            <p:ph idx="1"/>
          </p:nvPr>
        </p:nvSpPr>
        <p:spPr bwMode="auto">
          <a:xfrm>
            <a:off x="304800" y="2249780"/>
            <a:ext cx="8420100" cy="37856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49263" algn="l"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dirty="0" smtClean="0">
                <a:ln>
                  <a:noFill/>
                </a:ln>
                <a:solidFill>
                  <a:srgbClr val="FFFFFF"/>
                </a:solidFill>
                <a:effectLst/>
                <a:ea typeface="Calibri" pitchFamily="34" charset="0"/>
                <a:cs typeface="Times New Roman" pitchFamily="18" charset="0"/>
              </a:rPr>
              <a:t>Вариантов бизнеса существует всего 5 (пять), укажем примеры:</a:t>
            </a:r>
            <a:endParaRPr kumimoji="0" lang="ru-RU" sz="2400" b="0" i="0" u="none" strike="noStrike" cap="none" normalizeH="0" baseline="0" dirty="0" smtClean="0">
              <a:ln>
                <a:noFill/>
              </a:ln>
              <a:solidFill>
                <a:srgbClr val="FFFFFF"/>
              </a:solidFill>
              <a:effectLst/>
              <a:cs typeface="Arial" pitchFamily="34" charset="0"/>
            </a:endParaRPr>
          </a:p>
          <a:p>
            <a:pPr marL="0" marR="0" lvl="0" indent="449263" algn="l"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rgbClr val="FFFFFF"/>
                </a:solidFill>
                <a:effectLst/>
                <a:ea typeface="Calibri" pitchFamily="34" charset="0"/>
                <a:cs typeface="Times New Roman" pitchFamily="18" charset="0"/>
              </a:rPr>
              <a:t>1) производство товаров (изготовление мебели);</a:t>
            </a:r>
            <a:endParaRPr kumimoji="0" lang="ru-RU" sz="2400" b="0" i="0" u="none" strike="noStrike" cap="none" normalizeH="0" baseline="0" dirty="0" smtClean="0">
              <a:ln>
                <a:noFill/>
              </a:ln>
              <a:solidFill>
                <a:srgbClr val="FFFFFF"/>
              </a:solidFill>
              <a:effectLst/>
              <a:cs typeface="Arial" pitchFamily="34" charset="0"/>
            </a:endParaRPr>
          </a:p>
          <a:p>
            <a:pPr marL="0" marR="0" lvl="0" indent="449263" algn="l"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rgbClr val="FFFFFF"/>
                </a:solidFill>
                <a:effectLst/>
                <a:ea typeface="Calibri" pitchFamily="34" charset="0"/>
                <a:cs typeface="Times New Roman" pitchFamily="18" charset="0"/>
              </a:rPr>
              <a:t>2) выполнение работ (ремонт жилья);</a:t>
            </a:r>
            <a:endParaRPr kumimoji="0" lang="ru-RU" sz="2400" b="0" i="0" u="none" strike="noStrike" cap="none" normalizeH="0" baseline="0" dirty="0" smtClean="0">
              <a:ln>
                <a:noFill/>
              </a:ln>
              <a:solidFill>
                <a:srgbClr val="FFFFFF"/>
              </a:solidFill>
              <a:effectLst/>
              <a:cs typeface="Arial" pitchFamily="34" charset="0"/>
            </a:endParaRPr>
          </a:p>
          <a:p>
            <a:pPr marL="0" marR="0" lvl="0" indent="449263" algn="l"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rgbClr val="FFFFFF"/>
                </a:solidFill>
                <a:effectLst/>
                <a:ea typeface="Calibri" pitchFamily="34" charset="0"/>
                <a:cs typeface="Times New Roman" pitchFamily="18" charset="0"/>
              </a:rPr>
              <a:t>3) оказание услуг (юридические услуги);</a:t>
            </a:r>
            <a:endParaRPr kumimoji="0" lang="ru-RU" sz="2400" b="0" i="0" u="none" strike="noStrike" cap="none" normalizeH="0" baseline="0" dirty="0" smtClean="0">
              <a:ln>
                <a:noFill/>
              </a:ln>
              <a:solidFill>
                <a:srgbClr val="FFFFFF"/>
              </a:solidFill>
              <a:effectLst/>
              <a:cs typeface="Arial" pitchFamily="34" charset="0"/>
            </a:endParaRPr>
          </a:p>
          <a:p>
            <a:pPr marL="0" marR="0" lvl="0" indent="449263" algn="l"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rgbClr val="FFFFFF"/>
                </a:solidFill>
                <a:effectLst/>
                <a:ea typeface="Calibri" pitchFamily="34" charset="0"/>
                <a:cs typeface="Times New Roman" pitchFamily="18" charset="0"/>
              </a:rPr>
              <a:t>4) использование имущества (предоставление в аренду участка земли);</a:t>
            </a:r>
            <a:endParaRPr kumimoji="0" lang="ru-RU" sz="2400" b="0" i="0" u="none" strike="noStrike" cap="none" normalizeH="0" baseline="0" dirty="0" smtClean="0">
              <a:ln>
                <a:noFill/>
              </a:ln>
              <a:solidFill>
                <a:srgbClr val="FFFFFF"/>
              </a:solidFill>
              <a:effectLst/>
              <a:cs typeface="Arial" pitchFamily="34" charset="0"/>
            </a:endParaRPr>
          </a:p>
          <a:p>
            <a:pPr marL="0" marR="0" lvl="0" indent="449263" algn="l" defTabSz="914400" rtl="0" eaLnBrk="0" fontAlgn="base" latinLnBrk="0" hangingPunct="0">
              <a:lnSpc>
                <a:spcPct val="100000"/>
              </a:lnSpc>
              <a:spcBef>
                <a:spcPct val="0"/>
              </a:spcBef>
              <a:spcAft>
                <a:spcPct val="0"/>
              </a:spcAft>
              <a:buClrTx/>
              <a:buSzTx/>
              <a:buFontTx/>
              <a:buNone/>
              <a:tabLst/>
            </a:pPr>
            <a:r>
              <a:rPr kumimoji="0" lang="ru-RU" sz="2400" b="0" i="0" u="none" strike="noStrike" cap="none" normalizeH="0" baseline="0" dirty="0" smtClean="0">
                <a:ln>
                  <a:noFill/>
                </a:ln>
                <a:solidFill>
                  <a:srgbClr val="FFFFFF"/>
                </a:solidFill>
                <a:effectLst/>
                <a:ea typeface="Calibri" pitchFamily="34" charset="0"/>
                <a:cs typeface="Times New Roman" pitchFamily="18" charset="0"/>
              </a:rPr>
              <a:t>5) реализация интеллектуальных прав (предоставление издательству разрешения на выпуск детективного романа автора). </a:t>
            </a:r>
            <a:endParaRPr kumimoji="0" lang="ru-RU" sz="2400" b="0" i="0" u="none" strike="noStrike" cap="none" normalizeH="0" baseline="0" dirty="0" smtClean="0">
              <a:ln>
                <a:noFill/>
              </a:ln>
              <a:solidFill>
                <a:srgbClr val="FFFFFF"/>
              </a:solidFill>
              <a:effectLst/>
              <a:cs typeface="Arial" pitchFamily="34" charset="0"/>
            </a:endParaRPr>
          </a:p>
        </p:txBody>
      </p:sp>
    </p:spTree>
  </p:cSld>
  <p:clrMapOvr>
    <a:masterClrMapping/>
  </p:clrMapOvr>
  <p:transition>
    <p:wheel spokes="3"/>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6"/>
          <p:cNvSpPr>
            <a:spLocks noGrp="1" noChangeArrowheads="1"/>
          </p:cNvSpPr>
          <p:nvPr>
            <p:ph type="title"/>
          </p:nvPr>
        </p:nvSpPr>
        <p:spPr bwMode="auto">
          <a:xfrm>
            <a:off x="484709" y="452718"/>
            <a:ext cx="8287815" cy="1400530"/>
          </a:xfrm>
          <a:prstGeom prst="roundRect">
            <a:avLst>
              <a:gd name="adj" fmla="val 16667"/>
            </a:avLst>
          </a:prstGeom>
          <a:gradFill>
            <a:gsLst>
              <a:gs pos="0">
                <a:schemeClr val="accent1"/>
              </a:gs>
              <a:gs pos="50000">
                <a:schemeClr val="accent1">
                  <a:tint val="44500"/>
                  <a:satMod val="160000"/>
                </a:schemeClr>
              </a:gs>
              <a:gs pos="100000">
                <a:schemeClr val="accent1">
                  <a:tint val="23500"/>
                  <a:satMod val="160000"/>
                </a:schemeClr>
              </a:gs>
            </a:gsLst>
            <a:lin ang="16200000" scaled="1"/>
          </a:gradFill>
          <a:ln w="9525">
            <a:solidFill>
              <a:schemeClr val="tx1"/>
            </a:solidFill>
            <a:round/>
            <a:headEnd/>
            <a:tailEnd/>
          </a:ln>
          <a:effectLst/>
        </p:spPr>
        <p:style>
          <a:lnRef idx="0">
            <a:scrgbClr r="0" g="0" b="0"/>
          </a:lnRef>
          <a:fillRef idx="1003">
            <a:schemeClr val="lt2"/>
          </a:fillRef>
          <a:effectRef idx="0">
            <a:scrgbClr r="0" g="0" b="0"/>
          </a:effectRef>
          <a:fontRef idx="major"/>
        </p:style>
        <p:txBody>
          <a:bodyPr wrap="none" anchor="ctr"/>
          <a:lstStyle/>
          <a:p>
            <a:r>
              <a:rPr lang="ru-RU" sz="1800" i="1" dirty="0" smtClean="0">
                <a:solidFill>
                  <a:srgbClr val="FFFFFF"/>
                </a:solidFill>
              </a:rPr>
              <a:t/>
            </a:r>
            <a:br>
              <a:rPr lang="ru-RU" sz="1800" i="1" dirty="0" smtClean="0">
                <a:solidFill>
                  <a:srgbClr val="FFFFFF"/>
                </a:solidFill>
              </a:rPr>
            </a:br>
            <a:r>
              <a:rPr lang="ru-RU" sz="1800" i="1" dirty="0" smtClean="0">
                <a:solidFill>
                  <a:srgbClr val="FFFFFF"/>
                </a:solidFill>
              </a:rPr>
              <a:t/>
            </a:r>
            <a:br>
              <a:rPr lang="ru-RU" sz="1800" i="1" dirty="0" smtClean="0">
                <a:solidFill>
                  <a:srgbClr val="FFFFFF"/>
                </a:solidFill>
              </a:rPr>
            </a:br>
            <a:r>
              <a:rPr lang="ru-RU" sz="1800" i="1" dirty="0" smtClean="0">
                <a:solidFill>
                  <a:schemeClr val="bg1"/>
                </a:solidFill>
              </a:rPr>
              <a:t>Оценка финансовых затрат индивидуального предпринимателя </a:t>
            </a:r>
            <a:r>
              <a:rPr lang="ru-RU" sz="1800" dirty="0" smtClean="0">
                <a:solidFill>
                  <a:schemeClr val="bg1"/>
                </a:solidFill>
              </a:rPr>
              <a:t/>
            </a:r>
            <a:br>
              <a:rPr lang="ru-RU" sz="1800" dirty="0" smtClean="0">
                <a:solidFill>
                  <a:schemeClr val="bg1"/>
                </a:solidFill>
              </a:rPr>
            </a:br>
            <a:r>
              <a:rPr lang="ru-RU" sz="1800" i="1" dirty="0" smtClean="0">
                <a:solidFill>
                  <a:schemeClr val="bg1"/>
                </a:solidFill>
              </a:rPr>
              <a:t>в рамках специального режима налогообложения – </a:t>
            </a:r>
            <a:br>
              <a:rPr lang="ru-RU" sz="1800" i="1" dirty="0" smtClean="0">
                <a:solidFill>
                  <a:schemeClr val="bg1"/>
                </a:solidFill>
              </a:rPr>
            </a:br>
            <a:r>
              <a:rPr lang="ru-RU" sz="1800" i="1" dirty="0" smtClean="0">
                <a:solidFill>
                  <a:schemeClr val="bg1"/>
                </a:solidFill>
              </a:rPr>
              <a:t> патентной системы налогообложения</a:t>
            </a:r>
            <a:r>
              <a:rPr lang="ru-RU" sz="1800" i="1" dirty="0" smtClean="0">
                <a:solidFill>
                  <a:srgbClr val="FFFFFF"/>
                </a:solidFill>
              </a:rPr>
              <a:t/>
            </a:r>
            <a:br>
              <a:rPr lang="ru-RU" sz="1800" i="1" dirty="0" smtClean="0">
                <a:solidFill>
                  <a:srgbClr val="FFFFFF"/>
                </a:solidFill>
              </a:rPr>
            </a:br>
            <a:r>
              <a:rPr lang="ru-RU" sz="1800" i="1" dirty="0" smtClean="0">
                <a:solidFill>
                  <a:srgbClr val="FFFFFF"/>
                </a:solidFill>
              </a:rPr>
              <a:t/>
            </a:r>
            <a:br>
              <a:rPr lang="ru-RU" sz="1800" i="1" dirty="0" smtClean="0">
                <a:solidFill>
                  <a:srgbClr val="FFFFFF"/>
                </a:solidFill>
              </a:rPr>
            </a:br>
            <a:endParaRPr lang="ru-RU" sz="1800" dirty="0">
              <a:solidFill>
                <a:srgbClr val="FFFFFF"/>
              </a:solidFill>
            </a:endParaRPr>
          </a:p>
        </p:txBody>
      </p:sp>
      <p:sp>
        <p:nvSpPr>
          <p:cNvPr id="3" name="Содержимое 2"/>
          <p:cNvSpPr>
            <a:spLocks noGrp="1"/>
          </p:cNvSpPr>
          <p:nvPr>
            <p:ph idx="1"/>
          </p:nvPr>
        </p:nvSpPr>
        <p:spPr>
          <a:xfrm>
            <a:off x="342900" y="2052925"/>
            <a:ext cx="8458200" cy="4195481"/>
          </a:xfrm>
        </p:spPr>
        <p:txBody>
          <a:bodyPr>
            <a:normAutofit lnSpcReduction="10000"/>
          </a:bodyPr>
          <a:lstStyle/>
          <a:p>
            <a:pPr>
              <a:buNone/>
            </a:pPr>
            <a:r>
              <a:rPr lang="ru-RU" sz="1800" dirty="0" smtClean="0">
                <a:solidFill>
                  <a:srgbClr val="FFFFFF"/>
                </a:solidFill>
              </a:rPr>
              <a:t>	Глава 26.5. Раздела VIII.1. «Специальные налоговые режимы» НК РФ регламентирует патентную систему налогообложения (ПСН). Эта система налогообложения может применяться только индивидуальными предпринимателями, у которых трудится работников не более 15 человек или индивидуальными предпринимателями-одиночками. А также может применяться, если годовая выручка индивидуального предпринимателя не превышает 60 млн. рублей. ПСН вводится в действие в соответствии с НК РФ законами субъектов Российской Федерации, после чего применяется на территориях указанных субъектов. Например, в Волгоградской области в 2012 году принят такой закон. НК РФ устанавливает, что ПСН применяется в отношении 47 видов предпринимательской деятельности, однако в Волгоградской области согласно закону возможны только 22 вида предпринимательской деятельности на ПСН. </a:t>
            </a:r>
          </a:p>
          <a:p>
            <a:endParaRPr lang="ru-RU" sz="1800" dirty="0">
              <a:solidFill>
                <a:srgbClr val="FFFFFF"/>
              </a:solidFill>
            </a:endParaRPr>
          </a:p>
        </p:txBody>
      </p:sp>
    </p:spTree>
  </p:cSld>
  <p:clrMapOvr>
    <a:masterClrMapping/>
  </p:clrMapOvr>
  <p:transition>
    <p:wheel spokes="3"/>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a:spLocks noGrp="1"/>
          </p:cNvSpPr>
          <p:nvPr>
            <p:ph idx="1"/>
          </p:nvPr>
        </p:nvSpPr>
        <p:spPr>
          <a:xfrm>
            <a:off x="300038" y="1071563"/>
            <a:ext cx="8491537" cy="5491161"/>
          </a:xfrm>
        </p:spPr>
        <p:txBody>
          <a:bodyPr>
            <a:normAutofit fontScale="92500" lnSpcReduction="10000"/>
          </a:bodyPr>
          <a:lstStyle/>
          <a:p>
            <a:pPr marL="0" indent="357188" algn="just">
              <a:buNone/>
            </a:pPr>
            <a:r>
              <a:rPr lang="ru-RU" sz="1800" dirty="0" smtClean="0">
                <a:solidFill>
                  <a:srgbClr val="FFFFFF"/>
                </a:solidFill>
              </a:rPr>
              <a:t>	По аналогии с установлением вменённого дохода в рамках системы налогообложения в виде ЕНВД Законами субъектов Российской Федерации устанавливаются размеры потенциально возможного к получению индивидуальным предпринимателем годового дохода дифференцированно по видам предпринимательской деятельности, в отношении которых применяется ПСН. </a:t>
            </a:r>
            <a:endParaRPr lang="ru-RU" sz="1800" dirty="0" smtClean="0">
              <a:solidFill>
                <a:srgbClr val="FFFFFF"/>
              </a:solidFill>
            </a:endParaRPr>
          </a:p>
          <a:p>
            <a:pPr marL="0" indent="357188" algn="just">
              <a:buNone/>
            </a:pPr>
            <a:r>
              <a:rPr lang="ru-RU" sz="1800" dirty="0" smtClean="0">
                <a:solidFill>
                  <a:srgbClr val="FFFFFF"/>
                </a:solidFill>
              </a:rPr>
              <a:t>Максимальный </a:t>
            </a:r>
            <a:r>
              <a:rPr lang="ru-RU" sz="1800" dirty="0" smtClean="0">
                <a:solidFill>
                  <a:srgbClr val="FFFFFF"/>
                </a:solidFill>
              </a:rPr>
              <a:t>размер потенциально возможного к получению индивидуальным предпринимателем годового дохода подлежит индексации на коэффициент-дефлятор, установленный на соответствующий календарный год. </a:t>
            </a:r>
            <a:endParaRPr lang="ru-RU" sz="1800" dirty="0" smtClean="0">
              <a:solidFill>
                <a:srgbClr val="FFFFFF"/>
              </a:solidFill>
            </a:endParaRPr>
          </a:p>
          <a:p>
            <a:pPr marL="0" indent="357188" algn="just">
              <a:buNone/>
            </a:pPr>
            <a:r>
              <a:rPr lang="ru-RU" sz="1800" dirty="0" smtClean="0">
                <a:solidFill>
                  <a:srgbClr val="FFFFFF"/>
                </a:solidFill>
              </a:rPr>
              <a:t>Так</a:t>
            </a:r>
            <a:r>
              <a:rPr lang="ru-RU" sz="1800" dirty="0" smtClean="0">
                <a:solidFill>
                  <a:srgbClr val="FFFFFF"/>
                </a:solidFill>
              </a:rPr>
              <a:t>, согласно Приказу Минэкономразвития России коэффициент-дефлятор, необходимый в целях применения главы 26.5 НК РФ на 2014 год установлен равным </a:t>
            </a:r>
            <a:r>
              <a:rPr lang="ru-RU" sz="1800" b="1" dirty="0" smtClean="0">
                <a:solidFill>
                  <a:srgbClr val="FFFFFF"/>
                </a:solidFill>
              </a:rPr>
              <a:t>1,067</a:t>
            </a:r>
            <a:r>
              <a:rPr lang="ru-RU" sz="1800" dirty="0" smtClean="0">
                <a:solidFill>
                  <a:srgbClr val="FFFFFF"/>
                </a:solidFill>
              </a:rPr>
              <a:t>.</a:t>
            </a:r>
            <a:r>
              <a:rPr lang="ru-RU" sz="1800" dirty="0" smtClean="0"/>
              <a:t> </a:t>
            </a:r>
            <a:r>
              <a:rPr lang="ru-RU" sz="1800" dirty="0" smtClean="0">
                <a:solidFill>
                  <a:srgbClr val="FFFFFF"/>
                </a:solidFill>
              </a:rPr>
              <a:t>Патент выдаётся по выбору индивидуального предпринимателя на период от 1 до 12 месяцев включительно в пределах календарного года. Объект налогообложения при ПСН – это потенциально возможный к получению годовой доход индивидуального предпринимателя по соответствующему виду предпринимательской деятельности, установленный законом субъекта РФ. Денежное выражение этого потенциально возможного к получению годового дохода – налоговая база. Налоговая ставка устанавливается в размере 6 %. Налоговая декларация по налогу, уплачиваемому в связи с применением ПСН, в налоговые органы не представляется. </a:t>
            </a:r>
          </a:p>
          <a:p>
            <a:endParaRPr lang="ru-RU" sz="1800" dirty="0">
              <a:solidFill>
                <a:srgbClr val="FFFFFF"/>
              </a:solidFill>
            </a:endParaRPr>
          </a:p>
        </p:txBody>
      </p:sp>
    </p:spTree>
  </p:cSld>
  <p:clrMapOvr>
    <a:masterClrMapping/>
  </p:clrMapOvr>
  <p:transition>
    <p:wheel spokes="3"/>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одержимое 2"/>
          <p:cNvSpPr txBox="1">
            <a:spLocks/>
          </p:cNvSpPr>
          <p:nvPr/>
        </p:nvSpPr>
        <p:spPr bwMode="auto">
          <a:xfrm>
            <a:off x="390525" y="247651"/>
            <a:ext cx="7915275" cy="74294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tabLst>
                <a:tab pos="450850" algn="l"/>
              </a:tabLst>
            </a:pPr>
            <a:r>
              <a:rPr lang="ru-RU" b="1" dirty="0" smtClean="0">
                <a:latin typeface="+mj-lt"/>
                <a:ea typeface="Calibri" pitchFamily="34" charset="0"/>
                <a:cs typeface="Times New Roman" pitchFamily="18" charset="0"/>
              </a:rPr>
              <a:t>Патентная </a:t>
            </a:r>
            <a:r>
              <a:rPr lang="ru-RU" b="1" dirty="0" smtClean="0">
                <a:latin typeface="+mj-lt"/>
                <a:ea typeface="Calibri" pitchFamily="34" charset="0"/>
                <a:cs typeface="Times New Roman" pitchFamily="18" charset="0"/>
              </a:rPr>
              <a:t>система налогообложения для Волгоградской области</a:t>
            </a:r>
          </a:p>
        </p:txBody>
      </p:sp>
      <p:graphicFrame>
        <p:nvGraphicFramePr>
          <p:cNvPr id="5" name="Таблица 4"/>
          <p:cNvGraphicFramePr>
            <a:graphicFrameLocks noGrp="1"/>
          </p:cNvGraphicFramePr>
          <p:nvPr>
            <p:extLst>
              <p:ext uri="{D42A27DB-BD31-4B8C-83A1-F6EECF244321}">
                <p14:modId xmlns:p14="http://schemas.microsoft.com/office/powerpoint/2010/main" val="4167683984"/>
              </p:ext>
            </p:extLst>
          </p:nvPr>
        </p:nvGraphicFramePr>
        <p:xfrm>
          <a:off x="171449" y="990600"/>
          <a:ext cx="8829675" cy="5815639"/>
        </p:xfrm>
        <a:graphic>
          <a:graphicData uri="http://schemas.openxmlformats.org/drawingml/2006/table">
            <a:tbl>
              <a:tblPr>
                <a:tableStyleId>{3C2FFA5D-87B4-456A-9821-1D502468CF0F}</a:tableStyleId>
              </a:tblPr>
              <a:tblGrid>
                <a:gridCol w="1922996"/>
                <a:gridCol w="1530343"/>
                <a:gridCol w="563811"/>
                <a:gridCol w="513470"/>
                <a:gridCol w="1914346"/>
                <a:gridCol w="2384709"/>
              </a:tblGrid>
              <a:tr h="836198">
                <a:tc rowSpan="2">
                  <a:txBody>
                    <a:bodyPr/>
                    <a:lstStyle/>
                    <a:p>
                      <a:pPr>
                        <a:lnSpc>
                          <a:spcPct val="115000"/>
                        </a:lnSpc>
                        <a:spcAft>
                          <a:spcPts val="0"/>
                        </a:spcAft>
                      </a:pPr>
                      <a:r>
                        <a:rPr lang="ru-RU" sz="1600" dirty="0"/>
                        <a:t>Выручка (руб.) </a:t>
                      </a:r>
                    </a:p>
                    <a:p>
                      <a:pPr>
                        <a:lnSpc>
                          <a:spcPct val="115000"/>
                        </a:lnSpc>
                        <a:spcAft>
                          <a:spcPts val="0"/>
                        </a:spcAft>
                      </a:pPr>
                      <a:r>
                        <a:rPr lang="ru-RU" sz="1600" dirty="0"/>
                        <a:t>Помол зерна без привлечения наёмных работников на территории Волгоградской области       </a:t>
                      </a:r>
                      <a:endParaRPr lang="ru-RU" sz="1600" dirty="0">
                        <a:solidFill>
                          <a:srgbClr val="15142A"/>
                        </a:solidFill>
                        <a:latin typeface="Calibri"/>
                        <a:ea typeface="Times New Roman"/>
                        <a:cs typeface="Times New Roman"/>
                      </a:endParaRPr>
                    </a:p>
                  </a:txBody>
                  <a:tcPr marL="67525" marR="67525" marT="0" marB="0"/>
                </a:tc>
                <a:tc>
                  <a:txBody>
                    <a:bodyPr/>
                    <a:lstStyle/>
                    <a:p>
                      <a:pPr algn="r">
                        <a:lnSpc>
                          <a:spcPct val="150000"/>
                        </a:lnSpc>
                        <a:spcAft>
                          <a:spcPts val="0"/>
                        </a:spcAft>
                      </a:pPr>
                      <a:r>
                        <a:rPr lang="ru-RU" sz="1600" dirty="0"/>
                        <a:t>60 000 000=</a:t>
                      </a:r>
                      <a:endParaRPr lang="ru-RU" sz="1600" dirty="0">
                        <a:solidFill>
                          <a:srgbClr val="15142A"/>
                        </a:solidFill>
                        <a:latin typeface="Calibri"/>
                        <a:ea typeface="Times New Roman"/>
                        <a:cs typeface="Times New Roman"/>
                      </a:endParaRPr>
                    </a:p>
                  </a:txBody>
                  <a:tcPr marL="67525" marR="67525" marT="0" marB="0"/>
                </a:tc>
                <a:tc rowSpan="7">
                  <a:txBody>
                    <a:bodyPr/>
                    <a:lstStyle/>
                    <a:p>
                      <a:pPr algn="ctr">
                        <a:lnSpc>
                          <a:spcPct val="115000"/>
                        </a:lnSpc>
                        <a:spcAft>
                          <a:spcPts val="0"/>
                        </a:spcAft>
                      </a:pPr>
                      <a:r>
                        <a:rPr lang="ru-RU" sz="1600" dirty="0"/>
                        <a:t>ВХОДЯЩИЙ  </a:t>
                      </a:r>
                      <a:r>
                        <a:rPr lang="ru-RU" sz="1600" dirty="0" smtClean="0"/>
                        <a:t>ФИНАНСОВЫЙ  </a:t>
                      </a:r>
                      <a:r>
                        <a:rPr lang="ru-RU" sz="1600" dirty="0"/>
                        <a:t>ПОТОК</a:t>
                      </a:r>
                      <a:endParaRPr lang="ru-RU" sz="1600" dirty="0">
                        <a:solidFill>
                          <a:srgbClr val="15142A"/>
                        </a:solidFill>
                        <a:latin typeface="Calibri"/>
                        <a:ea typeface="Times New Roman"/>
                        <a:cs typeface="Times New Roman"/>
                      </a:endParaRPr>
                    </a:p>
                  </a:txBody>
                  <a:tcPr marL="67525" marR="67525" marT="0" marB="0" vert="vert270"/>
                </a:tc>
                <a:tc rowSpan="7">
                  <a:txBody>
                    <a:bodyPr/>
                    <a:lstStyle/>
                    <a:p>
                      <a:pPr marL="71755" marR="71755" algn="ctr">
                        <a:lnSpc>
                          <a:spcPct val="150000"/>
                        </a:lnSpc>
                        <a:spcAft>
                          <a:spcPts val="0"/>
                        </a:spcAft>
                      </a:pPr>
                      <a:r>
                        <a:rPr lang="ru-RU" sz="1600"/>
                        <a:t>ПЛАТЕЖИ</a:t>
                      </a:r>
                      <a:endParaRPr lang="ru-RU" sz="1600">
                        <a:latin typeface="Calibri"/>
                        <a:ea typeface="Times New Roman"/>
                        <a:cs typeface="Times New Roman"/>
                      </a:endParaRPr>
                    </a:p>
                  </a:txBody>
                  <a:tcPr marL="67525" marR="67525" marT="0" marB="0" vert="vert270"/>
                </a:tc>
                <a:tc>
                  <a:txBody>
                    <a:bodyPr/>
                    <a:lstStyle/>
                    <a:p>
                      <a:pPr algn="r">
                        <a:lnSpc>
                          <a:spcPct val="115000"/>
                        </a:lnSpc>
                        <a:spcAft>
                          <a:spcPts val="0"/>
                        </a:spcAft>
                      </a:pPr>
                      <a:r>
                        <a:rPr lang="ru-RU" sz="1600" dirty="0"/>
                        <a:t>266 750=</a:t>
                      </a:r>
                      <a:endParaRPr lang="ru-RU" sz="1600" dirty="0">
                        <a:solidFill>
                          <a:srgbClr val="FFFF00"/>
                        </a:solidFill>
                        <a:latin typeface="Calibri"/>
                        <a:ea typeface="Times New Roman"/>
                        <a:cs typeface="Times New Roman"/>
                      </a:endParaRPr>
                    </a:p>
                  </a:txBody>
                  <a:tcPr marL="67525" marR="67525" marT="0" marB="0"/>
                </a:tc>
                <a:tc>
                  <a:txBody>
                    <a:bodyPr/>
                    <a:lstStyle/>
                    <a:p>
                      <a:pPr>
                        <a:lnSpc>
                          <a:spcPct val="115000"/>
                        </a:lnSpc>
                        <a:spcAft>
                          <a:spcPts val="0"/>
                        </a:spcAft>
                      </a:pPr>
                      <a:r>
                        <a:rPr lang="ru-RU" sz="1600" dirty="0"/>
                        <a:t>Потенциально возможный к получению ИП годовой доход </a:t>
                      </a:r>
                      <a:endParaRPr lang="ru-RU" sz="1600" dirty="0" smtClean="0"/>
                    </a:p>
                    <a:p>
                      <a:pPr>
                        <a:lnSpc>
                          <a:spcPct val="115000"/>
                        </a:lnSpc>
                        <a:spcAft>
                          <a:spcPts val="0"/>
                        </a:spcAft>
                      </a:pPr>
                      <a:r>
                        <a:rPr lang="ru-RU" sz="1600" dirty="0" smtClean="0"/>
                        <a:t>за </a:t>
                      </a:r>
                      <a:r>
                        <a:rPr lang="ru-RU" sz="1600" dirty="0"/>
                        <a:t>2014 год</a:t>
                      </a:r>
                      <a:endParaRPr lang="ru-RU" sz="1600" dirty="0">
                        <a:solidFill>
                          <a:srgbClr val="15142A"/>
                        </a:solidFill>
                        <a:latin typeface="Calibri"/>
                        <a:ea typeface="Times New Roman"/>
                        <a:cs typeface="Times New Roman"/>
                      </a:endParaRPr>
                    </a:p>
                  </a:txBody>
                  <a:tcPr marL="67525" marR="67525" marT="0" marB="0"/>
                </a:tc>
              </a:tr>
              <a:tr h="632776">
                <a:tc vMerge="1">
                  <a:txBody>
                    <a:bodyPr/>
                    <a:lstStyle/>
                    <a:p>
                      <a:endParaRPr lang="ru-RU"/>
                    </a:p>
                  </a:txBody>
                  <a:tcPr/>
                </a:tc>
                <a:tc>
                  <a:txBody>
                    <a:bodyPr/>
                    <a:lstStyle/>
                    <a:p>
                      <a:pPr algn="r">
                        <a:lnSpc>
                          <a:spcPct val="150000"/>
                        </a:lnSpc>
                        <a:spcAft>
                          <a:spcPts val="0"/>
                        </a:spcAft>
                      </a:pPr>
                      <a:endParaRPr lang="ru-RU" sz="1600" dirty="0">
                        <a:solidFill>
                          <a:srgbClr val="15142A"/>
                        </a:solidFill>
                        <a:latin typeface="Times New Roman"/>
                        <a:ea typeface="Times New Roman"/>
                        <a:cs typeface="Times New Roman"/>
                      </a:endParaRPr>
                    </a:p>
                  </a:txBody>
                  <a:tcPr marL="67525" marR="67525" marT="0" marB="0"/>
                </a:tc>
                <a:tc vMerge="1">
                  <a:txBody>
                    <a:bodyPr/>
                    <a:lstStyle/>
                    <a:p>
                      <a:endParaRPr lang="ru-RU"/>
                    </a:p>
                  </a:txBody>
                  <a:tcPr/>
                </a:tc>
                <a:tc vMerge="1">
                  <a:txBody>
                    <a:bodyPr/>
                    <a:lstStyle/>
                    <a:p>
                      <a:endParaRPr lang="ru-RU"/>
                    </a:p>
                  </a:txBody>
                  <a:tcPr/>
                </a:tc>
                <a:tc>
                  <a:txBody>
                    <a:bodyPr/>
                    <a:lstStyle/>
                    <a:p>
                      <a:pPr algn="r">
                        <a:lnSpc>
                          <a:spcPct val="150000"/>
                        </a:lnSpc>
                        <a:spcAft>
                          <a:spcPts val="0"/>
                        </a:spcAft>
                      </a:pPr>
                      <a:endParaRPr lang="ru-RU" sz="1600" dirty="0">
                        <a:latin typeface="Times New Roman"/>
                        <a:ea typeface="Times New Roman"/>
                        <a:cs typeface="Times New Roman"/>
                      </a:endParaRPr>
                    </a:p>
                  </a:txBody>
                  <a:tcPr marL="67525" marR="67525" marT="0" marB="0"/>
                </a:tc>
                <a:tc>
                  <a:txBody>
                    <a:bodyPr/>
                    <a:lstStyle/>
                    <a:p>
                      <a:pPr>
                        <a:lnSpc>
                          <a:spcPct val="115000"/>
                        </a:lnSpc>
                        <a:spcAft>
                          <a:spcPts val="0"/>
                        </a:spcAft>
                      </a:pPr>
                      <a:endParaRPr lang="ru-RU" sz="1600" dirty="0">
                        <a:solidFill>
                          <a:srgbClr val="15142A"/>
                        </a:solidFill>
                        <a:latin typeface="Times New Roman"/>
                        <a:ea typeface="Calibri"/>
                        <a:cs typeface="Times New Roman"/>
                      </a:endParaRPr>
                    </a:p>
                  </a:txBody>
                  <a:tcPr marL="67525" marR="67525" marT="0" marB="0"/>
                </a:tc>
              </a:tr>
              <a:tr h="500245">
                <a:tc>
                  <a:txBody>
                    <a:bodyPr/>
                    <a:lstStyle/>
                    <a:p>
                      <a:endParaRPr lang="ru-RU" sz="1600" dirty="0"/>
                    </a:p>
                  </a:txBody>
                  <a:tcPr marL="67525" marR="67525" marT="0" marB="0"/>
                </a:tc>
                <a:tc>
                  <a:txBody>
                    <a:bodyPr/>
                    <a:lstStyle/>
                    <a:p>
                      <a:endParaRPr lang="ru-RU" sz="1600" dirty="0"/>
                    </a:p>
                  </a:txBody>
                  <a:tcPr marL="67525" marR="67525" marT="0" marB="0"/>
                </a:tc>
                <a:tc vMerge="1">
                  <a:txBody>
                    <a:bodyPr/>
                    <a:lstStyle/>
                    <a:p>
                      <a:endParaRPr lang="ru-RU"/>
                    </a:p>
                  </a:txBody>
                  <a:tcPr/>
                </a:tc>
                <a:tc vMerge="1">
                  <a:txBody>
                    <a:bodyPr/>
                    <a:lstStyle/>
                    <a:p>
                      <a:endParaRPr lang="ru-RU"/>
                    </a:p>
                  </a:txBody>
                  <a:tcPr/>
                </a:tc>
                <a:tc>
                  <a:txBody>
                    <a:bodyPr/>
                    <a:lstStyle/>
                    <a:p>
                      <a:pPr algn="r">
                        <a:lnSpc>
                          <a:spcPct val="150000"/>
                        </a:lnSpc>
                        <a:spcAft>
                          <a:spcPts val="0"/>
                        </a:spcAft>
                      </a:pPr>
                      <a:r>
                        <a:rPr lang="ru-RU" sz="1600" dirty="0">
                          <a:solidFill>
                            <a:srgbClr val="C00000"/>
                          </a:solidFill>
                        </a:rPr>
                        <a:t>6 000 000=</a:t>
                      </a:r>
                      <a:endParaRPr lang="ru-RU" sz="1600" dirty="0">
                        <a:solidFill>
                          <a:srgbClr val="C00000"/>
                        </a:solidFill>
                        <a:latin typeface="Calibri"/>
                        <a:ea typeface="Times New Roman"/>
                        <a:cs typeface="Times New Roman"/>
                      </a:endParaRPr>
                    </a:p>
                  </a:txBody>
                  <a:tcPr marL="67525" marR="67525" marT="0" marB="0"/>
                </a:tc>
                <a:tc>
                  <a:txBody>
                    <a:bodyPr/>
                    <a:lstStyle/>
                    <a:p>
                      <a:pPr>
                        <a:lnSpc>
                          <a:spcPct val="115000"/>
                        </a:lnSpc>
                        <a:spcAft>
                          <a:spcPts val="0"/>
                        </a:spcAft>
                      </a:pPr>
                      <a:r>
                        <a:rPr lang="ru-RU" sz="1600" dirty="0"/>
                        <a:t>Расходы на обслуживание мобильной установки</a:t>
                      </a:r>
                      <a:endParaRPr lang="ru-RU" sz="1600" dirty="0">
                        <a:solidFill>
                          <a:srgbClr val="15142A"/>
                        </a:solidFill>
                        <a:latin typeface="Calibri"/>
                        <a:ea typeface="Times New Roman"/>
                        <a:cs typeface="Times New Roman"/>
                      </a:endParaRPr>
                    </a:p>
                  </a:txBody>
                  <a:tcPr marL="67525" marR="67525" marT="0" marB="0"/>
                </a:tc>
              </a:tr>
              <a:tr h="484365">
                <a:tc>
                  <a:txBody>
                    <a:bodyPr/>
                    <a:lstStyle/>
                    <a:p>
                      <a:endParaRPr lang="ru-RU" sz="1600" dirty="0"/>
                    </a:p>
                  </a:txBody>
                  <a:tcPr marL="67525" marR="67525" marT="0" marB="0"/>
                </a:tc>
                <a:tc>
                  <a:txBody>
                    <a:bodyPr/>
                    <a:lstStyle/>
                    <a:p>
                      <a:endParaRPr lang="ru-RU" sz="1600" dirty="0"/>
                    </a:p>
                  </a:txBody>
                  <a:tcPr marL="67525" marR="67525" marT="0" marB="0"/>
                </a:tc>
                <a:tc vMerge="1">
                  <a:txBody>
                    <a:bodyPr/>
                    <a:lstStyle/>
                    <a:p>
                      <a:endParaRPr lang="ru-RU"/>
                    </a:p>
                  </a:txBody>
                  <a:tcPr/>
                </a:tc>
                <a:tc vMerge="1">
                  <a:txBody>
                    <a:bodyPr/>
                    <a:lstStyle/>
                    <a:p>
                      <a:endParaRPr lang="ru-RU"/>
                    </a:p>
                  </a:txBody>
                  <a:tcPr/>
                </a:tc>
                <a:tc>
                  <a:txBody>
                    <a:bodyPr/>
                    <a:lstStyle/>
                    <a:p>
                      <a:pPr algn="r">
                        <a:lnSpc>
                          <a:spcPct val="150000"/>
                        </a:lnSpc>
                        <a:spcAft>
                          <a:spcPts val="0"/>
                        </a:spcAft>
                      </a:pPr>
                      <a:r>
                        <a:rPr lang="ru-RU" sz="1600" dirty="0">
                          <a:solidFill>
                            <a:srgbClr val="C00000"/>
                          </a:solidFill>
                        </a:rPr>
                        <a:t> 16 005=</a:t>
                      </a:r>
                      <a:endParaRPr lang="ru-RU" sz="1600" dirty="0">
                        <a:solidFill>
                          <a:srgbClr val="C00000"/>
                        </a:solidFill>
                        <a:latin typeface="Calibri"/>
                        <a:ea typeface="Times New Roman"/>
                        <a:cs typeface="Times New Roman"/>
                      </a:endParaRPr>
                    </a:p>
                  </a:txBody>
                  <a:tcPr marL="67525" marR="67525" marT="0" marB="0"/>
                </a:tc>
                <a:tc>
                  <a:txBody>
                    <a:bodyPr/>
                    <a:lstStyle/>
                    <a:p>
                      <a:pPr>
                        <a:lnSpc>
                          <a:spcPct val="115000"/>
                        </a:lnSpc>
                        <a:spcAft>
                          <a:spcPts val="0"/>
                        </a:spcAft>
                      </a:pPr>
                      <a:r>
                        <a:rPr lang="ru-RU" sz="1600" dirty="0"/>
                        <a:t>Налог ПСН (за весь год) уплаченный 6%</a:t>
                      </a:r>
                      <a:endParaRPr lang="ru-RU" sz="1600" dirty="0">
                        <a:latin typeface="Calibri"/>
                        <a:ea typeface="Times New Roman"/>
                        <a:cs typeface="Times New Roman"/>
                      </a:endParaRPr>
                    </a:p>
                  </a:txBody>
                  <a:tcPr marL="67525" marR="67525" marT="0" marB="0"/>
                </a:tc>
              </a:tr>
              <a:tr h="397020">
                <a:tc>
                  <a:txBody>
                    <a:bodyPr/>
                    <a:lstStyle/>
                    <a:p>
                      <a:endParaRPr lang="ru-RU" sz="1600" dirty="0"/>
                    </a:p>
                  </a:txBody>
                  <a:tcPr marL="67525" marR="67525" marT="0" marB="0"/>
                </a:tc>
                <a:tc>
                  <a:txBody>
                    <a:bodyPr/>
                    <a:lstStyle/>
                    <a:p>
                      <a:endParaRPr lang="ru-RU" sz="1600" dirty="0"/>
                    </a:p>
                  </a:txBody>
                  <a:tcPr marL="67525" marR="67525" marT="0" marB="0"/>
                </a:tc>
                <a:tc vMerge="1">
                  <a:txBody>
                    <a:bodyPr/>
                    <a:lstStyle/>
                    <a:p>
                      <a:endParaRPr lang="ru-RU"/>
                    </a:p>
                  </a:txBody>
                  <a:tcPr/>
                </a:tc>
                <a:tc vMerge="1">
                  <a:txBody>
                    <a:bodyPr/>
                    <a:lstStyle/>
                    <a:p>
                      <a:endParaRPr lang="ru-RU"/>
                    </a:p>
                  </a:txBody>
                  <a:tcPr/>
                </a:tc>
                <a:tc>
                  <a:txBody>
                    <a:bodyPr/>
                    <a:lstStyle/>
                    <a:p>
                      <a:pPr algn="r">
                        <a:lnSpc>
                          <a:spcPct val="150000"/>
                        </a:lnSpc>
                        <a:spcAft>
                          <a:spcPts val="0"/>
                        </a:spcAft>
                      </a:pPr>
                      <a:r>
                        <a:rPr lang="ru-RU" sz="1600" dirty="0">
                          <a:solidFill>
                            <a:srgbClr val="C00000"/>
                          </a:solidFill>
                        </a:rPr>
                        <a:t>138 627</a:t>
                      </a:r>
                      <a:r>
                        <a:rPr lang="ru-RU" sz="1600" u="sng" baseline="30000" dirty="0">
                          <a:solidFill>
                            <a:srgbClr val="C00000"/>
                          </a:solidFill>
                        </a:rPr>
                        <a:t>84</a:t>
                      </a:r>
                      <a:r>
                        <a:rPr lang="ru-RU" sz="1600" dirty="0">
                          <a:solidFill>
                            <a:srgbClr val="C00000"/>
                          </a:solidFill>
                        </a:rPr>
                        <a:t> </a:t>
                      </a:r>
                      <a:endParaRPr lang="ru-RU" sz="1600" dirty="0">
                        <a:solidFill>
                          <a:srgbClr val="C00000"/>
                        </a:solidFill>
                        <a:latin typeface="Calibri"/>
                        <a:ea typeface="Times New Roman"/>
                        <a:cs typeface="Times New Roman"/>
                      </a:endParaRPr>
                    </a:p>
                  </a:txBody>
                  <a:tcPr marL="67525" marR="67525" marT="0" marB="0"/>
                </a:tc>
                <a:tc>
                  <a:txBody>
                    <a:bodyPr/>
                    <a:lstStyle/>
                    <a:p>
                      <a:pPr>
                        <a:lnSpc>
                          <a:spcPct val="115000"/>
                        </a:lnSpc>
                        <a:spcAft>
                          <a:spcPts val="0"/>
                        </a:spcAft>
                      </a:pPr>
                      <a:r>
                        <a:rPr lang="ru-RU" sz="1600" dirty="0"/>
                        <a:t>Взнос в ПФР (руб.) </a:t>
                      </a:r>
                      <a:endParaRPr lang="ru-RU" sz="1600" dirty="0">
                        <a:solidFill>
                          <a:srgbClr val="15142A"/>
                        </a:solidFill>
                        <a:latin typeface="Calibri"/>
                        <a:ea typeface="Times New Roman"/>
                        <a:cs typeface="Times New Roman"/>
                      </a:endParaRPr>
                    </a:p>
                  </a:txBody>
                  <a:tcPr marL="67525" marR="67525" marT="0" marB="0"/>
                </a:tc>
              </a:tr>
              <a:tr h="602554">
                <a:tc>
                  <a:txBody>
                    <a:bodyPr/>
                    <a:lstStyle/>
                    <a:p>
                      <a:endParaRPr lang="ru-RU" sz="1600" dirty="0"/>
                    </a:p>
                  </a:txBody>
                  <a:tcPr marL="67525" marR="67525" marT="0" marB="0"/>
                </a:tc>
                <a:tc>
                  <a:txBody>
                    <a:bodyPr/>
                    <a:lstStyle/>
                    <a:p>
                      <a:endParaRPr lang="ru-RU" sz="1600" dirty="0"/>
                    </a:p>
                  </a:txBody>
                  <a:tcPr marL="67525" marR="67525" marT="0" marB="0"/>
                </a:tc>
                <a:tc vMerge="1">
                  <a:txBody>
                    <a:bodyPr/>
                    <a:lstStyle/>
                    <a:p>
                      <a:endParaRPr lang="ru-RU"/>
                    </a:p>
                  </a:txBody>
                  <a:tcPr/>
                </a:tc>
                <a:tc vMerge="1">
                  <a:txBody>
                    <a:bodyPr/>
                    <a:lstStyle/>
                    <a:p>
                      <a:endParaRPr lang="ru-RU"/>
                    </a:p>
                  </a:txBody>
                  <a:tcPr/>
                </a:tc>
                <a:tc>
                  <a:txBody>
                    <a:bodyPr/>
                    <a:lstStyle/>
                    <a:p>
                      <a:pPr algn="r">
                        <a:lnSpc>
                          <a:spcPct val="150000"/>
                        </a:lnSpc>
                        <a:spcAft>
                          <a:spcPts val="0"/>
                        </a:spcAft>
                      </a:pPr>
                      <a:r>
                        <a:rPr lang="ru-RU" sz="1600" dirty="0">
                          <a:solidFill>
                            <a:srgbClr val="C00000"/>
                          </a:solidFill>
                        </a:rPr>
                        <a:t>3 399</a:t>
                      </a:r>
                      <a:r>
                        <a:rPr lang="ru-RU" sz="1600" u="sng" baseline="30000" dirty="0">
                          <a:solidFill>
                            <a:srgbClr val="C00000"/>
                          </a:solidFill>
                        </a:rPr>
                        <a:t>05</a:t>
                      </a:r>
                      <a:endParaRPr lang="ru-RU" sz="1600" dirty="0">
                        <a:solidFill>
                          <a:srgbClr val="C00000"/>
                        </a:solidFill>
                        <a:latin typeface="Calibri"/>
                        <a:ea typeface="Times New Roman"/>
                        <a:cs typeface="Times New Roman"/>
                      </a:endParaRPr>
                    </a:p>
                  </a:txBody>
                  <a:tcPr marL="67525" marR="67525" marT="0" marB="0"/>
                </a:tc>
                <a:tc>
                  <a:txBody>
                    <a:bodyPr/>
                    <a:lstStyle/>
                    <a:p>
                      <a:pPr>
                        <a:lnSpc>
                          <a:spcPct val="115000"/>
                        </a:lnSpc>
                        <a:spcAft>
                          <a:spcPts val="0"/>
                        </a:spcAft>
                      </a:pPr>
                      <a:r>
                        <a:rPr lang="ru-RU" sz="1600" dirty="0"/>
                        <a:t>Взнос в ФФОМС (руб.) </a:t>
                      </a:r>
                      <a:endParaRPr lang="ru-RU" sz="1600" dirty="0">
                        <a:solidFill>
                          <a:srgbClr val="15142A"/>
                        </a:solidFill>
                        <a:latin typeface="Calibri"/>
                        <a:ea typeface="Times New Roman"/>
                        <a:cs typeface="Times New Roman"/>
                      </a:endParaRPr>
                    </a:p>
                  </a:txBody>
                  <a:tcPr marL="67525" marR="67525" marT="0" marB="0"/>
                </a:tc>
              </a:tr>
              <a:tr h="890241">
                <a:tc>
                  <a:txBody>
                    <a:bodyPr/>
                    <a:lstStyle/>
                    <a:p>
                      <a:pPr algn="r">
                        <a:lnSpc>
                          <a:spcPct val="115000"/>
                        </a:lnSpc>
                        <a:spcAft>
                          <a:spcPts val="0"/>
                        </a:spcAft>
                      </a:pPr>
                      <a:r>
                        <a:rPr lang="ru-RU" sz="1600" dirty="0"/>
                        <a:t>ФИНАНСОВЫЙ </a:t>
                      </a:r>
                    </a:p>
                    <a:p>
                      <a:pPr algn="r">
                        <a:lnSpc>
                          <a:spcPct val="115000"/>
                        </a:lnSpc>
                        <a:spcAft>
                          <a:spcPts val="0"/>
                        </a:spcAft>
                      </a:pPr>
                      <a:r>
                        <a:rPr lang="ru-RU" sz="1600" dirty="0"/>
                        <a:t>РЕЗУЛЬТАТ</a:t>
                      </a:r>
                      <a:endParaRPr lang="ru-RU" sz="1600" dirty="0">
                        <a:solidFill>
                          <a:srgbClr val="15142A"/>
                        </a:solidFill>
                        <a:latin typeface="Calibri"/>
                        <a:ea typeface="Times New Roman"/>
                        <a:cs typeface="Times New Roman"/>
                      </a:endParaRPr>
                    </a:p>
                  </a:txBody>
                  <a:tcPr marL="67525" marR="67525" marT="0" marB="0"/>
                </a:tc>
                <a:tc>
                  <a:txBody>
                    <a:bodyPr/>
                    <a:lstStyle/>
                    <a:p>
                      <a:pPr algn="r">
                        <a:lnSpc>
                          <a:spcPct val="150000"/>
                        </a:lnSpc>
                        <a:spcAft>
                          <a:spcPts val="0"/>
                        </a:spcAft>
                      </a:pPr>
                      <a:r>
                        <a:rPr lang="ru-RU" sz="1600" dirty="0"/>
                        <a:t>53 841 968=</a:t>
                      </a:r>
                      <a:endParaRPr lang="ru-RU" sz="1600" dirty="0">
                        <a:solidFill>
                          <a:srgbClr val="15142A"/>
                        </a:solidFill>
                        <a:latin typeface="Calibri"/>
                        <a:ea typeface="Times New Roman"/>
                        <a:cs typeface="Times New Roman"/>
                      </a:endParaRPr>
                    </a:p>
                  </a:txBody>
                  <a:tcPr marL="67525" marR="67525" marT="0" marB="0"/>
                </a:tc>
                <a:tc vMerge="1">
                  <a:txBody>
                    <a:bodyPr/>
                    <a:lstStyle/>
                    <a:p>
                      <a:endParaRPr lang="ru-RU"/>
                    </a:p>
                  </a:txBody>
                  <a:tcPr/>
                </a:tc>
                <a:tc vMerge="1">
                  <a:txBody>
                    <a:bodyPr/>
                    <a:lstStyle/>
                    <a:p>
                      <a:endParaRPr lang="ru-RU"/>
                    </a:p>
                  </a:txBody>
                  <a:tcPr/>
                </a:tc>
                <a:tc>
                  <a:txBody>
                    <a:bodyPr/>
                    <a:lstStyle/>
                    <a:p>
                      <a:pPr algn="r">
                        <a:lnSpc>
                          <a:spcPct val="150000"/>
                        </a:lnSpc>
                        <a:spcAft>
                          <a:spcPts val="0"/>
                        </a:spcAft>
                      </a:pPr>
                      <a:r>
                        <a:rPr lang="ru-RU" sz="1600" dirty="0">
                          <a:solidFill>
                            <a:srgbClr val="C00000"/>
                          </a:solidFill>
                        </a:rPr>
                        <a:t>6 158 032=</a:t>
                      </a:r>
                      <a:endParaRPr lang="ru-RU" sz="1600" dirty="0">
                        <a:solidFill>
                          <a:srgbClr val="C00000"/>
                        </a:solidFill>
                        <a:latin typeface="Calibri"/>
                        <a:ea typeface="Times New Roman"/>
                        <a:cs typeface="Times New Roman"/>
                      </a:endParaRPr>
                    </a:p>
                  </a:txBody>
                  <a:tcPr marL="67525" marR="67525" marT="0" marB="0"/>
                </a:tc>
                <a:tc>
                  <a:txBody>
                    <a:bodyPr/>
                    <a:lstStyle/>
                    <a:p>
                      <a:pPr algn="just">
                        <a:lnSpc>
                          <a:spcPct val="115000"/>
                        </a:lnSpc>
                        <a:spcAft>
                          <a:spcPts val="0"/>
                        </a:spcAft>
                      </a:pPr>
                      <a:r>
                        <a:rPr lang="ru-RU" sz="1600" dirty="0">
                          <a:solidFill>
                            <a:srgbClr val="C00000"/>
                          </a:solidFill>
                        </a:rPr>
                        <a:t>СУММА </a:t>
                      </a:r>
                    </a:p>
                    <a:p>
                      <a:pPr algn="just">
                        <a:lnSpc>
                          <a:spcPct val="115000"/>
                        </a:lnSpc>
                        <a:spcAft>
                          <a:spcPts val="0"/>
                        </a:spcAft>
                      </a:pPr>
                      <a:r>
                        <a:rPr lang="ru-RU" sz="1600" dirty="0">
                          <a:solidFill>
                            <a:srgbClr val="C00000"/>
                          </a:solidFill>
                        </a:rPr>
                        <a:t>ПЛАТЕЖЕЙ</a:t>
                      </a:r>
                      <a:endParaRPr lang="ru-RU" sz="1600" dirty="0">
                        <a:solidFill>
                          <a:srgbClr val="C00000"/>
                        </a:solidFill>
                        <a:latin typeface="Calibri"/>
                        <a:ea typeface="Times New Roman"/>
                        <a:cs typeface="Times New Roman"/>
                      </a:endParaRPr>
                    </a:p>
                  </a:txBody>
                  <a:tcPr marL="67525" marR="67525" marT="0" marB="0"/>
                </a:tc>
              </a:tr>
            </a:tbl>
          </a:graphicData>
        </a:graphic>
      </p:graphicFrame>
    </p:spTree>
  </p:cSld>
  <p:clrMapOvr>
    <a:masterClrMapping/>
  </p:clrMapOvr>
  <p:transition>
    <p:wheel spokes="3"/>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7" name="Rectangle 3"/>
          <p:cNvSpPr>
            <a:spLocks noGrp="1" noChangeArrowheads="1"/>
          </p:cNvSpPr>
          <p:nvPr>
            <p:ph idx="1"/>
          </p:nvPr>
        </p:nvSpPr>
        <p:spPr/>
        <p:txBody>
          <a:bodyPr/>
          <a:lstStyle/>
          <a:p>
            <a:pPr eaLnBrk="1" hangingPunct="1">
              <a:buFont typeface="Wingdings" pitchFamily="2" charset="2"/>
              <a:buNone/>
              <a:defRPr/>
            </a:pPr>
            <a:endParaRPr lang="ru-RU" dirty="0" smtClean="0"/>
          </a:p>
          <a:p>
            <a:pPr eaLnBrk="1" hangingPunct="1">
              <a:defRPr/>
            </a:pPr>
            <a:endParaRPr lang="ru-RU" dirty="0" smtClean="0"/>
          </a:p>
          <a:p>
            <a:pPr eaLnBrk="1" hangingPunct="1">
              <a:defRPr/>
            </a:pPr>
            <a:endParaRPr lang="ru-RU" dirty="0" smtClean="0"/>
          </a:p>
          <a:p>
            <a:pPr eaLnBrk="1" hangingPunct="1">
              <a:buFont typeface="Wingdings" pitchFamily="2" charset="2"/>
              <a:buNone/>
              <a:defRPr/>
            </a:pPr>
            <a:r>
              <a:rPr lang="ru-RU" dirty="0" smtClean="0"/>
              <a:t> </a:t>
            </a:r>
          </a:p>
        </p:txBody>
      </p:sp>
      <p:sp>
        <p:nvSpPr>
          <p:cNvPr id="123908" name="AutoShape 4"/>
          <p:cNvSpPr>
            <a:spLocks noChangeArrowheads="1"/>
          </p:cNvSpPr>
          <p:nvPr/>
        </p:nvSpPr>
        <p:spPr bwMode="auto">
          <a:xfrm>
            <a:off x="330200" y="317500"/>
            <a:ext cx="8432800" cy="6159500"/>
          </a:xfrm>
          <a:prstGeom prst="roundRect">
            <a:avLst>
              <a:gd name="adj" fmla="val 16667"/>
            </a:avLst>
          </a:prstGeom>
          <a:gradFill>
            <a:gsLst>
              <a:gs pos="0">
                <a:schemeClr val="accent1"/>
              </a:gs>
              <a:gs pos="50000">
                <a:schemeClr val="accent1">
                  <a:tint val="44500"/>
                  <a:satMod val="160000"/>
                </a:schemeClr>
              </a:gs>
              <a:gs pos="100000">
                <a:schemeClr val="accent1">
                  <a:tint val="23500"/>
                  <a:satMod val="160000"/>
                </a:schemeClr>
              </a:gs>
            </a:gsLst>
            <a:lin ang="16200000" scaled="1"/>
          </a:gradFill>
          <a:ln w="9525">
            <a:solidFill>
              <a:schemeClr val="tx1"/>
            </a:solidFill>
            <a:round/>
            <a:headEnd/>
            <a:tailEnd/>
          </a:ln>
          <a:effectLst/>
        </p:spPr>
        <p:style>
          <a:lnRef idx="0">
            <a:scrgbClr r="0" g="0" b="0"/>
          </a:lnRef>
          <a:fillRef idx="1003">
            <a:schemeClr val="lt2"/>
          </a:fillRef>
          <a:effectRef idx="0">
            <a:scrgbClr r="0" g="0" b="0"/>
          </a:effectRef>
          <a:fontRef idx="major"/>
        </p:style>
        <p:txBody>
          <a:bodyPr wrap="none" anchor="ctr"/>
          <a:lstStyle/>
          <a:p>
            <a:r>
              <a:rPr lang="ru-RU" dirty="0" smtClean="0">
                <a:solidFill>
                  <a:schemeClr val="bg1"/>
                </a:solidFill>
              </a:rPr>
              <a:t>Для всех 5-ти вариантов бизнеса универсальная формула </a:t>
            </a:r>
            <a:r>
              <a:rPr lang="ru-RU" sz="3200" b="1" dirty="0" smtClean="0">
                <a:solidFill>
                  <a:schemeClr val="bg1"/>
                </a:solidFill>
              </a:rPr>
              <a:t>(</a:t>
            </a:r>
            <a:r>
              <a:rPr lang="en-US" sz="3200" b="1" dirty="0" smtClean="0">
                <a:solidFill>
                  <a:schemeClr val="bg1"/>
                </a:solidFill>
              </a:rPr>
              <a:t> I </a:t>
            </a:r>
            <a:r>
              <a:rPr lang="ru-RU" sz="3200" b="1" dirty="0" smtClean="0">
                <a:solidFill>
                  <a:schemeClr val="bg1"/>
                </a:solidFill>
              </a:rPr>
              <a:t>)</a:t>
            </a:r>
            <a:endParaRPr lang="ru-RU" sz="3200" dirty="0" smtClean="0">
              <a:solidFill>
                <a:schemeClr val="bg1"/>
              </a:solidFill>
            </a:endParaRPr>
          </a:p>
          <a:p>
            <a:r>
              <a:rPr lang="ru-RU" dirty="0" smtClean="0">
                <a:solidFill>
                  <a:schemeClr val="bg1"/>
                </a:solidFill>
              </a:rPr>
              <a:t>индивидуальной предпринимательской  деятельности, </a:t>
            </a:r>
          </a:p>
          <a:p>
            <a:r>
              <a:rPr lang="ru-RU" dirty="0" smtClean="0">
                <a:solidFill>
                  <a:schemeClr val="bg1"/>
                </a:solidFill>
              </a:rPr>
              <a:t>ориентированной на положительные финансовые результаты, </a:t>
            </a:r>
          </a:p>
          <a:p>
            <a:r>
              <a:rPr lang="ru-RU" dirty="0" smtClean="0">
                <a:solidFill>
                  <a:schemeClr val="bg1"/>
                </a:solidFill>
              </a:rPr>
              <a:t>выглядит следующим образом:</a:t>
            </a:r>
          </a:p>
          <a:p>
            <a:endParaRPr lang="ru-RU" dirty="0" smtClean="0">
              <a:solidFill>
                <a:schemeClr val="bg1"/>
              </a:solidFill>
            </a:endParaRPr>
          </a:p>
          <a:p>
            <a:pPr algn="just"/>
            <a:r>
              <a:rPr lang="ru-RU" sz="3200" b="1" dirty="0" smtClean="0">
                <a:solidFill>
                  <a:schemeClr val="bg1"/>
                </a:solidFill>
              </a:rPr>
              <a:t>ЗД → ИПД → Д' </a:t>
            </a:r>
            <a:r>
              <a:rPr lang="ru-RU" sz="3200" dirty="0" smtClean="0">
                <a:solidFill>
                  <a:schemeClr val="bg1"/>
                </a:solidFill>
              </a:rPr>
              <a:t>при </a:t>
            </a:r>
            <a:r>
              <a:rPr lang="ru-RU" sz="3200" b="1" dirty="0" smtClean="0">
                <a:solidFill>
                  <a:schemeClr val="bg1"/>
                </a:solidFill>
              </a:rPr>
              <a:t>Д' = ЗД + ЧПД + Н </a:t>
            </a:r>
            <a:r>
              <a:rPr lang="ru-RU" sz="2800" b="1" dirty="0" smtClean="0">
                <a:solidFill>
                  <a:schemeClr val="bg1"/>
                </a:solidFill>
              </a:rPr>
              <a:t>,</a:t>
            </a:r>
          </a:p>
          <a:p>
            <a:endParaRPr lang="ru-RU" sz="2800" dirty="0" smtClean="0">
              <a:solidFill>
                <a:schemeClr val="bg1"/>
              </a:solidFill>
            </a:endParaRPr>
          </a:p>
          <a:p>
            <a:r>
              <a:rPr lang="ru-RU" sz="2800" dirty="0" smtClean="0">
                <a:solidFill>
                  <a:schemeClr val="bg1"/>
                </a:solidFill>
              </a:rPr>
              <a:t>где </a:t>
            </a:r>
            <a:r>
              <a:rPr lang="ru-RU" sz="2800" b="1" dirty="0" smtClean="0">
                <a:solidFill>
                  <a:schemeClr val="bg1"/>
                </a:solidFill>
              </a:rPr>
              <a:t>ЗД</a:t>
            </a:r>
            <a:r>
              <a:rPr lang="ru-RU" sz="2800" dirty="0" smtClean="0">
                <a:solidFill>
                  <a:schemeClr val="bg1"/>
                </a:solidFill>
              </a:rPr>
              <a:t> </a:t>
            </a:r>
            <a:r>
              <a:rPr lang="ru-RU" dirty="0" smtClean="0">
                <a:solidFill>
                  <a:schemeClr val="bg1"/>
                </a:solidFill>
              </a:rPr>
              <a:t>– затраты денег на осуществление </a:t>
            </a:r>
          </a:p>
          <a:p>
            <a:r>
              <a:rPr lang="ru-RU" dirty="0" smtClean="0">
                <a:solidFill>
                  <a:schemeClr val="bg1"/>
                </a:solidFill>
              </a:rPr>
              <a:t>индивидуальной предпринимательской деятельности;</a:t>
            </a:r>
          </a:p>
          <a:p>
            <a:r>
              <a:rPr lang="ru-RU" sz="2800" b="1" dirty="0" smtClean="0">
                <a:solidFill>
                  <a:schemeClr val="bg1"/>
                </a:solidFill>
              </a:rPr>
              <a:t>ИПД</a:t>
            </a:r>
            <a:r>
              <a:rPr lang="ru-RU" sz="2800" dirty="0" smtClean="0">
                <a:solidFill>
                  <a:schemeClr val="bg1"/>
                </a:solidFill>
              </a:rPr>
              <a:t> – </a:t>
            </a:r>
            <a:r>
              <a:rPr lang="ru-RU" dirty="0" smtClean="0">
                <a:solidFill>
                  <a:schemeClr val="bg1"/>
                </a:solidFill>
              </a:rPr>
              <a:t>индивидуальная предпринимательская деятельность </a:t>
            </a:r>
          </a:p>
          <a:p>
            <a:r>
              <a:rPr lang="ru-RU" dirty="0" smtClean="0">
                <a:solidFill>
                  <a:schemeClr val="bg1"/>
                </a:solidFill>
              </a:rPr>
              <a:t>по конкретному варианту бизнеса;</a:t>
            </a:r>
          </a:p>
          <a:p>
            <a:r>
              <a:rPr lang="ru-RU" sz="2800" b="1" dirty="0" smtClean="0">
                <a:solidFill>
                  <a:schemeClr val="bg1"/>
                </a:solidFill>
              </a:rPr>
              <a:t>Д'</a:t>
            </a:r>
            <a:r>
              <a:rPr lang="ru-RU" dirty="0" smtClean="0">
                <a:solidFill>
                  <a:schemeClr val="bg1"/>
                </a:solidFill>
              </a:rPr>
              <a:t>– деньги, полученные как итог реализации того или иного </a:t>
            </a:r>
          </a:p>
          <a:p>
            <a:r>
              <a:rPr lang="ru-RU" dirty="0" err="1" smtClean="0">
                <a:solidFill>
                  <a:schemeClr val="bg1"/>
                </a:solidFill>
              </a:rPr>
              <a:t>бизнес-продукта</a:t>
            </a:r>
            <a:r>
              <a:rPr lang="ru-RU" dirty="0" smtClean="0">
                <a:solidFill>
                  <a:schemeClr val="bg1"/>
                </a:solidFill>
              </a:rPr>
              <a:t> индивидуальным предпринимателем;</a:t>
            </a:r>
          </a:p>
          <a:p>
            <a:r>
              <a:rPr lang="ru-RU" sz="2800" b="1" dirty="0" smtClean="0">
                <a:solidFill>
                  <a:schemeClr val="bg1"/>
                </a:solidFill>
              </a:rPr>
              <a:t>ЧПД</a:t>
            </a:r>
            <a:r>
              <a:rPr lang="ru-RU" sz="2800" dirty="0" smtClean="0">
                <a:solidFill>
                  <a:schemeClr val="bg1"/>
                </a:solidFill>
              </a:rPr>
              <a:t> – </a:t>
            </a:r>
            <a:r>
              <a:rPr lang="ru-RU" dirty="0" smtClean="0">
                <a:solidFill>
                  <a:schemeClr val="bg1"/>
                </a:solidFill>
              </a:rPr>
              <a:t>чистый предпринимательский доход – </a:t>
            </a:r>
          </a:p>
          <a:p>
            <a:r>
              <a:rPr lang="ru-RU" dirty="0" smtClean="0">
                <a:solidFill>
                  <a:schemeClr val="bg1"/>
                </a:solidFill>
              </a:rPr>
              <a:t>положительная денежная разница между </a:t>
            </a:r>
            <a:r>
              <a:rPr lang="ru-RU" sz="2800" b="1" dirty="0" smtClean="0">
                <a:solidFill>
                  <a:schemeClr val="bg1"/>
                </a:solidFill>
              </a:rPr>
              <a:t>Д' </a:t>
            </a:r>
            <a:r>
              <a:rPr lang="ru-RU" sz="2800" dirty="0" smtClean="0">
                <a:solidFill>
                  <a:schemeClr val="bg1"/>
                </a:solidFill>
              </a:rPr>
              <a:t>и</a:t>
            </a:r>
            <a:r>
              <a:rPr lang="ru-RU" sz="2800" b="1" dirty="0" smtClean="0">
                <a:solidFill>
                  <a:schemeClr val="bg1"/>
                </a:solidFill>
              </a:rPr>
              <a:t> ЗД </a:t>
            </a:r>
            <a:r>
              <a:rPr lang="ru-RU" sz="2800" dirty="0" smtClean="0">
                <a:solidFill>
                  <a:schemeClr val="bg1"/>
                </a:solidFill>
              </a:rPr>
              <a:t>и</a:t>
            </a:r>
            <a:r>
              <a:rPr lang="ru-RU" sz="2800" b="1" dirty="0" smtClean="0">
                <a:solidFill>
                  <a:schemeClr val="bg1"/>
                </a:solidFill>
              </a:rPr>
              <a:t> Н</a:t>
            </a:r>
            <a:r>
              <a:rPr lang="ru-RU" sz="2800" dirty="0" smtClean="0">
                <a:solidFill>
                  <a:schemeClr val="bg1"/>
                </a:solidFill>
              </a:rPr>
              <a:t>;</a:t>
            </a:r>
          </a:p>
          <a:p>
            <a:r>
              <a:rPr lang="ru-RU" sz="2800" b="1" dirty="0" smtClean="0">
                <a:solidFill>
                  <a:schemeClr val="bg1"/>
                </a:solidFill>
              </a:rPr>
              <a:t>Н</a:t>
            </a:r>
            <a:r>
              <a:rPr lang="ru-RU" sz="2800" dirty="0" smtClean="0">
                <a:solidFill>
                  <a:schemeClr val="bg1"/>
                </a:solidFill>
              </a:rPr>
              <a:t> – налоги.</a:t>
            </a:r>
            <a:endParaRPr lang="ru-RU" sz="2800" dirty="0">
              <a:solidFill>
                <a:schemeClr val="bg1"/>
              </a:solidFill>
            </a:endParaRPr>
          </a:p>
        </p:txBody>
      </p:sp>
    </p:spTree>
  </p:cSld>
  <p:clrMapOvr>
    <a:masterClrMapping/>
  </p:clrMapOvr>
  <p:transition>
    <p:wheel spokes="3"/>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5" name="Rectangle 3"/>
          <p:cNvSpPr>
            <a:spLocks noGrp="1" noChangeArrowheads="1"/>
          </p:cNvSpPr>
          <p:nvPr>
            <p:ph idx="1"/>
          </p:nvPr>
        </p:nvSpPr>
        <p:spPr>
          <a:xfrm>
            <a:off x="482600" y="1028699"/>
            <a:ext cx="8229600" cy="5451475"/>
          </a:xfrm>
        </p:spPr>
        <p:txBody>
          <a:bodyPr>
            <a:normAutofit lnSpcReduction="10000"/>
          </a:bodyPr>
          <a:lstStyle/>
          <a:p>
            <a:pPr>
              <a:buNone/>
            </a:pPr>
            <a:r>
              <a:rPr lang="ru-RU" sz="2800" b="1" i="1" dirty="0" smtClean="0">
                <a:solidFill>
                  <a:schemeClr val="accent5">
                    <a:lumMod val="10000"/>
                    <a:lumOff val="90000"/>
                  </a:schemeClr>
                </a:solidFill>
              </a:rPr>
              <a:t>	</a:t>
            </a:r>
            <a:r>
              <a:rPr lang="ru-RU" sz="2000" dirty="0" smtClean="0">
                <a:solidFill>
                  <a:srgbClr val="FFFFFF"/>
                </a:solidFill>
              </a:rPr>
              <a:t>Индивидуальная предпринимательская деятельность будет осуществляться человеком интенсивно и непрерывно долго при наличии двух обязательных условий. </a:t>
            </a:r>
          </a:p>
          <a:p>
            <a:pPr>
              <a:buNone/>
            </a:pPr>
            <a:r>
              <a:rPr lang="ru-RU" sz="2000" dirty="0" smtClean="0">
                <a:solidFill>
                  <a:srgbClr val="FFFFFF"/>
                </a:solidFill>
              </a:rPr>
              <a:t>	</a:t>
            </a:r>
            <a:r>
              <a:rPr lang="ru-RU" dirty="0" smtClean="0">
                <a:solidFill>
                  <a:srgbClr val="FFFFFF"/>
                </a:solidFill>
              </a:rPr>
              <a:t>Во-первых,</a:t>
            </a:r>
            <a:r>
              <a:rPr lang="ru-RU" sz="2000" dirty="0" smtClean="0">
                <a:solidFill>
                  <a:srgbClr val="FFFFFF"/>
                </a:solidFill>
              </a:rPr>
              <a:t> чистый предпринимательский доход (Ч</a:t>
            </a:r>
            <a:r>
              <a:rPr lang="ru-RU" sz="2000" b="1" dirty="0" smtClean="0">
                <a:solidFill>
                  <a:srgbClr val="FFFFFF"/>
                </a:solidFill>
              </a:rPr>
              <a:t>ПД</a:t>
            </a:r>
            <a:r>
              <a:rPr lang="ru-RU" sz="2000" dirty="0" smtClean="0">
                <a:solidFill>
                  <a:srgbClr val="FFFFFF"/>
                </a:solidFill>
              </a:rPr>
              <a:t>), остающийся у индивидуального предпринимателя после покрытия всех денежных затрат на бизнес (</a:t>
            </a:r>
            <a:r>
              <a:rPr lang="ru-RU" sz="2000" b="1" dirty="0" smtClean="0">
                <a:solidFill>
                  <a:srgbClr val="FFFFFF"/>
                </a:solidFill>
              </a:rPr>
              <a:t>ЗД</a:t>
            </a:r>
            <a:r>
              <a:rPr lang="ru-RU" sz="2000" dirty="0" smtClean="0">
                <a:solidFill>
                  <a:srgbClr val="FFFFFF"/>
                </a:solidFill>
              </a:rPr>
              <a:t>) должен быть как минимум в 3 раза выше, чем сумма налогов (</a:t>
            </a:r>
            <a:r>
              <a:rPr lang="ru-RU" sz="2000" b="1" dirty="0" smtClean="0">
                <a:solidFill>
                  <a:srgbClr val="FFFFFF"/>
                </a:solidFill>
              </a:rPr>
              <a:t>Н</a:t>
            </a:r>
            <a:r>
              <a:rPr lang="ru-RU" sz="2000" dirty="0" smtClean="0">
                <a:solidFill>
                  <a:srgbClr val="FFFFFF"/>
                </a:solidFill>
              </a:rPr>
              <a:t>), которую неизбежно нужно платить государству:</a:t>
            </a:r>
          </a:p>
          <a:p>
            <a:pPr algn="ctr">
              <a:buNone/>
            </a:pPr>
            <a:r>
              <a:rPr lang="ru-RU" sz="3600" b="1" dirty="0" smtClean="0">
                <a:solidFill>
                  <a:srgbClr val="FFFFFF"/>
                </a:solidFill>
              </a:rPr>
              <a:t>ЧПД </a:t>
            </a:r>
            <a:r>
              <a:rPr lang="ru-RU" sz="3600" b="1" u="sng" dirty="0" smtClean="0">
                <a:solidFill>
                  <a:srgbClr val="FFFFFF"/>
                </a:solidFill>
              </a:rPr>
              <a:t>&gt;</a:t>
            </a:r>
            <a:r>
              <a:rPr lang="ru-RU" sz="3600" b="1" dirty="0" smtClean="0">
                <a:solidFill>
                  <a:srgbClr val="FFFFFF"/>
                </a:solidFill>
              </a:rPr>
              <a:t> 3Н</a:t>
            </a:r>
            <a:r>
              <a:rPr lang="ru-RU" sz="3600" dirty="0" smtClean="0">
                <a:solidFill>
                  <a:srgbClr val="FFFFFF"/>
                </a:solidFill>
              </a:rPr>
              <a:t>  </a:t>
            </a:r>
            <a:r>
              <a:rPr lang="ru-RU" sz="3600" b="1" dirty="0" smtClean="0">
                <a:solidFill>
                  <a:srgbClr val="FFFFFF"/>
                </a:solidFill>
              </a:rPr>
              <a:t>(</a:t>
            </a:r>
            <a:r>
              <a:rPr lang="en-US" sz="3600" b="1" dirty="0" smtClean="0">
                <a:solidFill>
                  <a:srgbClr val="FFFFFF"/>
                </a:solidFill>
              </a:rPr>
              <a:t> II </a:t>
            </a:r>
            <a:r>
              <a:rPr lang="ru-RU" sz="3600" b="1" dirty="0" smtClean="0">
                <a:solidFill>
                  <a:srgbClr val="FFFFFF"/>
                </a:solidFill>
              </a:rPr>
              <a:t>)</a:t>
            </a:r>
            <a:endParaRPr lang="ru-RU" sz="3600" dirty="0" smtClean="0">
              <a:solidFill>
                <a:srgbClr val="FFFFFF"/>
              </a:solidFill>
            </a:endParaRPr>
          </a:p>
          <a:p>
            <a:pPr>
              <a:buNone/>
            </a:pPr>
            <a:r>
              <a:rPr lang="ru-RU" sz="2400" dirty="0" smtClean="0"/>
              <a:t>	</a:t>
            </a:r>
            <a:r>
              <a:rPr lang="ru-RU" dirty="0" smtClean="0">
                <a:solidFill>
                  <a:srgbClr val="FFFFFF"/>
                </a:solidFill>
              </a:rPr>
              <a:t>Во-вторых,</a:t>
            </a:r>
            <a:r>
              <a:rPr lang="ru-RU" sz="2000" dirty="0" smtClean="0">
                <a:solidFill>
                  <a:srgbClr val="FFFFFF"/>
                </a:solidFill>
              </a:rPr>
              <a:t> индивидуальный предприниматель должен постоянно находиться в положительном информационном поле, пропагандирующем социальную значимость, полезность и эффективность государственных бюджетных расходов, которые только и возможны на финансовой основе поступающих в казну налогов. </a:t>
            </a:r>
          </a:p>
        </p:txBody>
      </p:sp>
    </p:spTree>
  </p:cSld>
  <p:clrMapOvr>
    <a:masterClrMapping/>
  </p:clrMapOvr>
  <p:transition>
    <p:wheel spokes="3"/>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6"/>
          <p:cNvSpPr>
            <a:spLocks noGrp="1" noChangeArrowheads="1"/>
          </p:cNvSpPr>
          <p:nvPr>
            <p:ph type="title"/>
          </p:nvPr>
        </p:nvSpPr>
        <p:spPr bwMode="auto">
          <a:xfrm>
            <a:off x="457200" y="274638"/>
            <a:ext cx="8229600" cy="2100262"/>
          </a:xfrm>
          <a:prstGeom prst="roundRect">
            <a:avLst>
              <a:gd name="adj" fmla="val 16667"/>
            </a:avLst>
          </a:prstGeom>
          <a:gradFill>
            <a:gsLst>
              <a:gs pos="0">
                <a:schemeClr val="accent1"/>
              </a:gs>
              <a:gs pos="50000">
                <a:schemeClr val="accent1">
                  <a:tint val="44500"/>
                  <a:satMod val="160000"/>
                </a:schemeClr>
              </a:gs>
              <a:gs pos="100000">
                <a:schemeClr val="accent1">
                  <a:tint val="23500"/>
                  <a:satMod val="160000"/>
                </a:schemeClr>
              </a:gs>
            </a:gsLst>
            <a:lin ang="16200000" scaled="1"/>
          </a:gradFill>
          <a:ln w="9525">
            <a:solidFill>
              <a:schemeClr val="tx1"/>
            </a:solidFill>
            <a:round/>
            <a:headEnd/>
            <a:tailEnd/>
          </a:ln>
          <a:effectLst/>
        </p:spPr>
        <p:style>
          <a:lnRef idx="0">
            <a:scrgbClr r="0" g="0" b="0"/>
          </a:lnRef>
          <a:fillRef idx="1003">
            <a:schemeClr val="lt2"/>
          </a:fillRef>
          <a:effectRef idx="0">
            <a:scrgbClr r="0" g="0" b="0"/>
          </a:effectRef>
          <a:fontRef idx="major"/>
        </p:style>
        <p:txBody>
          <a:bodyPr wrap="none" anchor="ctr"/>
          <a:lstStyle/>
          <a:p>
            <a:pPr marL="514350" indent="-514350" algn="ctr">
              <a:defRPr/>
            </a:pPr>
            <a:r>
              <a:rPr lang="ru-RU" sz="2800" dirty="0" smtClean="0">
                <a:solidFill>
                  <a:schemeClr val="bg1"/>
                </a:solidFill>
                <a:effectLst>
                  <a:outerShdw blurRad="38100" dist="38100" dir="2700000" algn="tl">
                    <a:srgbClr val="000000"/>
                  </a:outerShdw>
                </a:effectLst>
                <a:latin typeface="Arial" charset="0"/>
              </a:rPr>
              <a:t>2. </a:t>
            </a:r>
            <a:r>
              <a:rPr lang="ru-RU" sz="2400" b="1" dirty="0" smtClean="0">
                <a:solidFill>
                  <a:schemeClr val="bg1"/>
                </a:solidFill>
                <a:latin typeface="+mn-lt"/>
              </a:rPr>
              <a:t>Оптимизация финансовых затрат </a:t>
            </a:r>
            <a:br>
              <a:rPr lang="ru-RU" sz="2400" b="1" dirty="0" smtClean="0">
                <a:solidFill>
                  <a:schemeClr val="bg1"/>
                </a:solidFill>
                <a:latin typeface="+mn-lt"/>
              </a:rPr>
            </a:br>
            <a:r>
              <a:rPr lang="ru-RU" sz="2400" b="1" dirty="0" smtClean="0">
                <a:solidFill>
                  <a:schemeClr val="bg1"/>
                </a:solidFill>
                <a:latin typeface="+mn-lt"/>
              </a:rPr>
              <a:t>индивидуального предпринимателя </a:t>
            </a:r>
            <a:br>
              <a:rPr lang="ru-RU" sz="2400" b="1" dirty="0" smtClean="0">
                <a:solidFill>
                  <a:schemeClr val="bg1"/>
                </a:solidFill>
                <a:latin typeface="+mn-lt"/>
              </a:rPr>
            </a:br>
            <a:r>
              <a:rPr lang="ru-RU" sz="2400" b="1" dirty="0" smtClean="0">
                <a:solidFill>
                  <a:schemeClr val="bg1"/>
                </a:solidFill>
                <a:latin typeface="+mn-lt"/>
              </a:rPr>
              <a:t>в рамках общего режима налогообложения </a:t>
            </a:r>
            <a:br>
              <a:rPr lang="ru-RU" sz="2400" b="1" dirty="0" smtClean="0">
                <a:solidFill>
                  <a:schemeClr val="bg1"/>
                </a:solidFill>
                <a:latin typeface="+mn-lt"/>
              </a:rPr>
            </a:br>
            <a:r>
              <a:rPr lang="ru-RU" sz="2400" b="1" dirty="0" smtClean="0">
                <a:solidFill>
                  <a:schemeClr val="bg1"/>
                </a:solidFill>
                <a:latin typeface="+mn-lt"/>
              </a:rPr>
              <a:t>и специальных режимов налогообложения</a:t>
            </a:r>
            <a:r>
              <a:rPr lang="ru-RU" sz="2400" b="1" dirty="0" smtClean="0">
                <a:solidFill>
                  <a:schemeClr val="bg1"/>
                </a:solidFill>
                <a:effectLst>
                  <a:outerShdw blurRad="38100" dist="38100" dir="2700000" algn="tl">
                    <a:srgbClr val="000000"/>
                  </a:outerShdw>
                </a:effectLst>
                <a:latin typeface="+mn-lt"/>
              </a:rPr>
              <a:t>.</a:t>
            </a:r>
          </a:p>
        </p:txBody>
      </p:sp>
      <p:sp>
        <p:nvSpPr>
          <p:cNvPr id="3" name="Содержимое 2"/>
          <p:cNvSpPr>
            <a:spLocks noGrp="1"/>
          </p:cNvSpPr>
          <p:nvPr>
            <p:ph idx="1"/>
          </p:nvPr>
        </p:nvSpPr>
        <p:spPr>
          <a:xfrm>
            <a:off x="495300" y="2463800"/>
            <a:ext cx="8229600" cy="3670300"/>
          </a:xfrm>
        </p:spPr>
        <p:txBody>
          <a:bodyPr>
            <a:normAutofit fontScale="92500"/>
          </a:bodyPr>
          <a:lstStyle/>
          <a:p>
            <a:pPr>
              <a:buNone/>
            </a:pPr>
            <a:r>
              <a:rPr lang="ru-RU" dirty="0" smtClean="0"/>
              <a:t>	</a:t>
            </a:r>
            <a:r>
              <a:rPr lang="ru-RU" sz="1800" dirty="0" smtClean="0">
                <a:solidFill>
                  <a:srgbClr val="FFFFFF"/>
                </a:solidFill>
                <a:cs typeface="Times New Roman" pitchFamily="18" charset="0"/>
              </a:rPr>
              <a:t>Входящий финансовый поток – это деньги, которые индивидуальный предприниматель получает в кассу или на свой банковский счёт в процессе ведения бизнеса. Исходящий финансовый поток – это деньги, которые индивидуальный предприниматель из кассы </a:t>
            </a:r>
          </a:p>
          <a:p>
            <a:pPr>
              <a:buNone/>
            </a:pPr>
            <a:r>
              <a:rPr lang="ru-RU" sz="1800" dirty="0" smtClean="0">
                <a:solidFill>
                  <a:srgbClr val="FFFFFF"/>
                </a:solidFill>
                <a:cs typeface="Times New Roman" pitchFamily="18" charset="0"/>
              </a:rPr>
              <a:t>	или с банковского счёта тратит в процессе ведения бизнеса.</a:t>
            </a:r>
            <a:r>
              <a:rPr lang="ru-RU" sz="1800" dirty="0" smtClean="0">
                <a:cs typeface="Times New Roman" pitchFamily="18" charset="0"/>
              </a:rPr>
              <a:t> </a:t>
            </a:r>
          </a:p>
          <a:p>
            <a:pPr>
              <a:buNone/>
            </a:pPr>
            <a:r>
              <a:rPr lang="ru-RU" sz="1800" dirty="0" smtClean="0">
                <a:solidFill>
                  <a:srgbClr val="FFFFFF"/>
                </a:solidFill>
                <a:cs typeface="Times New Roman" pitchFamily="18" charset="0"/>
              </a:rPr>
              <a:t>	Налоговая оптимизация – это </a:t>
            </a:r>
            <a:r>
              <a:rPr lang="ru-RU" sz="1800" b="1" dirty="0" smtClean="0">
                <a:solidFill>
                  <a:srgbClr val="FFFFFF"/>
                </a:solidFill>
                <a:cs typeface="Times New Roman" pitchFamily="18" charset="0"/>
              </a:rPr>
              <a:t>действия налогоплательщика, «которые хотя и имеют своим следствием неуплату налога или уменьшение его суммы, заключаются в использовании предоставленных государством прав, связанных с освобождением на законном основании от уплаты налога </a:t>
            </a:r>
          </a:p>
          <a:p>
            <a:pPr>
              <a:buNone/>
            </a:pPr>
            <a:r>
              <a:rPr lang="ru-RU" sz="1800" b="1" dirty="0" smtClean="0">
                <a:solidFill>
                  <a:srgbClr val="FFFFFF"/>
                </a:solidFill>
                <a:cs typeface="Times New Roman" pitchFamily="18" charset="0"/>
              </a:rPr>
              <a:t>	или с выбором наиболее выгодных форм предпринимательской деятельности и соответственно оптимального вида платежа».</a:t>
            </a:r>
            <a:endParaRPr lang="ru-RU" sz="1800" dirty="0">
              <a:solidFill>
                <a:srgbClr val="FFFFFF"/>
              </a:solidFill>
              <a:cs typeface="Times New Roman" pitchFamily="18" charset="0"/>
            </a:endParaRPr>
          </a:p>
        </p:txBody>
      </p:sp>
    </p:spTree>
  </p:cSld>
  <p:clrMapOvr>
    <a:masterClrMapping/>
  </p:clrMapOvr>
  <p:transition>
    <p:wheel spokes="3"/>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73050" y="1285874"/>
            <a:ext cx="8559800" cy="5267325"/>
          </a:xfrm>
        </p:spPr>
        <p:txBody>
          <a:bodyPr/>
          <a:lstStyle/>
          <a:p>
            <a:pPr>
              <a:buNone/>
            </a:pPr>
            <a:r>
              <a:rPr lang="ru-RU" sz="2400" dirty="0" smtClean="0"/>
              <a:t>	</a:t>
            </a:r>
            <a:r>
              <a:rPr lang="ru-RU" sz="2400" dirty="0" smtClean="0">
                <a:solidFill>
                  <a:srgbClr val="FFFFFF"/>
                </a:solidFill>
              </a:rPr>
              <a:t>Заняв государственную позицию, можно дать определение, что налоговая оптимизация – это </a:t>
            </a:r>
            <a:r>
              <a:rPr lang="ru-RU" sz="2400" b="1" dirty="0" smtClean="0">
                <a:solidFill>
                  <a:srgbClr val="FFFFFF"/>
                </a:solidFill>
              </a:rPr>
              <a:t>нормативный финансово-экономический механизм увеличения численности налогоплательщиков, предусматривающий планомерное снижение налоговых ставок с использованием специфических методов достижения оптимального размера налоговой базы, при котором гарантирована своевременная и полная уплата налогов хозяйствующими субъектами и населением</a:t>
            </a:r>
            <a:r>
              <a:rPr lang="ru-RU" sz="2400" dirty="0" smtClean="0">
                <a:solidFill>
                  <a:srgbClr val="FFFFFF"/>
                </a:solidFill>
              </a:rPr>
              <a:t>.</a:t>
            </a:r>
          </a:p>
          <a:p>
            <a:endParaRPr lang="ru-RU" sz="2400" dirty="0"/>
          </a:p>
        </p:txBody>
      </p:sp>
    </p:spTree>
  </p:cSld>
  <p:clrMapOvr>
    <a:masterClrMapping/>
  </p:clrMapOvr>
  <p:transition>
    <p:wheel spokes="3"/>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4" name="AutoShape 6"/>
          <p:cNvSpPr>
            <a:spLocks noChangeArrowheads="1"/>
          </p:cNvSpPr>
          <p:nvPr/>
        </p:nvSpPr>
        <p:spPr bwMode="auto">
          <a:xfrm>
            <a:off x="436729" y="123825"/>
            <a:ext cx="8457868" cy="1168400"/>
          </a:xfrm>
          <a:prstGeom prst="roundRect">
            <a:avLst>
              <a:gd name="adj" fmla="val 16667"/>
            </a:avLst>
          </a:prstGeom>
          <a:gradFill>
            <a:gsLst>
              <a:gs pos="0">
                <a:schemeClr val="accent1"/>
              </a:gs>
              <a:gs pos="50000">
                <a:schemeClr val="accent1">
                  <a:tint val="44500"/>
                  <a:satMod val="160000"/>
                </a:schemeClr>
              </a:gs>
              <a:gs pos="100000">
                <a:schemeClr val="accent1">
                  <a:tint val="23500"/>
                  <a:satMod val="160000"/>
                </a:schemeClr>
              </a:gs>
            </a:gsLst>
            <a:lin ang="16200000" scaled="1"/>
          </a:gradFill>
          <a:ln w="9525">
            <a:solidFill>
              <a:schemeClr val="tx1"/>
            </a:solidFill>
            <a:round/>
            <a:headEnd/>
            <a:tailEnd/>
          </a:ln>
          <a:effectLst/>
        </p:spPr>
        <p:style>
          <a:lnRef idx="0">
            <a:scrgbClr r="0" g="0" b="0"/>
          </a:lnRef>
          <a:fillRef idx="1003">
            <a:schemeClr val="lt2"/>
          </a:fillRef>
          <a:effectRef idx="0">
            <a:scrgbClr r="0" g="0" b="0"/>
          </a:effectRef>
          <a:fontRef idx="major"/>
        </p:style>
        <p:txBody>
          <a:bodyPr wrap="none" anchor="ctr"/>
          <a:lstStyle/>
          <a:p>
            <a:pPr algn="ctr"/>
            <a:r>
              <a:rPr lang="ru-RU" i="1" dirty="0" smtClean="0">
                <a:solidFill>
                  <a:schemeClr val="bg1"/>
                </a:solidFill>
              </a:rPr>
              <a:t>Оптимизация финансовых затрат индивидуального предпринимателя </a:t>
            </a:r>
          </a:p>
          <a:p>
            <a:pPr algn="ctr"/>
            <a:r>
              <a:rPr lang="ru-RU" i="1" dirty="0" smtClean="0">
                <a:solidFill>
                  <a:schemeClr val="bg1"/>
                </a:solidFill>
              </a:rPr>
              <a:t>в рамках общего режима налогообложения</a:t>
            </a:r>
            <a:endParaRPr lang="ru-RU" dirty="0">
              <a:solidFill>
                <a:schemeClr val="bg1"/>
              </a:solidFill>
            </a:endParaRPr>
          </a:p>
        </p:txBody>
      </p:sp>
      <p:graphicFrame>
        <p:nvGraphicFramePr>
          <p:cNvPr id="4" name="Таблица 3"/>
          <p:cNvGraphicFramePr>
            <a:graphicFrameLocks noGrp="1"/>
          </p:cNvGraphicFramePr>
          <p:nvPr>
            <p:extLst>
              <p:ext uri="{D42A27DB-BD31-4B8C-83A1-F6EECF244321}">
                <p14:modId xmlns:p14="http://schemas.microsoft.com/office/powerpoint/2010/main" val="1860674318"/>
              </p:ext>
            </p:extLst>
          </p:nvPr>
        </p:nvGraphicFramePr>
        <p:xfrm>
          <a:off x="436729" y="1722945"/>
          <a:ext cx="8335796" cy="4784782"/>
        </p:xfrm>
        <a:graphic>
          <a:graphicData uri="http://schemas.openxmlformats.org/drawingml/2006/table">
            <a:tbl>
              <a:tblPr>
                <a:tableStyleId>{3C2FFA5D-87B4-456A-9821-1D502468CF0F}</a:tableStyleId>
              </a:tblPr>
              <a:tblGrid>
                <a:gridCol w="1908884"/>
                <a:gridCol w="1331673"/>
                <a:gridCol w="606535"/>
                <a:gridCol w="487624"/>
                <a:gridCol w="1575793"/>
                <a:gridCol w="2425287"/>
              </a:tblGrid>
              <a:tr h="709531">
                <a:tc>
                  <a:txBody>
                    <a:bodyPr/>
                    <a:lstStyle/>
                    <a:p>
                      <a:pPr algn="just">
                        <a:lnSpc>
                          <a:spcPct val="150000"/>
                        </a:lnSpc>
                        <a:spcAft>
                          <a:spcPts val="0"/>
                        </a:spcAft>
                      </a:pPr>
                      <a:r>
                        <a:rPr lang="ru-RU" sz="1600" dirty="0"/>
                        <a:t>Выручка (руб.)</a:t>
                      </a:r>
                      <a:endParaRPr lang="ru-RU" sz="1600" dirty="0">
                        <a:solidFill>
                          <a:srgbClr val="15142A"/>
                        </a:solidFill>
                        <a:latin typeface="Calibri"/>
                        <a:ea typeface="Times New Roman"/>
                        <a:cs typeface="Times New Roman"/>
                      </a:endParaRPr>
                    </a:p>
                  </a:txBody>
                  <a:tcPr marL="67525" marR="67525" marT="0" marB="0"/>
                </a:tc>
                <a:tc>
                  <a:txBody>
                    <a:bodyPr/>
                    <a:lstStyle/>
                    <a:p>
                      <a:pPr algn="r">
                        <a:lnSpc>
                          <a:spcPct val="150000"/>
                        </a:lnSpc>
                        <a:spcAft>
                          <a:spcPts val="0"/>
                        </a:spcAft>
                      </a:pPr>
                      <a:r>
                        <a:rPr lang="ru-RU" sz="1600" dirty="0"/>
                        <a:t>60 000 000=</a:t>
                      </a:r>
                      <a:endParaRPr lang="ru-RU" sz="1600" dirty="0">
                        <a:solidFill>
                          <a:srgbClr val="15142A"/>
                        </a:solidFill>
                        <a:latin typeface="Calibri"/>
                        <a:ea typeface="Times New Roman"/>
                        <a:cs typeface="Times New Roman"/>
                      </a:endParaRPr>
                    </a:p>
                  </a:txBody>
                  <a:tcPr marL="67525" marR="67525" marT="0" marB="0"/>
                </a:tc>
                <a:tc rowSpan="7">
                  <a:txBody>
                    <a:bodyPr/>
                    <a:lstStyle/>
                    <a:p>
                      <a:pPr algn="ctr">
                        <a:lnSpc>
                          <a:spcPct val="115000"/>
                        </a:lnSpc>
                        <a:spcAft>
                          <a:spcPts val="0"/>
                        </a:spcAft>
                      </a:pPr>
                      <a:r>
                        <a:rPr lang="ru-RU" sz="1600" dirty="0"/>
                        <a:t>ВХОДЯЩИЙ </a:t>
                      </a:r>
                      <a:r>
                        <a:rPr lang="ru-RU" sz="1600" dirty="0" smtClean="0"/>
                        <a:t>ФИНАНСОВЫЙ  </a:t>
                      </a:r>
                      <a:r>
                        <a:rPr lang="ru-RU" sz="1600" dirty="0"/>
                        <a:t>ПОТОК</a:t>
                      </a:r>
                      <a:endParaRPr lang="ru-RU" sz="1600" dirty="0">
                        <a:solidFill>
                          <a:srgbClr val="15142A"/>
                        </a:solidFill>
                        <a:latin typeface="Calibri"/>
                        <a:ea typeface="Times New Roman"/>
                        <a:cs typeface="Times New Roman"/>
                      </a:endParaRPr>
                    </a:p>
                  </a:txBody>
                  <a:tcPr marL="67525" marR="67525" marT="0" marB="0" vert="vert270"/>
                </a:tc>
                <a:tc rowSpan="7">
                  <a:txBody>
                    <a:bodyPr/>
                    <a:lstStyle/>
                    <a:p>
                      <a:pPr marL="71755" marR="71755" algn="ctr">
                        <a:lnSpc>
                          <a:spcPct val="150000"/>
                        </a:lnSpc>
                        <a:spcAft>
                          <a:spcPts val="0"/>
                        </a:spcAft>
                      </a:pPr>
                      <a:r>
                        <a:rPr lang="ru-RU" sz="1600" dirty="0"/>
                        <a:t>ПЛАТЕЖИ</a:t>
                      </a:r>
                      <a:endParaRPr lang="ru-RU" sz="1600" dirty="0">
                        <a:solidFill>
                          <a:srgbClr val="FF0000"/>
                        </a:solidFill>
                        <a:latin typeface="Calibri"/>
                        <a:ea typeface="Times New Roman"/>
                        <a:cs typeface="Times New Roman"/>
                      </a:endParaRPr>
                    </a:p>
                  </a:txBody>
                  <a:tcPr marL="67525" marR="67525" marT="0" marB="0" vert="vert270"/>
                </a:tc>
                <a:tc>
                  <a:txBody>
                    <a:bodyPr/>
                    <a:lstStyle/>
                    <a:p>
                      <a:pPr algn="r">
                        <a:lnSpc>
                          <a:spcPct val="115000"/>
                        </a:lnSpc>
                        <a:spcAft>
                          <a:spcPts val="0"/>
                        </a:spcAft>
                      </a:pPr>
                      <a:r>
                        <a:rPr lang="ru-RU" sz="1600" dirty="0">
                          <a:solidFill>
                            <a:srgbClr val="C00000"/>
                          </a:solidFill>
                        </a:rPr>
                        <a:t>9 152 543=</a:t>
                      </a:r>
                      <a:endParaRPr lang="ru-RU" sz="1600" dirty="0">
                        <a:solidFill>
                          <a:srgbClr val="C00000"/>
                        </a:solidFill>
                        <a:latin typeface="Calibri"/>
                        <a:ea typeface="Times New Roman"/>
                        <a:cs typeface="Times New Roman"/>
                      </a:endParaRPr>
                    </a:p>
                  </a:txBody>
                  <a:tcPr marL="67525" marR="67525" marT="0" marB="0"/>
                </a:tc>
                <a:tc>
                  <a:txBody>
                    <a:bodyPr/>
                    <a:lstStyle/>
                    <a:p>
                      <a:pPr>
                        <a:lnSpc>
                          <a:spcPct val="115000"/>
                        </a:lnSpc>
                        <a:spcAft>
                          <a:spcPts val="0"/>
                        </a:spcAft>
                      </a:pPr>
                      <a:r>
                        <a:rPr lang="ru-RU" sz="1600" dirty="0"/>
                        <a:t>Налог на добавленную стоимость, </a:t>
                      </a:r>
                      <a:r>
                        <a:rPr lang="ru-RU" sz="1600" dirty="0">
                          <a:solidFill>
                            <a:srgbClr val="C00000"/>
                          </a:solidFill>
                        </a:rPr>
                        <a:t>18 %</a:t>
                      </a:r>
                      <a:endParaRPr lang="ru-RU" sz="1600" dirty="0">
                        <a:solidFill>
                          <a:srgbClr val="C00000"/>
                        </a:solidFill>
                        <a:latin typeface="Calibri"/>
                        <a:ea typeface="Times New Roman"/>
                        <a:cs typeface="Times New Roman"/>
                      </a:endParaRPr>
                    </a:p>
                  </a:txBody>
                  <a:tcPr marL="67525" marR="67525" marT="0" marB="0"/>
                </a:tc>
              </a:tr>
              <a:tr h="709531">
                <a:tc>
                  <a:txBody>
                    <a:bodyPr/>
                    <a:lstStyle/>
                    <a:p>
                      <a:pPr>
                        <a:lnSpc>
                          <a:spcPct val="115000"/>
                        </a:lnSpc>
                        <a:spcAft>
                          <a:spcPts val="0"/>
                        </a:spcAft>
                      </a:pPr>
                      <a:r>
                        <a:rPr lang="ru-RU" sz="1600" dirty="0"/>
                        <a:t>Доход (руб.)</a:t>
                      </a:r>
                    </a:p>
                    <a:p>
                      <a:pPr>
                        <a:lnSpc>
                          <a:spcPct val="115000"/>
                        </a:lnSpc>
                        <a:spcAft>
                          <a:spcPts val="0"/>
                        </a:spcAft>
                      </a:pPr>
                      <a:r>
                        <a:rPr lang="ru-RU" sz="1600" dirty="0"/>
                        <a:t>(Налоговая база)</a:t>
                      </a:r>
                      <a:endParaRPr lang="ru-RU" sz="1600" dirty="0">
                        <a:solidFill>
                          <a:srgbClr val="15142A"/>
                        </a:solidFill>
                        <a:latin typeface="Calibri"/>
                        <a:ea typeface="Times New Roman"/>
                        <a:cs typeface="Times New Roman"/>
                      </a:endParaRPr>
                    </a:p>
                  </a:txBody>
                  <a:tcPr marL="67525" marR="67525" marT="0" marB="0"/>
                </a:tc>
                <a:tc>
                  <a:txBody>
                    <a:bodyPr/>
                    <a:lstStyle/>
                    <a:p>
                      <a:pPr algn="r">
                        <a:lnSpc>
                          <a:spcPct val="150000"/>
                        </a:lnSpc>
                        <a:spcAft>
                          <a:spcPts val="0"/>
                        </a:spcAft>
                      </a:pPr>
                      <a:r>
                        <a:rPr lang="ru-RU" sz="1600" dirty="0"/>
                        <a:t>50 847 457=</a:t>
                      </a:r>
                      <a:endParaRPr lang="ru-RU" sz="1600" dirty="0">
                        <a:solidFill>
                          <a:srgbClr val="15142A"/>
                        </a:solidFill>
                        <a:latin typeface="Calibri"/>
                        <a:ea typeface="Times New Roman"/>
                        <a:cs typeface="Times New Roman"/>
                      </a:endParaRPr>
                    </a:p>
                  </a:txBody>
                  <a:tcPr marL="67525" marR="67525" marT="0" marB="0"/>
                </a:tc>
                <a:tc vMerge="1">
                  <a:txBody>
                    <a:bodyPr/>
                    <a:lstStyle/>
                    <a:p>
                      <a:endParaRPr lang="ru-RU"/>
                    </a:p>
                  </a:txBody>
                  <a:tcPr/>
                </a:tc>
                <a:tc vMerge="1">
                  <a:txBody>
                    <a:bodyPr/>
                    <a:lstStyle/>
                    <a:p>
                      <a:endParaRPr lang="ru-RU"/>
                    </a:p>
                  </a:txBody>
                  <a:tcPr/>
                </a:tc>
                <a:tc>
                  <a:txBody>
                    <a:bodyPr/>
                    <a:lstStyle/>
                    <a:p>
                      <a:pPr algn="r">
                        <a:lnSpc>
                          <a:spcPct val="150000"/>
                        </a:lnSpc>
                        <a:spcAft>
                          <a:spcPts val="0"/>
                        </a:spcAft>
                      </a:pPr>
                      <a:r>
                        <a:rPr lang="ru-RU" sz="1600">
                          <a:solidFill>
                            <a:srgbClr val="C00000"/>
                          </a:solidFill>
                        </a:rPr>
                        <a:t>6 610 169=</a:t>
                      </a:r>
                      <a:endParaRPr lang="ru-RU" sz="1600">
                        <a:solidFill>
                          <a:srgbClr val="C00000"/>
                        </a:solidFill>
                        <a:latin typeface="Calibri"/>
                        <a:ea typeface="Times New Roman"/>
                        <a:cs typeface="Times New Roman"/>
                      </a:endParaRPr>
                    </a:p>
                  </a:txBody>
                  <a:tcPr marL="67525" marR="67525" marT="0" marB="0"/>
                </a:tc>
                <a:tc>
                  <a:txBody>
                    <a:bodyPr/>
                    <a:lstStyle/>
                    <a:p>
                      <a:pPr>
                        <a:lnSpc>
                          <a:spcPct val="115000"/>
                        </a:lnSpc>
                        <a:spcAft>
                          <a:spcPts val="0"/>
                        </a:spcAft>
                      </a:pPr>
                      <a:r>
                        <a:rPr lang="ru-RU" sz="1600" dirty="0"/>
                        <a:t>Налог на доходы физических лиц, </a:t>
                      </a:r>
                      <a:r>
                        <a:rPr lang="ru-RU" sz="1600" dirty="0">
                          <a:solidFill>
                            <a:srgbClr val="C00000"/>
                          </a:solidFill>
                        </a:rPr>
                        <a:t>13 %</a:t>
                      </a:r>
                      <a:endParaRPr lang="ru-RU" sz="1600" dirty="0">
                        <a:solidFill>
                          <a:srgbClr val="C00000"/>
                        </a:solidFill>
                        <a:latin typeface="Calibri"/>
                        <a:ea typeface="Times New Roman"/>
                        <a:cs typeface="Times New Roman"/>
                      </a:endParaRPr>
                    </a:p>
                  </a:txBody>
                  <a:tcPr marL="67525" marR="67525" marT="0" marB="0"/>
                </a:tc>
              </a:tr>
              <a:tr h="709531">
                <a:tc>
                  <a:txBody>
                    <a:bodyPr/>
                    <a:lstStyle/>
                    <a:p>
                      <a:pPr algn="just">
                        <a:lnSpc>
                          <a:spcPct val="150000"/>
                        </a:lnSpc>
                        <a:spcAft>
                          <a:spcPts val="0"/>
                        </a:spcAft>
                      </a:pPr>
                      <a:r>
                        <a:rPr lang="ru-RU" sz="1600" dirty="0"/>
                        <a:t>имущество (руб.)</a:t>
                      </a:r>
                      <a:endParaRPr lang="ru-RU" sz="1600" dirty="0">
                        <a:solidFill>
                          <a:srgbClr val="15142A"/>
                        </a:solidFill>
                        <a:latin typeface="Calibri"/>
                        <a:ea typeface="Times New Roman"/>
                        <a:cs typeface="Times New Roman"/>
                      </a:endParaRPr>
                    </a:p>
                  </a:txBody>
                  <a:tcPr marL="67525" marR="67525" marT="0" marB="0"/>
                </a:tc>
                <a:tc>
                  <a:txBody>
                    <a:bodyPr/>
                    <a:lstStyle/>
                    <a:p>
                      <a:pPr algn="just">
                        <a:lnSpc>
                          <a:spcPct val="150000"/>
                        </a:lnSpc>
                        <a:spcAft>
                          <a:spcPts val="0"/>
                        </a:spcAft>
                      </a:pPr>
                      <a:endParaRPr lang="ru-RU" sz="1600" dirty="0">
                        <a:solidFill>
                          <a:schemeClr val="bg1"/>
                        </a:solidFill>
                        <a:latin typeface="Times New Roman"/>
                        <a:ea typeface="Times New Roman"/>
                        <a:cs typeface="Times New Roman"/>
                      </a:endParaRPr>
                    </a:p>
                  </a:txBody>
                  <a:tcPr marL="67525" marR="67525" marT="0" marB="0"/>
                </a:tc>
                <a:tc vMerge="1">
                  <a:txBody>
                    <a:bodyPr/>
                    <a:lstStyle/>
                    <a:p>
                      <a:endParaRPr lang="ru-RU"/>
                    </a:p>
                  </a:txBody>
                  <a:tcPr/>
                </a:tc>
                <a:tc vMerge="1">
                  <a:txBody>
                    <a:bodyPr/>
                    <a:lstStyle/>
                    <a:p>
                      <a:endParaRPr lang="ru-RU"/>
                    </a:p>
                  </a:txBody>
                  <a:tcPr/>
                </a:tc>
                <a:tc>
                  <a:txBody>
                    <a:bodyPr/>
                    <a:lstStyle/>
                    <a:p>
                      <a:pPr algn="r">
                        <a:lnSpc>
                          <a:spcPct val="150000"/>
                        </a:lnSpc>
                        <a:spcAft>
                          <a:spcPts val="0"/>
                        </a:spcAft>
                      </a:pPr>
                      <a:r>
                        <a:rPr lang="ru-RU" sz="1600" dirty="0">
                          <a:solidFill>
                            <a:srgbClr val="C00000"/>
                          </a:solidFill>
                        </a:rPr>
                        <a:t>600 000=</a:t>
                      </a:r>
                      <a:endParaRPr lang="ru-RU" sz="1600" dirty="0">
                        <a:solidFill>
                          <a:srgbClr val="C00000"/>
                        </a:solidFill>
                        <a:latin typeface="Calibri"/>
                        <a:ea typeface="Times New Roman"/>
                        <a:cs typeface="Times New Roman"/>
                      </a:endParaRPr>
                    </a:p>
                  </a:txBody>
                  <a:tcPr marL="67525" marR="67525" marT="0" marB="0"/>
                </a:tc>
                <a:tc>
                  <a:txBody>
                    <a:bodyPr/>
                    <a:lstStyle/>
                    <a:p>
                      <a:pPr>
                        <a:lnSpc>
                          <a:spcPct val="115000"/>
                        </a:lnSpc>
                        <a:spcAft>
                          <a:spcPts val="0"/>
                        </a:spcAft>
                      </a:pPr>
                      <a:r>
                        <a:rPr lang="ru-RU" sz="1600" dirty="0"/>
                        <a:t>Налог на имущество физических лиц, </a:t>
                      </a:r>
                      <a:r>
                        <a:rPr lang="ru-RU" sz="1600" dirty="0">
                          <a:solidFill>
                            <a:srgbClr val="C00000"/>
                          </a:solidFill>
                        </a:rPr>
                        <a:t>2 %</a:t>
                      </a:r>
                      <a:endParaRPr lang="ru-RU" sz="1600" dirty="0">
                        <a:solidFill>
                          <a:srgbClr val="C00000"/>
                        </a:solidFill>
                        <a:latin typeface="Calibri"/>
                        <a:ea typeface="Times New Roman"/>
                        <a:cs typeface="Times New Roman"/>
                      </a:endParaRPr>
                    </a:p>
                  </a:txBody>
                  <a:tcPr marL="67525" marR="67525" marT="0" marB="0"/>
                </a:tc>
              </a:tr>
              <a:tr h="539860">
                <a:tc>
                  <a:txBody>
                    <a:bodyPr/>
                    <a:lstStyle/>
                    <a:p>
                      <a:pPr algn="just">
                        <a:lnSpc>
                          <a:spcPct val="150000"/>
                        </a:lnSpc>
                        <a:spcAft>
                          <a:spcPts val="0"/>
                        </a:spcAft>
                      </a:pPr>
                      <a:endParaRPr lang="ru-RU" sz="1600">
                        <a:solidFill>
                          <a:srgbClr val="15142A"/>
                        </a:solidFill>
                        <a:latin typeface="Times New Roman"/>
                        <a:ea typeface="Times New Roman"/>
                        <a:cs typeface="Times New Roman"/>
                      </a:endParaRPr>
                    </a:p>
                  </a:txBody>
                  <a:tcPr marL="67525" marR="67525" marT="0" marB="0"/>
                </a:tc>
                <a:tc>
                  <a:txBody>
                    <a:bodyPr/>
                    <a:lstStyle/>
                    <a:p>
                      <a:pPr algn="just">
                        <a:lnSpc>
                          <a:spcPct val="150000"/>
                        </a:lnSpc>
                        <a:spcAft>
                          <a:spcPts val="0"/>
                        </a:spcAft>
                      </a:pPr>
                      <a:endParaRPr lang="ru-RU" sz="1600" dirty="0">
                        <a:solidFill>
                          <a:srgbClr val="15142A"/>
                        </a:solidFill>
                        <a:latin typeface="Times New Roman"/>
                        <a:ea typeface="Times New Roman"/>
                        <a:cs typeface="Times New Roman"/>
                      </a:endParaRPr>
                    </a:p>
                  </a:txBody>
                  <a:tcPr marL="67525" marR="67525" marT="0" marB="0"/>
                </a:tc>
                <a:tc vMerge="1">
                  <a:txBody>
                    <a:bodyPr/>
                    <a:lstStyle/>
                    <a:p>
                      <a:endParaRPr lang="ru-RU"/>
                    </a:p>
                  </a:txBody>
                  <a:tcPr/>
                </a:tc>
                <a:tc vMerge="1">
                  <a:txBody>
                    <a:bodyPr/>
                    <a:lstStyle/>
                    <a:p>
                      <a:endParaRPr lang="ru-RU"/>
                    </a:p>
                  </a:txBody>
                  <a:tcPr/>
                </a:tc>
                <a:tc>
                  <a:txBody>
                    <a:bodyPr/>
                    <a:lstStyle/>
                    <a:p>
                      <a:pPr algn="r">
                        <a:lnSpc>
                          <a:spcPct val="150000"/>
                        </a:lnSpc>
                        <a:spcAft>
                          <a:spcPts val="0"/>
                        </a:spcAft>
                      </a:pPr>
                      <a:endParaRPr lang="ru-RU" sz="1600" dirty="0">
                        <a:solidFill>
                          <a:srgbClr val="C00000"/>
                        </a:solidFill>
                        <a:latin typeface="Times New Roman"/>
                        <a:ea typeface="Times New Roman"/>
                        <a:cs typeface="Times New Roman"/>
                      </a:endParaRPr>
                    </a:p>
                  </a:txBody>
                  <a:tcPr marL="67525" marR="67525" marT="0" marB="0"/>
                </a:tc>
                <a:tc>
                  <a:txBody>
                    <a:bodyPr/>
                    <a:lstStyle/>
                    <a:p>
                      <a:pPr>
                        <a:lnSpc>
                          <a:spcPct val="115000"/>
                        </a:lnSpc>
                        <a:spcAft>
                          <a:spcPts val="0"/>
                        </a:spcAft>
                      </a:pPr>
                      <a:endParaRPr lang="ru-RU" sz="1600">
                        <a:solidFill>
                          <a:srgbClr val="15142A"/>
                        </a:solidFill>
                        <a:latin typeface="Times New Roman"/>
                        <a:ea typeface="Calibri"/>
                        <a:cs typeface="Times New Roman"/>
                      </a:endParaRPr>
                    </a:p>
                  </a:txBody>
                  <a:tcPr marL="67525" marR="67525" marT="0" marB="0"/>
                </a:tc>
              </a:tr>
              <a:tr h="539860">
                <a:tc>
                  <a:txBody>
                    <a:bodyPr/>
                    <a:lstStyle/>
                    <a:p>
                      <a:pPr algn="just">
                        <a:lnSpc>
                          <a:spcPct val="150000"/>
                        </a:lnSpc>
                        <a:spcAft>
                          <a:spcPts val="0"/>
                        </a:spcAft>
                      </a:pPr>
                      <a:endParaRPr lang="ru-RU" sz="1600">
                        <a:solidFill>
                          <a:srgbClr val="15142A"/>
                        </a:solidFill>
                        <a:latin typeface="Times New Roman"/>
                        <a:ea typeface="Times New Roman"/>
                        <a:cs typeface="Times New Roman"/>
                      </a:endParaRPr>
                    </a:p>
                  </a:txBody>
                  <a:tcPr marL="67525" marR="67525" marT="0" marB="0"/>
                </a:tc>
                <a:tc>
                  <a:txBody>
                    <a:bodyPr/>
                    <a:lstStyle/>
                    <a:p>
                      <a:pPr algn="just">
                        <a:lnSpc>
                          <a:spcPct val="150000"/>
                        </a:lnSpc>
                        <a:spcAft>
                          <a:spcPts val="0"/>
                        </a:spcAft>
                      </a:pPr>
                      <a:endParaRPr lang="ru-RU" sz="1600">
                        <a:solidFill>
                          <a:srgbClr val="15142A"/>
                        </a:solidFill>
                        <a:latin typeface="Times New Roman"/>
                        <a:ea typeface="Times New Roman"/>
                        <a:cs typeface="Times New Roman"/>
                      </a:endParaRPr>
                    </a:p>
                  </a:txBody>
                  <a:tcPr marL="67525" marR="67525" marT="0" marB="0"/>
                </a:tc>
                <a:tc vMerge="1">
                  <a:txBody>
                    <a:bodyPr/>
                    <a:lstStyle/>
                    <a:p>
                      <a:endParaRPr lang="ru-RU"/>
                    </a:p>
                  </a:txBody>
                  <a:tcPr/>
                </a:tc>
                <a:tc vMerge="1">
                  <a:txBody>
                    <a:bodyPr/>
                    <a:lstStyle/>
                    <a:p>
                      <a:endParaRPr lang="ru-RU"/>
                    </a:p>
                  </a:txBody>
                  <a:tcPr/>
                </a:tc>
                <a:tc>
                  <a:txBody>
                    <a:bodyPr/>
                    <a:lstStyle/>
                    <a:p>
                      <a:pPr algn="r">
                        <a:lnSpc>
                          <a:spcPct val="150000"/>
                        </a:lnSpc>
                        <a:spcAft>
                          <a:spcPts val="0"/>
                        </a:spcAft>
                      </a:pPr>
                      <a:r>
                        <a:rPr lang="ru-RU" sz="1600" dirty="0">
                          <a:solidFill>
                            <a:srgbClr val="C00000"/>
                          </a:solidFill>
                        </a:rPr>
                        <a:t>138 627</a:t>
                      </a:r>
                      <a:r>
                        <a:rPr lang="ru-RU" sz="1600" u="sng" baseline="30000" dirty="0">
                          <a:solidFill>
                            <a:srgbClr val="C00000"/>
                          </a:solidFill>
                        </a:rPr>
                        <a:t>84</a:t>
                      </a:r>
                      <a:r>
                        <a:rPr lang="ru-RU" sz="1600" dirty="0">
                          <a:solidFill>
                            <a:srgbClr val="C00000"/>
                          </a:solidFill>
                        </a:rPr>
                        <a:t> </a:t>
                      </a:r>
                      <a:endParaRPr lang="ru-RU" sz="1600" dirty="0">
                        <a:solidFill>
                          <a:srgbClr val="C00000"/>
                        </a:solidFill>
                        <a:latin typeface="Calibri"/>
                        <a:ea typeface="Times New Roman"/>
                        <a:cs typeface="Times New Roman"/>
                      </a:endParaRPr>
                    </a:p>
                  </a:txBody>
                  <a:tcPr marL="67525" marR="67525" marT="0" marB="0"/>
                </a:tc>
                <a:tc>
                  <a:txBody>
                    <a:bodyPr/>
                    <a:lstStyle/>
                    <a:p>
                      <a:pPr algn="just">
                        <a:lnSpc>
                          <a:spcPct val="150000"/>
                        </a:lnSpc>
                        <a:spcAft>
                          <a:spcPts val="0"/>
                        </a:spcAft>
                      </a:pPr>
                      <a:r>
                        <a:rPr lang="ru-RU" sz="1600" dirty="0"/>
                        <a:t>Взнос в ПФР (руб.)</a:t>
                      </a:r>
                      <a:endParaRPr lang="ru-RU" sz="1600" dirty="0">
                        <a:solidFill>
                          <a:srgbClr val="15142A"/>
                        </a:solidFill>
                        <a:latin typeface="Calibri"/>
                        <a:ea typeface="Times New Roman"/>
                        <a:cs typeface="Times New Roman"/>
                      </a:endParaRPr>
                    </a:p>
                  </a:txBody>
                  <a:tcPr marL="67525" marR="67525" marT="0" marB="0"/>
                </a:tc>
              </a:tr>
              <a:tr h="539860">
                <a:tc>
                  <a:txBody>
                    <a:bodyPr/>
                    <a:lstStyle/>
                    <a:p>
                      <a:pPr algn="just">
                        <a:lnSpc>
                          <a:spcPct val="150000"/>
                        </a:lnSpc>
                        <a:spcAft>
                          <a:spcPts val="0"/>
                        </a:spcAft>
                      </a:pPr>
                      <a:endParaRPr lang="ru-RU" sz="1600">
                        <a:solidFill>
                          <a:srgbClr val="15142A"/>
                        </a:solidFill>
                        <a:latin typeface="Times New Roman"/>
                        <a:ea typeface="Times New Roman"/>
                        <a:cs typeface="Times New Roman"/>
                      </a:endParaRPr>
                    </a:p>
                  </a:txBody>
                  <a:tcPr marL="67525" marR="67525" marT="0" marB="0"/>
                </a:tc>
                <a:tc>
                  <a:txBody>
                    <a:bodyPr/>
                    <a:lstStyle/>
                    <a:p>
                      <a:pPr algn="just">
                        <a:lnSpc>
                          <a:spcPct val="150000"/>
                        </a:lnSpc>
                        <a:spcAft>
                          <a:spcPts val="0"/>
                        </a:spcAft>
                      </a:pPr>
                      <a:endParaRPr lang="ru-RU" sz="1600">
                        <a:solidFill>
                          <a:srgbClr val="15142A"/>
                        </a:solidFill>
                        <a:latin typeface="Times New Roman"/>
                        <a:ea typeface="Times New Roman"/>
                        <a:cs typeface="Times New Roman"/>
                      </a:endParaRPr>
                    </a:p>
                  </a:txBody>
                  <a:tcPr marL="67525" marR="67525" marT="0" marB="0"/>
                </a:tc>
                <a:tc vMerge="1">
                  <a:txBody>
                    <a:bodyPr/>
                    <a:lstStyle/>
                    <a:p>
                      <a:endParaRPr lang="ru-RU"/>
                    </a:p>
                  </a:txBody>
                  <a:tcPr/>
                </a:tc>
                <a:tc vMerge="1">
                  <a:txBody>
                    <a:bodyPr/>
                    <a:lstStyle/>
                    <a:p>
                      <a:endParaRPr lang="ru-RU"/>
                    </a:p>
                  </a:txBody>
                  <a:tcPr/>
                </a:tc>
                <a:tc>
                  <a:txBody>
                    <a:bodyPr/>
                    <a:lstStyle/>
                    <a:p>
                      <a:pPr algn="r">
                        <a:lnSpc>
                          <a:spcPct val="150000"/>
                        </a:lnSpc>
                        <a:spcAft>
                          <a:spcPts val="0"/>
                        </a:spcAft>
                      </a:pPr>
                      <a:r>
                        <a:rPr lang="ru-RU" sz="1600" dirty="0">
                          <a:solidFill>
                            <a:srgbClr val="C00000"/>
                          </a:solidFill>
                        </a:rPr>
                        <a:t>3 399</a:t>
                      </a:r>
                      <a:r>
                        <a:rPr lang="ru-RU" sz="1600" u="sng" baseline="30000" dirty="0">
                          <a:solidFill>
                            <a:srgbClr val="C00000"/>
                          </a:solidFill>
                        </a:rPr>
                        <a:t>05</a:t>
                      </a:r>
                      <a:endParaRPr lang="ru-RU" sz="1600" dirty="0">
                        <a:solidFill>
                          <a:srgbClr val="C00000"/>
                        </a:solidFill>
                        <a:latin typeface="Calibri"/>
                        <a:ea typeface="Times New Roman"/>
                        <a:cs typeface="Times New Roman"/>
                      </a:endParaRPr>
                    </a:p>
                  </a:txBody>
                  <a:tcPr marL="67525" marR="67525" marT="0" marB="0"/>
                </a:tc>
                <a:tc>
                  <a:txBody>
                    <a:bodyPr/>
                    <a:lstStyle/>
                    <a:p>
                      <a:pPr algn="just">
                        <a:lnSpc>
                          <a:spcPct val="150000"/>
                        </a:lnSpc>
                        <a:spcAft>
                          <a:spcPts val="0"/>
                        </a:spcAft>
                      </a:pPr>
                      <a:r>
                        <a:rPr lang="ru-RU" sz="1600" dirty="0"/>
                        <a:t>Взнос в ФФОМС (руб.)</a:t>
                      </a:r>
                      <a:endParaRPr lang="ru-RU" sz="1600" dirty="0">
                        <a:solidFill>
                          <a:srgbClr val="15142A"/>
                        </a:solidFill>
                        <a:latin typeface="Calibri"/>
                        <a:ea typeface="Times New Roman"/>
                        <a:cs typeface="Times New Roman"/>
                      </a:endParaRPr>
                    </a:p>
                  </a:txBody>
                  <a:tcPr marL="67525" marR="67525" marT="0" marB="0"/>
                </a:tc>
              </a:tr>
              <a:tr h="709531">
                <a:tc>
                  <a:txBody>
                    <a:bodyPr/>
                    <a:lstStyle/>
                    <a:p>
                      <a:pPr algn="r">
                        <a:lnSpc>
                          <a:spcPct val="115000"/>
                        </a:lnSpc>
                        <a:spcAft>
                          <a:spcPts val="0"/>
                        </a:spcAft>
                      </a:pPr>
                      <a:r>
                        <a:rPr lang="ru-RU" sz="1600"/>
                        <a:t>ФИНАНСОВЫЙ </a:t>
                      </a:r>
                    </a:p>
                    <a:p>
                      <a:pPr algn="r">
                        <a:lnSpc>
                          <a:spcPct val="115000"/>
                        </a:lnSpc>
                        <a:spcAft>
                          <a:spcPts val="0"/>
                        </a:spcAft>
                      </a:pPr>
                      <a:r>
                        <a:rPr lang="ru-RU" sz="1600"/>
                        <a:t>РЕЗУЛЬТАТ</a:t>
                      </a:r>
                      <a:endParaRPr lang="ru-RU" sz="1600">
                        <a:solidFill>
                          <a:srgbClr val="15142A"/>
                        </a:solidFill>
                        <a:latin typeface="Calibri"/>
                        <a:ea typeface="Times New Roman"/>
                        <a:cs typeface="Times New Roman"/>
                      </a:endParaRPr>
                    </a:p>
                  </a:txBody>
                  <a:tcPr marL="67525" marR="67525" marT="0" marB="0"/>
                </a:tc>
                <a:tc>
                  <a:txBody>
                    <a:bodyPr/>
                    <a:lstStyle/>
                    <a:p>
                      <a:pPr algn="r">
                        <a:lnSpc>
                          <a:spcPct val="150000"/>
                        </a:lnSpc>
                        <a:spcAft>
                          <a:spcPts val="0"/>
                        </a:spcAft>
                      </a:pPr>
                      <a:r>
                        <a:rPr lang="ru-RU" sz="1600"/>
                        <a:t>43 895 261=</a:t>
                      </a:r>
                      <a:endParaRPr lang="ru-RU" sz="1600">
                        <a:solidFill>
                          <a:srgbClr val="15142A"/>
                        </a:solidFill>
                        <a:latin typeface="Calibri"/>
                        <a:ea typeface="Times New Roman"/>
                        <a:cs typeface="Times New Roman"/>
                      </a:endParaRPr>
                    </a:p>
                  </a:txBody>
                  <a:tcPr marL="67525" marR="67525" marT="0" marB="0"/>
                </a:tc>
                <a:tc vMerge="1">
                  <a:txBody>
                    <a:bodyPr/>
                    <a:lstStyle/>
                    <a:p>
                      <a:endParaRPr lang="ru-RU"/>
                    </a:p>
                  </a:txBody>
                  <a:tcPr/>
                </a:tc>
                <a:tc vMerge="1">
                  <a:txBody>
                    <a:bodyPr/>
                    <a:lstStyle/>
                    <a:p>
                      <a:endParaRPr lang="ru-RU"/>
                    </a:p>
                  </a:txBody>
                  <a:tcPr/>
                </a:tc>
                <a:tc>
                  <a:txBody>
                    <a:bodyPr/>
                    <a:lstStyle/>
                    <a:p>
                      <a:pPr algn="r">
                        <a:lnSpc>
                          <a:spcPct val="150000"/>
                        </a:lnSpc>
                        <a:spcAft>
                          <a:spcPts val="0"/>
                        </a:spcAft>
                      </a:pPr>
                      <a:r>
                        <a:rPr lang="ru-RU" sz="1600" dirty="0">
                          <a:solidFill>
                            <a:srgbClr val="C00000"/>
                          </a:solidFill>
                        </a:rPr>
                        <a:t>16 504 739=</a:t>
                      </a:r>
                      <a:endParaRPr lang="ru-RU" sz="1600" dirty="0">
                        <a:solidFill>
                          <a:srgbClr val="C00000"/>
                        </a:solidFill>
                        <a:latin typeface="Calibri"/>
                        <a:ea typeface="Times New Roman"/>
                        <a:cs typeface="Times New Roman"/>
                      </a:endParaRPr>
                    </a:p>
                  </a:txBody>
                  <a:tcPr marL="67525" marR="67525" marT="0" marB="0"/>
                </a:tc>
                <a:tc>
                  <a:txBody>
                    <a:bodyPr/>
                    <a:lstStyle/>
                    <a:p>
                      <a:pPr algn="just">
                        <a:lnSpc>
                          <a:spcPct val="115000"/>
                        </a:lnSpc>
                        <a:spcAft>
                          <a:spcPts val="0"/>
                        </a:spcAft>
                      </a:pPr>
                      <a:r>
                        <a:rPr lang="ru-RU" sz="1600" dirty="0">
                          <a:solidFill>
                            <a:srgbClr val="C00000"/>
                          </a:solidFill>
                        </a:rPr>
                        <a:t>СУММА </a:t>
                      </a:r>
                    </a:p>
                    <a:p>
                      <a:pPr algn="just">
                        <a:lnSpc>
                          <a:spcPct val="115000"/>
                        </a:lnSpc>
                        <a:spcAft>
                          <a:spcPts val="0"/>
                        </a:spcAft>
                      </a:pPr>
                      <a:r>
                        <a:rPr lang="ru-RU" sz="1600" dirty="0">
                          <a:solidFill>
                            <a:srgbClr val="C00000"/>
                          </a:solidFill>
                        </a:rPr>
                        <a:t>ПЛАТЕЖЕЙ</a:t>
                      </a:r>
                      <a:endParaRPr lang="ru-RU" sz="1600" dirty="0">
                        <a:solidFill>
                          <a:srgbClr val="C00000"/>
                        </a:solidFill>
                        <a:latin typeface="Calibri"/>
                        <a:ea typeface="Times New Roman"/>
                        <a:cs typeface="Times New Roman"/>
                      </a:endParaRPr>
                    </a:p>
                  </a:txBody>
                  <a:tcPr marL="67525" marR="67525" marT="0" marB="0"/>
                </a:tc>
              </a:tr>
            </a:tbl>
          </a:graphicData>
        </a:graphic>
      </p:graphicFrame>
      <p:sp>
        <p:nvSpPr>
          <p:cNvPr id="9217" name="Rectangle 1"/>
          <p:cNvSpPr>
            <a:spLocks noChangeArrowheads="1"/>
          </p:cNvSpPr>
          <p:nvPr/>
        </p:nvSpPr>
        <p:spPr bwMode="auto">
          <a:xfrm>
            <a:off x="0" y="1352694"/>
            <a:ext cx="9015413"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49263" algn="ctr" defTabSz="914400" rtl="0" eaLnBrk="0" fontAlgn="base" latinLnBrk="0" hangingPunct="0">
              <a:lnSpc>
                <a:spcPct val="100000"/>
              </a:lnSpc>
              <a:spcBef>
                <a:spcPct val="0"/>
              </a:spcBef>
              <a:spcAft>
                <a:spcPct val="0"/>
              </a:spcAft>
              <a:buClrTx/>
              <a:buSzTx/>
              <a:buFontTx/>
              <a:buNone/>
              <a:tabLst>
                <a:tab pos="450850" algn="l"/>
              </a:tabLst>
            </a:pPr>
            <a:r>
              <a:rPr kumimoji="0" lang="ru-RU" b="1" i="0" u="none" strike="noStrike" cap="none" normalizeH="0" baseline="0" dirty="0" smtClean="0">
                <a:ln>
                  <a:noFill/>
                </a:ln>
                <a:effectLst/>
                <a:latin typeface="+mn-lt"/>
                <a:ea typeface="Calibri" pitchFamily="34" charset="0"/>
                <a:cs typeface="Times New Roman" pitchFamily="18" charset="0"/>
              </a:rPr>
              <a:t>Общий </a:t>
            </a:r>
            <a:r>
              <a:rPr kumimoji="0" lang="ru-RU" b="1" i="0" u="none" strike="noStrike" cap="none" normalizeH="0" baseline="0" dirty="0" smtClean="0">
                <a:ln>
                  <a:noFill/>
                </a:ln>
                <a:effectLst/>
                <a:latin typeface="+mn-lt"/>
                <a:ea typeface="Calibri" pitchFamily="34" charset="0"/>
                <a:cs typeface="Times New Roman" pitchFamily="18" charset="0"/>
              </a:rPr>
              <a:t>режим налогообложения индивидуального предпринимателя-1</a:t>
            </a:r>
            <a:endParaRPr kumimoji="0" lang="ru-RU" b="1" i="0" u="none" strike="noStrike" cap="none" normalizeH="0" baseline="0" dirty="0" smtClean="0">
              <a:ln>
                <a:noFill/>
              </a:ln>
              <a:effectLst/>
              <a:latin typeface="+mn-lt"/>
              <a:cs typeface="Times New Roman" pitchFamily="18" charset="0"/>
            </a:endParaRPr>
          </a:p>
          <a:p>
            <a:pPr marL="0" marR="0" lvl="0" indent="449263" algn="l" defTabSz="914400" rtl="0" eaLnBrk="0" fontAlgn="base" latinLnBrk="0" hangingPunct="0">
              <a:lnSpc>
                <a:spcPct val="100000"/>
              </a:lnSpc>
              <a:spcBef>
                <a:spcPct val="0"/>
              </a:spcBef>
              <a:spcAft>
                <a:spcPct val="0"/>
              </a:spcAft>
              <a:buClrTx/>
              <a:buSzTx/>
              <a:buFontTx/>
              <a:buNone/>
              <a:tabLst>
                <a:tab pos="450850" algn="l"/>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p:wheel spokes="3"/>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Grp="1" noChangeArrowheads="1"/>
          </p:cNvSpPr>
          <p:nvPr>
            <p:ph type="title"/>
          </p:nvPr>
        </p:nvSpPr>
        <p:spPr bwMode="auto">
          <a:xfrm>
            <a:off x="457200" y="228104"/>
            <a:ext cx="8229600" cy="9233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lvl="0" algn="l" defTabSz="914400" rtl="0" eaLnBrk="0" fontAlgn="base" latinLnBrk="0" hangingPunct="0">
              <a:lnSpc>
                <a:spcPct val="100000"/>
              </a:lnSpc>
              <a:spcBef>
                <a:spcPct val="0"/>
              </a:spcBef>
              <a:spcAft>
                <a:spcPct val="0"/>
              </a:spcAft>
              <a:buClrTx/>
              <a:buSzTx/>
              <a:buFontTx/>
              <a:buNone/>
              <a:tabLst>
                <a:tab pos="450850" algn="l"/>
              </a:tabLst>
            </a:pPr>
            <a:r>
              <a:rPr kumimoji="0" lang="ru-RU" sz="1800" b="1" i="0" u="none" strike="noStrike" cap="none" normalizeH="0" baseline="0" dirty="0" smtClean="0">
                <a:ln>
                  <a:noFill/>
                </a:ln>
                <a:solidFill>
                  <a:schemeClr val="tx1"/>
                </a:solidFill>
                <a:effectLst/>
                <a:latin typeface="+mn-lt"/>
                <a:ea typeface="Calibri" pitchFamily="34" charset="0"/>
                <a:cs typeface="Times New Roman" pitchFamily="18" charset="0"/>
              </a:rPr>
              <a:t>Общий </a:t>
            </a:r>
            <a:r>
              <a:rPr kumimoji="0" lang="ru-RU" sz="1800" b="1" i="0" u="none" strike="noStrike" cap="none" normalizeH="0" baseline="0" dirty="0" smtClean="0">
                <a:ln>
                  <a:noFill/>
                </a:ln>
                <a:solidFill>
                  <a:schemeClr val="tx1"/>
                </a:solidFill>
                <a:effectLst/>
                <a:latin typeface="+mn-lt"/>
                <a:ea typeface="Calibri" pitchFamily="34" charset="0"/>
                <a:cs typeface="Times New Roman" pitchFamily="18" charset="0"/>
              </a:rPr>
              <a:t>режим налогообложения индивидуального предпринимателя-2</a:t>
            </a:r>
            <a:endParaRPr kumimoji="0" lang="ru-RU" sz="1800" b="1" i="0" u="none" strike="noStrike" cap="none" normalizeH="0" baseline="0" dirty="0" smtClean="0">
              <a:ln>
                <a:noFill/>
              </a:ln>
              <a:solidFill>
                <a:schemeClr val="tx1"/>
              </a:solidFill>
              <a:effectLst/>
              <a:latin typeface="+mn-lt"/>
              <a:cs typeface="Times New Roman" pitchFamily="18" charset="0"/>
            </a:endParaRPr>
          </a:p>
          <a:p>
            <a:pPr marL="0" marR="0" lvl="0" indent="449263" algn="l" defTabSz="914400" rtl="0" eaLnBrk="0" fontAlgn="base" latinLnBrk="0" hangingPunct="0">
              <a:lnSpc>
                <a:spcPct val="100000"/>
              </a:lnSpc>
              <a:spcBef>
                <a:spcPct val="0"/>
              </a:spcBef>
              <a:spcAft>
                <a:spcPct val="0"/>
              </a:spcAft>
              <a:buClrTx/>
              <a:buSzTx/>
              <a:buFontTx/>
              <a:buNone/>
              <a:tabLst>
                <a:tab pos="450850" algn="l"/>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5" name="Таблица 4"/>
          <p:cNvGraphicFramePr>
            <a:graphicFrameLocks noGrp="1"/>
          </p:cNvGraphicFramePr>
          <p:nvPr>
            <p:extLst>
              <p:ext uri="{D42A27DB-BD31-4B8C-83A1-F6EECF244321}">
                <p14:modId xmlns:p14="http://schemas.microsoft.com/office/powerpoint/2010/main" val="1444727536"/>
              </p:ext>
            </p:extLst>
          </p:nvPr>
        </p:nvGraphicFramePr>
        <p:xfrm>
          <a:off x="561975" y="1057277"/>
          <a:ext cx="8096251" cy="5236504"/>
        </p:xfrm>
        <a:graphic>
          <a:graphicData uri="http://schemas.openxmlformats.org/drawingml/2006/table">
            <a:tbl>
              <a:tblPr>
                <a:tableStyleId>{3C2FFA5D-87B4-456A-9821-1D502468CF0F}</a:tableStyleId>
              </a:tblPr>
              <a:tblGrid>
                <a:gridCol w="1739065"/>
                <a:gridCol w="1408368"/>
                <a:gridCol w="589105"/>
                <a:gridCol w="473611"/>
                <a:gridCol w="1530510"/>
                <a:gridCol w="2355592"/>
              </a:tblGrid>
              <a:tr h="606151">
                <a:tc>
                  <a:txBody>
                    <a:bodyPr/>
                    <a:lstStyle/>
                    <a:p>
                      <a:pPr algn="just">
                        <a:lnSpc>
                          <a:spcPct val="150000"/>
                        </a:lnSpc>
                        <a:spcAft>
                          <a:spcPts val="0"/>
                        </a:spcAft>
                      </a:pPr>
                      <a:r>
                        <a:rPr lang="ru-RU" sz="1600" dirty="0"/>
                        <a:t>Выручка (руб.)</a:t>
                      </a:r>
                      <a:endParaRPr lang="ru-RU" sz="1600" dirty="0">
                        <a:solidFill>
                          <a:srgbClr val="15142A"/>
                        </a:solidFill>
                        <a:latin typeface="Calibri"/>
                        <a:ea typeface="Times New Roman"/>
                        <a:cs typeface="Times New Roman"/>
                      </a:endParaRPr>
                    </a:p>
                  </a:txBody>
                  <a:tcPr marL="67525" marR="67525" marT="0" marB="0"/>
                </a:tc>
                <a:tc>
                  <a:txBody>
                    <a:bodyPr/>
                    <a:lstStyle/>
                    <a:p>
                      <a:pPr algn="r">
                        <a:lnSpc>
                          <a:spcPct val="150000"/>
                        </a:lnSpc>
                        <a:spcAft>
                          <a:spcPts val="0"/>
                        </a:spcAft>
                      </a:pPr>
                      <a:r>
                        <a:rPr lang="ru-RU" sz="1600" dirty="0"/>
                        <a:t>60 000 000=</a:t>
                      </a:r>
                      <a:endParaRPr lang="ru-RU" sz="1600" dirty="0">
                        <a:solidFill>
                          <a:srgbClr val="15142A"/>
                        </a:solidFill>
                        <a:latin typeface="Calibri"/>
                        <a:ea typeface="Times New Roman"/>
                        <a:cs typeface="Times New Roman"/>
                      </a:endParaRPr>
                    </a:p>
                  </a:txBody>
                  <a:tcPr marL="67525" marR="67525" marT="0" marB="0"/>
                </a:tc>
                <a:tc rowSpan="8">
                  <a:txBody>
                    <a:bodyPr/>
                    <a:lstStyle/>
                    <a:p>
                      <a:pPr algn="ctr">
                        <a:lnSpc>
                          <a:spcPct val="115000"/>
                        </a:lnSpc>
                        <a:spcAft>
                          <a:spcPts val="0"/>
                        </a:spcAft>
                      </a:pPr>
                      <a:r>
                        <a:rPr lang="ru-RU" sz="1600" dirty="0"/>
                        <a:t>ВХОДЯЩИЙ </a:t>
                      </a:r>
                      <a:r>
                        <a:rPr lang="ru-RU" sz="1600" dirty="0" smtClean="0"/>
                        <a:t>ФИНАНСОВЫЙ  </a:t>
                      </a:r>
                      <a:r>
                        <a:rPr lang="ru-RU" sz="1600" dirty="0"/>
                        <a:t>ПОТОК</a:t>
                      </a:r>
                      <a:endParaRPr lang="ru-RU" sz="1600" dirty="0">
                        <a:solidFill>
                          <a:srgbClr val="15142A"/>
                        </a:solidFill>
                        <a:latin typeface="Calibri"/>
                        <a:ea typeface="Times New Roman"/>
                        <a:cs typeface="Times New Roman"/>
                      </a:endParaRPr>
                    </a:p>
                  </a:txBody>
                  <a:tcPr marL="67525" marR="67525" marT="0" marB="0" vert="vert270"/>
                </a:tc>
                <a:tc rowSpan="8">
                  <a:txBody>
                    <a:bodyPr/>
                    <a:lstStyle/>
                    <a:p>
                      <a:pPr marL="71755" marR="71755" algn="ctr">
                        <a:lnSpc>
                          <a:spcPct val="150000"/>
                        </a:lnSpc>
                        <a:spcAft>
                          <a:spcPts val="0"/>
                        </a:spcAft>
                      </a:pPr>
                      <a:r>
                        <a:rPr lang="ru-RU" sz="1600" dirty="0"/>
                        <a:t>ПЛАТЕЖИ</a:t>
                      </a:r>
                      <a:endParaRPr lang="ru-RU" sz="1600" dirty="0">
                        <a:solidFill>
                          <a:srgbClr val="FF0000"/>
                        </a:solidFill>
                        <a:latin typeface="Calibri"/>
                        <a:ea typeface="Times New Roman"/>
                        <a:cs typeface="Times New Roman"/>
                      </a:endParaRPr>
                    </a:p>
                  </a:txBody>
                  <a:tcPr marL="67525" marR="67525" marT="0" marB="0" vert="vert270"/>
                </a:tc>
                <a:tc>
                  <a:txBody>
                    <a:bodyPr/>
                    <a:lstStyle/>
                    <a:p>
                      <a:pPr algn="r">
                        <a:lnSpc>
                          <a:spcPct val="115000"/>
                        </a:lnSpc>
                        <a:spcAft>
                          <a:spcPts val="0"/>
                        </a:spcAft>
                      </a:pPr>
                      <a:r>
                        <a:rPr lang="ru-RU" sz="1600" dirty="0">
                          <a:solidFill>
                            <a:srgbClr val="C00000"/>
                          </a:solidFill>
                        </a:rPr>
                        <a:t>9 152 543=</a:t>
                      </a:r>
                      <a:endParaRPr lang="ru-RU" sz="1600" dirty="0">
                        <a:solidFill>
                          <a:srgbClr val="C00000"/>
                        </a:solidFill>
                        <a:latin typeface="Calibri"/>
                        <a:ea typeface="Times New Roman"/>
                        <a:cs typeface="Times New Roman"/>
                      </a:endParaRPr>
                    </a:p>
                  </a:txBody>
                  <a:tcPr marL="67525" marR="67525" marT="0" marB="0"/>
                </a:tc>
                <a:tc>
                  <a:txBody>
                    <a:bodyPr/>
                    <a:lstStyle/>
                    <a:p>
                      <a:pPr>
                        <a:lnSpc>
                          <a:spcPct val="115000"/>
                        </a:lnSpc>
                        <a:spcAft>
                          <a:spcPts val="0"/>
                        </a:spcAft>
                      </a:pPr>
                      <a:r>
                        <a:rPr lang="ru-RU" sz="1600" dirty="0"/>
                        <a:t>Налог на добавленную стоимость, </a:t>
                      </a:r>
                      <a:r>
                        <a:rPr lang="ru-RU" sz="1600" dirty="0">
                          <a:solidFill>
                            <a:srgbClr val="C00000"/>
                          </a:solidFill>
                        </a:rPr>
                        <a:t>18 %</a:t>
                      </a:r>
                      <a:endParaRPr lang="ru-RU" sz="1600" dirty="0">
                        <a:solidFill>
                          <a:srgbClr val="C00000"/>
                        </a:solidFill>
                        <a:latin typeface="Calibri"/>
                        <a:ea typeface="Times New Roman"/>
                        <a:cs typeface="Times New Roman"/>
                      </a:endParaRPr>
                    </a:p>
                  </a:txBody>
                  <a:tcPr marL="67525" marR="67525" marT="0" marB="0"/>
                </a:tc>
              </a:tr>
              <a:tr h="468408">
                <a:tc>
                  <a:txBody>
                    <a:bodyPr/>
                    <a:lstStyle/>
                    <a:p>
                      <a:pPr algn="just">
                        <a:lnSpc>
                          <a:spcPct val="150000"/>
                        </a:lnSpc>
                        <a:spcAft>
                          <a:spcPts val="0"/>
                        </a:spcAft>
                      </a:pPr>
                      <a:r>
                        <a:rPr lang="ru-RU" sz="1600" dirty="0"/>
                        <a:t>Доход (руб.)</a:t>
                      </a:r>
                      <a:endParaRPr lang="ru-RU" sz="1600" dirty="0">
                        <a:solidFill>
                          <a:srgbClr val="15142A"/>
                        </a:solidFill>
                        <a:latin typeface="Calibri"/>
                        <a:ea typeface="Times New Roman"/>
                        <a:cs typeface="Times New Roman"/>
                      </a:endParaRPr>
                    </a:p>
                  </a:txBody>
                  <a:tcPr marL="67525" marR="67525" marT="0" marB="0"/>
                </a:tc>
                <a:tc>
                  <a:txBody>
                    <a:bodyPr/>
                    <a:lstStyle/>
                    <a:p>
                      <a:pPr algn="r">
                        <a:lnSpc>
                          <a:spcPct val="150000"/>
                        </a:lnSpc>
                        <a:spcAft>
                          <a:spcPts val="0"/>
                        </a:spcAft>
                      </a:pPr>
                      <a:r>
                        <a:rPr lang="ru-RU" sz="1600" dirty="0"/>
                        <a:t>50 847 457=</a:t>
                      </a:r>
                      <a:endParaRPr lang="ru-RU" sz="1600" dirty="0">
                        <a:solidFill>
                          <a:srgbClr val="15142A"/>
                        </a:solidFill>
                        <a:latin typeface="Calibri"/>
                        <a:ea typeface="Times New Roman"/>
                        <a:cs typeface="Times New Roman"/>
                      </a:endParaRPr>
                    </a:p>
                  </a:txBody>
                  <a:tcPr marL="67525" marR="67525" marT="0" marB="0"/>
                </a:tc>
                <a:tc vMerge="1">
                  <a:txBody>
                    <a:bodyPr/>
                    <a:lstStyle/>
                    <a:p>
                      <a:endParaRPr lang="ru-RU"/>
                    </a:p>
                  </a:txBody>
                  <a:tcPr/>
                </a:tc>
                <a:tc vMerge="1">
                  <a:txBody>
                    <a:bodyPr/>
                    <a:lstStyle/>
                    <a:p>
                      <a:endParaRPr lang="ru-RU"/>
                    </a:p>
                  </a:txBody>
                  <a:tcPr/>
                </a:tc>
                <a:tc>
                  <a:txBody>
                    <a:bodyPr/>
                    <a:lstStyle/>
                    <a:p>
                      <a:pPr algn="r">
                        <a:lnSpc>
                          <a:spcPct val="150000"/>
                        </a:lnSpc>
                        <a:spcAft>
                          <a:spcPts val="0"/>
                        </a:spcAft>
                      </a:pPr>
                      <a:endParaRPr lang="ru-RU" sz="1600" dirty="0">
                        <a:solidFill>
                          <a:srgbClr val="C00000"/>
                        </a:solidFill>
                        <a:latin typeface="Times New Roman"/>
                        <a:ea typeface="Times New Roman"/>
                        <a:cs typeface="Times New Roman"/>
                      </a:endParaRPr>
                    </a:p>
                  </a:txBody>
                  <a:tcPr marL="67525" marR="67525" marT="0" marB="0"/>
                </a:tc>
                <a:tc>
                  <a:txBody>
                    <a:bodyPr/>
                    <a:lstStyle/>
                    <a:p>
                      <a:pPr>
                        <a:lnSpc>
                          <a:spcPct val="115000"/>
                        </a:lnSpc>
                        <a:spcAft>
                          <a:spcPts val="0"/>
                        </a:spcAft>
                      </a:pPr>
                      <a:endParaRPr lang="ru-RU" sz="1600">
                        <a:solidFill>
                          <a:srgbClr val="15142A"/>
                        </a:solidFill>
                        <a:latin typeface="Times New Roman"/>
                        <a:ea typeface="Calibri"/>
                        <a:cs typeface="Times New Roman"/>
                      </a:endParaRPr>
                    </a:p>
                  </a:txBody>
                  <a:tcPr marL="67525" marR="67525" marT="0" marB="0"/>
                </a:tc>
              </a:tr>
              <a:tr h="606151">
                <a:tc>
                  <a:txBody>
                    <a:bodyPr/>
                    <a:lstStyle/>
                    <a:p>
                      <a:pPr>
                        <a:lnSpc>
                          <a:spcPct val="115000"/>
                        </a:lnSpc>
                        <a:spcAft>
                          <a:spcPts val="0"/>
                        </a:spcAft>
                      </a:pPr>
                      <a:r>
                        <a:rPr lang="ru-RU" sz="1600"/>
                        <a:t>вычет из общей суммы дохода</a:t>
                      </a:r>
                      <a:endParaRPr lang="ru-RU" sz="1600">
                        <a:solidFill>
                          <a:srgbClr val="15142A"/>
                        </a:solidFill>
                        <a:latin typeface="Calibri"/>
                        <a:ea typeface="Times New Roman"/>
                        <a:cs typeface="Times New Roman"/>
                      </a:endParaRPr>
                    </a:p>
                  </a:txBody>
                  <a:tcPr marL="67525" marR="67525" marT="0" marB="0"/>
                </a:tc>
                <a:tc>
                  <a:txBody>
                    <a:bodyPr/>
                    <a:lstStyle/>
                    <a:p>
                      <a:pPr algn="r">
                        <a:lnSpc>
                          <a:spcPct val="150000"/>
                        </a:lnSpc>
                        <a:spcAft>
                          <a:spcPts val="0"/>
                        </a:spcAft>
                      </a:pPr>
                      <a:r>
                        <a:rPr lang="ru-RU" sz="1600" dirty="0"/>
                        <a:t>600 000=</a:t>
                      </a:r>
                      <a:endParaRPr lang="ru-RU" sz="1600" dirty="0">
                        <a:solidFill>
                          <a:srgbClr val="FFFF00"/>
                        </a:solidFill>
                        <a:latin typeface="Calibri"/>
                        <a:ea typeface="Times New Roman"/>
                        <a:cs typeface="Times New Roman"/>
                      </a:endParaRPr>
                    </a:p>
                  </a:txBody>
                  <a:tcPr marL="67525" marR="67525" marT="0" marB="0"/>
                </a:tc>
                <a:tc vMerge="1">
                  <a:txBody>
                    <a:bodyPr/>
                    <a:lstStyle/>
                    <a:p>
                      <a:endParaRPr lang="ru-RU"/>
                    </a:p>
                  </a:txBody>
                  <a:tcPr/>
                </a:tc>
                <a:tc vMerge="1">
                  <a:txBody>
                    <a:bodyPr/>
                    <a:lstStyle/>
                    <a:p>
                      <a:endParaRPr lang="ru-RU"/>
                    </a:p>
                  </a:txBody>
                  <a:tcPr/>
                </a:tc>
                <a:tc>
                  <a:txBody>
                    <a:bodyPr/>
                    <a:lstStyle/>
                    <a:p>
                      <a:pPr algn="r">
                        <a:lnSpc>
                          <a:spcPct val="150000"/>
                        </a:lnSpc>
                        <a:spcAft>
                          <a:spcPts val="0"/>
                        </a:spcAft>
                      </a:pPr>
                      <a:r>
                        <a:rPr lang="ru-RU" sz="1600" dirty="0">
                          <a:solidFill>
                            <a:srgbClr val="C00000"/>
                          </a:solidFill>
                        </a:rPr>
                        <a:t>600 000=</a:t>
                      </a:r>
                      <a:endParaRPr lang="ru-RU" sz="1600" dirty="0">
                        <a:solidFill>
                          <a:srgbClr val="C00000"/>
                        </a:solidFill>
                        <a:latin typeface="Calibri"/>
                        <a:ea typeface="Times New Roman"/>
                        <a:cs typeface="Times New Roman"/>
                      </a:endParaRPr>
                    </a:p>
                  </a:txBody>
                  <a:tcPr marL="67525" marR="67525" marT="0" marB="0"/>
                </a:tc>
                <a:tc>
                  <a:txBody>
                    <a:bodyPr/>
                    <a:lstStyle/>
                    <a:p>
                      <a:pPr>
                        <a:lnSpc>
                          <a:spcPct val="115000"/>
                        </a:lnSpc>
                        <a:spcAft>
                          <a:spcPts val="0"/>
                        </a:spcAft>
                      </a:pPr>
                      <a:r>
                        <a:rPr lang="ru-RU" sz="1600" dirty="0"/>
                        <a:t>Налог на имущество физических лиц, </a:t>
                      </a:r>
                      <a:r>
                        <a:rPr lang="ru-RU" sz="1600" dirty="0">
                          <a:solidFill>
                            <a:srgbClr val="C00000"/>
                          </a:solidFill>
                        </a:rPr>
                        <a:t>2 %</a:t>
                      </a:r>
                      <a:endParaRPr lang="ru-RU" sz="1600" dirty="0">
                        <a:solidFill>
                          <a:srgbClr val="C00000"/>
                        </a:solidFill>
                        <a:latin typeface="Calibri"/>
                        <a:ea typeface="Times New Roman"/>
                        <a:cs typeface="Times New Roman"/>
                      </a:endParaRPr>
                    </a:p>
                  </a:txBody>
                  <a:tcPr marL="67525" marR="67525" marT="0" marB="0"/>
                </a:tc>
              </a:tr>
              <a:tr h="606151">
                <a:tc>
                  <a:txBody>
                    <a:bodyPr/>
                    <a:lstStyle/>
                    <a:p>
                      <a:pPr>
                        <a:lnSpc>
                          <a:spcPct val="115000"/>
                        </a:lnSpc>
                        <a:spcAft>
                          <a:spcPts val="0"/>
                        </a:spcAft>
                      </a:pPr>
                      <a:r>
                        <a:rPr lang="ru-RU" sz="1600"/>
                        <a:t>вычет из общей суммы дохода</a:t>
                      </a:r>
                      <a:endParaRPr lang="ru-RU" sz="1600">
                        <a:solidFill>
                          <a:srgbClr val="15142A"/>
                        </a:solidFill>
                        <a:latin typeface="Calibri"/>
                        <a:ea typeface="Times New Roman"/>
                        <a:cs typeface="Times New Roman"/>
                      </a:endParaRPr>
                    </a:p>
                  </a:txBody>
                  <a:tcPr marL="67525" marR="67525" marT="0" marB="0"/>
                </a:tc>
                <a:tc>
                  <a:txBody>
                    <a:bodyPr/>
                    <a:lstStyle/>
                    <a:p>
                      <a:pPr algn="r">
                        <a:lnSpc>
                          <a:spcPct val="150000"/>
                        </a:lnSpc>
                        <a:spcAft>
                          <a:spcPts val="0"/>
                        </a:spcAft>
                      </a:pPr>
                      <a:r>
                        <a:rPr lang="ru-RU" sz="1600" dirty="0"/>
                        <a:t>138627</a:t>
                      </a:r>
                      <a:r>
                        <a:rPr lang="ru-RU" sz="1600" u="sng" baseline="30000" dirty="0"/>
                        <a:t>84</a:t>
                      </a:r>
                      <a:r>
                        <a:rPr lang="ru-RU" sz="1600" dirty="0"/>
                        <a:t> </a:t>
                      </a:r>
                      <a:endParaRPr lang="ru-RU" sz="1600" dirty="0">
                        <a:solidFill>
                          <a:srgbClr val="FFFF00"/>
                        </a:solidFill>
                        <a:latin typeface="Calibri"/>
                        <a:ea typeface="Times New Roman"/>
                        <a:cs typeface="Times New Roman"/>
                      </a:endParaRPr>
                    </a:p>
                  </a:txBody>
                  <a:tcPr marL="67525" marR="67525" marT="0" marB="0"/>
                </a:tc>
                <a:tc vMerge="1">
                  <a:txBody>
                    <a:bodyPr/>
                    <a:lstStyle/>
                    <a:p>
                      <a:endParaRPr lang="ru-RU"/>
                    </a:p>
                  </a:txBody>
                  <a:tcPr/>
                </a:tc>
                <a:tc vMerge="1">
                  <a:txBody>
                    <a:bodyPr/>
                    <a:lstStyle/>
                    <a:p>
                      <a:endParaRPr lang="ru-RU"/>
                    </a:p>
                  </a:txBody>
                  <a:tcPr/>
                </a:tc>
                <a:tc>
                  <a:txBody>
                    <a:bodyPr/>
                    <a:lstStyle/>
                    <a:p>
                      <a:pPr algn="r">
                        <a:lnSpc>
                          <a:spcPct val="150000"/>
                        </a:lnSpc>
                        <a:spcAft>
                          <a:spcPts val="0"/>
                        </a:spcAft>
                      </a:pPr>
                      <a:r>
                        <a:rPr lang="ru-RU" sz="1600" dirty="0">
                          <a:solidFill>
                            <a:srgbClr val="C00000"/>
                          </a:solidFill>
                        </a:rPr>
                        <a:t>138 627</a:t>
                      </a:r>
                      <a:r>
                        <a:rPr lang="ru-RU" sz="1600" u="sng" baseline="30000" dirty="0">
                          <a:solidFill>
                            <a:srgbClr val="C00000"/>
                          </a:solidFill>
                        </a:rPr>
                        <a:t>84</a:t>
                      </a:r>
                      <a:r>
                        <a:rPr lang="ru-RU" sz="1600" dirty="0">
                          <a:solidFill>
                            <a:srgbClr val="C00000"/>
                          </a:solidFill>
                        </a:rPr>
                        <a:t> </a:t>
                      </a:r>
                      <a:endParaRPr lang="ru-RU" sz="1600" dirty="0">
                        <a:solidFill>
                          <a:srgbClr val="C00000"/>
                        </a:solidFill>
                        <a:latin typeface="Calibri"/>
                        <a:ea typeface="Times New Roman"/>
                        <a:cs typeface="Times New Roman"/>
                      </a:endParaRPr>
                    </a:p>
                  </a:txBody>
                  <a:tcPr marL="67525" marR="67525" marT="0" marB="0"/>
                </a:tc>
                <a:tc>
                  <a:txBody>
                    <a:bodyPr/>
                    <a:lstStyle/>
                    <a:p>
                      <a:pPr algn="just">
                        <a:lnSpc>
                          <a:spcPct val="150000"/>
                        </a:lnSpc>
                        <a:spcAft>
                          <a:spcPts val="0"/>
                        </a:spcAft>
                      </a:pPr>
                      <a:r>
                        <a:rPr lang="ru-RU" sz="1600"/>
                        <a:t>Взнос в ПФР (руб.)</a:t>
                      </a:r>
                      <a:endParaRPr lang="ru-RU" sz="1600">
                        <a:solidFill>
                          <a:srgbClr val="15142A"/>
                        </a:solidFill>
                        <a:latin typeface="Calibri"/>
                        <a:ea typeface="Times New Roman"/>
                        <a:cs typeface="Times New Roman"/>
                      </a:endParaRPr>
                    </a:p>
                  </a:txBody>
                  <a:tcPr marL="67525" marR="67525" marT="0" marB="0"/>
                </a:tc>
              </a:tr>
              <a:tr h="606151">
                <a:tc>
                  <a:txBody>
                    <a:bodyPr/>
                    <a:lstStyle/>
                    <a:p>
                      <a:pPr>
                        <a:lnSpc>
                          <a:spcPct val="115000"/>
                        </a:lnSpc>
                        <a:spcAft>
                          <a:spcPts val="0"/>
                        </a:spcAft>
                      </a:pPr>
                      <a:r>
                        <a:rPr lang="ru-RU" sz="1600"/>
                        <a:t>вычет из общей суммы дохода</a:t>
                      </a:r>
                      <a:endParaRPr lang="ru-RU" sz="1600">
                        <a:solidFill>
                          <a:srgbClr val="15142A"/>
                        </a:solidFill>
                        <a:latin typeface="Calibri"/>
                        <a:ea typeface="Times New Roman"/>
                        <a:cs typeface="Times New Roman"/>
                      </a:endParaRPr>
                    </a:p>
                  </a:txBody>
                  <a:tcPr marL="67525" marR="67525" marT="0" marB="0"/>
                </a:tc>
                <a:tc>
                  <a:txBody>
                    <a:bodyPr/>
                    <a:lstStyle/>
                    <a:p>
                      <a:pPr algn="r">
                        <a:lnSpc>
                          <a:spcPct val="150000"/>
                        </a:lnSpc>
                        <a:spcAft>
                          <a:spcPts val="0"/>
                        </a:spcAft>
                      </a:pPr>
                      <a:r>
                        <a:rPr lang="ru-RU" sz="1600" dirty="0"/>
                        <a:t>3399</a:t>
                      </a:r>
                      <a:r>
                        <a:rPr lang="ru-RU" sz="1600" u="sng" baseline="30000" dirty="0"/>
                        <a:t>05</a:t>
                      </a:r>
                      <a:endParaRPr lang="ru-RU" sz="1600" dirty="0">
                        <a:solidFill>
                          <a:srgbClr val="FFFF00"/>
                        </a:solidFill>
                        <a:latin typeface="Calibri"/>
                        <a:ea typeface="Times New Roman"/>
                        <a:cs typeface="Times New Roman"/>
                      </a:endParaRPr>
                    </a:p>
                  </a:txBody>
                  <a:tcPr marL="67525" marR="67525" marT="0" marB="0"/>
                </a:tc>
                <a:tc vMerge="1">
                  <a:txBody>
                    <a:bodyPr/>
                    <a:lstStyle/>
                    <a:p>
                      <a:endParaRPr lang="ru-RU"/>
                    </a:p>
                  </a:txBody>
                  <a:tcPr/>
                </a:tc>
                <a:tc vMerge="1">
                  <a:txBody>
                    <a:bodyPr/>
                    <a:lstStyle/>
                    <a:p>
                      <a:endParaRPr lang="ru-RU"/>
                    </a:p>
                  </a:txBody>
                  <a:tcPr/>
                </a:tc>
                <a:tc>
                  <a:txBody>
                    <a:bodyPr/>
                    <a:lstStyle/>
                    <a:p>
                      <a:pPr algn="r">
                        <a:lnSpc>
                          <a:spcPct val="150000"/>
                        </a:lnSpc>
                        <a:spcAft>
                          <a:spcPts val="0"/>
                        </a:spcAft>
                      </a:pPr>
                      <a:r>
                        <a:rPr lang="ru-RU" sz="1600" dirty="0">
                          <a:solidFill>
                            <a:srgbClr val="C00000"/>
                          </a:solidFill>
                        </a:rPr>
                        <a:t>3 399</a:t>
                      </a:r>
                      <a:r>
                        <a:rPr lang="ru-RU" sz="1600" u="sng" baseline="30000" dirty="0">
                          <a:solidFill>
                            <a:srgbClr val="C00000"/>
                          </a:solidFill>
                        </a:rPr>
                        <a:t>05</a:t>
                      </a:r>
                      <a:endParaRPr lang="ru-RU" sz="1600" dirty="0">
                        <a:solidFill>
                          <a:srgbClr val="C00000"/>
                        </a:solidFill>
                        <a:latin typeface="Calibri"/>
                        <a:ea typeface="Times New Roman"/>
                        <a:cs typeface="Times New Roman"/>
                      </a:endParaRPr>
                    </a:p>
                  </a:txBody>
                  <a:tcPr marL="67525" marR="67525" marT="0" marB="0"/>
                </a:tc>
                <a:tc>
                  <a:txBody>
                    <a:bodyPr/>
                    <a:lstStyle/>
                    <a:p>
                      <a:pPr algn="just">
                        <a:lnSpc>
                          <a:spcPct val="150000"/>
                        </a:lnSpc>
                        <a:spcAft>
                          <a:spcPts val="0"/>
                        </a:spcAft>
                      </a:pPr>
                      <a:r>
                        <a:rPr lang="ru-RU" sz="1600" dirty="0"/>
                        <a:t>Взнос в ФФОМС (руб.)</a:t>
                      </a:r>
                      <a:endParaRPr lang="ru-RU" sz="1600" dirty="0">
                        <a:solidFill>
                          <a:srgbClr val="15142A"/>
                        </a:solidFill>
                        <a:latin typeface="Calibri"/>
                        <a:ea typeface="Times New Roman"/>
                        <a:cs typeface="Times New Roman"/>
                      </a:endParaRPr>
                    </a:p>
                  </a:txBody>
                  <a:tcPr marL="67525" marR="67525" marT="0" marB="0"/>
                </a:tc>
              </a:tr>
              <a:tr h="828636">
                <a:tc>
                  <a:txBody>
                    <a:bodyPr/>
                    <a:lstStyle/>
                    <a:p>
                      <a:pPr>
                        <a:lnSpc>
                          <a:spcPct val="115000"/>
                        </a:lnSpc>
                        <a:spcAft>
                          <a:spcPts val="0"/>
                        </a:spcAft>
                      </a:pPr>
                      <a:r>
                        <a:rPr lang="ru-RU" sz="1600"/>
                        <a:t>вычет из общей суммы дохода 20 %</a:t>
                      </a:r>
                      <a:endParaRPr lang="ru-RU" sz="1600">
                        <a:solidFill>
                          <a:srgbClr val="15142A"/>
                        </a:solidFill>
                        <a:latin typeface="Calibri"/>
                        <a:ea typeface="Times New Roman"/>
                        <a:cs typeface="Times New Roman"/>
                      </a:endParaRPr>
                    </a:p>
                  </a:txBody>
                  <a:tcPr marL="67525" marR="67525" marT="0" marB="0"/>
                </a:tc>
                <a:tc>
                  <a:txBody>
                    <a:bodyPr/>
                    <a:lstStyle/>
                    <a:p>
                      <a:pPr algn="r">
                        <a:lnSpc>
                          <a:spcPct val="150000"/>
                        </a:lnSpc>
                        <a:spcAft>
                          <a:spcPts val="0"/>
                        </a:spcAft>
                      </a:pPr>
                      <a:r>
                        <a:rPr lang="ru-RU" sz="1600" dirty="0"/>
                        <a:t>10 169 491=</a:t>
                      </a:r>
                      <a:endParaRPr lang="ru-RU" sz="1600" dirty="0">
                        <a:solidFill>
                          <a:srgbClr val="FFFF00"/>
                        </a:solidFill>
                        <a:latin typeface="Calibri"/>
                        <a:ea typeface="Times New Roman"/>
                        <a:cs typeface="Times New Roman"/>
                      </a:endParaRPr>
                    </a:p>
                  </a:txBody>
                  <a:tcPr marL="67525" marR="67525" marT="0" marB="0"/>
                </a:tc>
                <a:tc vMerge="1">
                  <a:txBody>
                    <a:bodyPr/>
                    <a:lstStyle/>
                    <a:p>
                      <a:endParaRPr lang="ru-RU"/>
                    </a:p>
                  </a:txBody>
                  <a:tcPr/>
                </a:tc>
                <a:tc vMerge="1">
                  <a:txBody>
                    <a:bodyPr/>
                    <a:lstStyle/>
                    <a:p>
                      <a:endParaRPr lang="ru-RU"/>
                    </a:p>
                  </a:txBody>
                  <a:tcPr/>
                </a:tc>
                <a:tc>
                  <a:txBody>
                    <a:bodyPr/>
                    <a:lstStyle/>
                    <a:p>
                      <a:pPr algn="r">
                        <a:lnSpc>
                          <a:spcPct val="150000"/>
                        </a:lnSpc>
                        <a:spcAft>
                          <a:spcPts val="0"/>
                        </a:spcAft>
                      </a:pPr>
                      <a:endParaRPr lang="ru-RU" sz="1600" dirty="0">
                        <a:solidFill>
                          <a:srgbClr val="C00000"/>
                        </a:solidFill>
                        <a:latin typeface="Times New Roman"/>
                        <a:ea typeface="Times New Roman"/>
                        <a:cs typeface="Times New Roman"/>
                      </a:endParaRPr>
                    </a:p>
                  </a:txBody>
                  <a:tcPr marL="67525" marR="67525" marT="0" marB="0"/>
                </a:tc>
                <a:tc>
                  <a:txBody>
                    <a:bodyPr/>
                    <a:lstStyle/>
                    <a:p>
                      <a:pPr>
                        <a:lnSpc>
                          <a:spcPct val="115000"/>
                        </a:lnSpc>
                        <a:spcAft>
                          <a:spcPts val="0"/>
                        </a:spcAft>
                      </a:pPr>
                      <a:endParaRPr lang="ru-RU" sz="1600" dirty="0">
                        <a:solidFill>
                          <a:srgbClr val="15142A"/>
                        </a:solidFill>
                        <a:latin typeface="Times New Roman"/>
                        <a:ea typeface="Calibri"/>
                        <a:cs typeface="Times New Roman"/>
                      </a:endParaRPr>
                    </a:p>
                  </a:txBody>
                  <a:tcPr marL="67525" marR="67525" marT="0" marB="0"/>
                </a:tc>
              </a:tr>
              <a:tr h="606151">
                <a:tc>
                  <a:txBody>
                    <a:bodyPr/>
                    <a:lstStyle/>
                    <a:p>
                      <a:pPr>
                        <a:lnSpc>
                          <a:spcPct val="115000"/>
                        </a:lnSpc>
                        <a:spcAft>
                          <a:spcPts val="0"/>
                        </a:spcAft>
                      </a:pPr>
                      <a:r>
                        <a:rPr lang="ru-RU" sz="1600"/>
                        <a:t>Налоговая </a:t>
                      </a:r>
                    </a:p>
                    <a:p>
                      <a:pPr>
                        <a:lnSpc>
                          <a:spcPct val="115000"/>
                        </a:lnSpc>
                        <a:spcAft>
                          <a:spcPts val="0"/>
                        </a:spcAft>
                      </a:pPr>
                      <a:r>
                        <a:rPr lang="ru-RU" sz="1600"/>
                        <a:t>база</a:t>
                      </a:r>
                      <a:endParaRPr lang="ru-RU" sz="1600">
                        <a:solidFill>
                          <a:srgbClr val="15142A"/>
                        </a:solidFill>
                        <a:latin typeface="Calibri"/>
                        <a:ea typeface="Times New Roman"/>
                        <a:cs typeface="Times New Roman"/>
                      </a:endParaRPr>
                    </a:p>
                  </a:txBody>
                  <a:tcPr marL="67525" marR="67525" marT="0" marB="0"/>
                </a:tc>
                <a:tc>
                  <a:txBody>
                    <a:bodyPr/>
                    <a:lstStyle/>
                    <a:p>
                      <a:pPr algn="r">
                        <a:lnSpc>
                          <a:spcPct val="150000"/>
                        </a:lnSpc>
                        <a:spcAft>
                          <a:spcPts val="0"/>
                        </a:spcAft>
                      </a:pPr>
                      <a:r>
                        <a:rPr lang="ru-RU" sz="1600"/>
                        <a:t>39 935 939=</a:t>
                      </a:r>
                      <a:endParaRPr lang="ru-RU" sz="1600">
                        <a:solidFill>
                          <a:srgbClr val="15142A"/>
                        </a:solidFill>
                        <a:latin typeface="Calibri"/>
                        <a:ea typeface="Times New Roman"/>
                        <a:cs typeface="Times New Roman"/>
                      </a:endParaRPr>
                    </a:p>
                  </a:txBody>
                  <a:tcPr marL="67525" marR="67525" marT="0" marB="0"/>
                </a:tc>
                <a:tc vMerge="1">
                  <a:txBody>
                    <a:bodyPr/>
                    <a:lstStyle/>
                    <a:p>
                      <a:endParaRPr lang="ru-RU"/>
                    </a:p>
                  </a:txBody>
                  <a:tcPr/>
                </a:tc>
                <a:tc vMerge="1">
                  <a:txBody>
                    <a:bodyPr/>
                    <a:lstStyle/>
                    <a:p>
                      <a:endParaRPr lang="ru-RU"/>
                    </a:p>
                  </a:txBody>
                  <a:tcPr/>
                </a:tc>
                <a:tc>
                  <a:txBody>
                    <a:bodyPr/>
                    <a:lstStyle/>
                    <a:p>
                      <a:pPr algn="r">
                        <a:lnSpc>
                          <a:spcPct val="150000"/>
                        </a:lnSpc>
                        <a:spcAft>
                          <a:spcPts val="0"/>
                        </a:spcAft>
                      </a:pPr>
                      <a:r>
                        <a:rPr lang="ru-RU" sz="1600" dirty="0">
                          <a:solidFill>
                            <a:srgbClr val="C00000"/>
                          </a:solidFill>
                        </a:rPr>
                        <a:t>5 191 672=</a:t>
                      </a:r>
                      <a:endParaRPr lang="ru-RU" sz="1600" dirty="0">
                        <a:solidFill>
                          <a:srgbClr val="C00000"/>
                        </a:solidFill>
                        <a:latin typeface="Calibri"/>
                        <a:ea typeface="Times New Roman"/>
                        <a:cs typeface="Times New Roman"/>
                      </a:endParaRPr>
                    </a:p>
                  </a:txBody>
                  <a:tcPr marL="67525" marR="67525" marT="0" marB="0"/>
                </a:tc>
                <a:tc>
                  <a:txBody>
                    <a:bodyPr/>
                    <a:lstStyle/>
                    <a:p>
                      <a:pPr>
                        <a:lnSpc>
                          <a:spcPct val="115000"/>
                        </a:lnSpc>
                        <a:spcAft>
                          <a:spcPts val="0"/>
                        </a:spcAft>
                      </a:pPr>
                      <a:r>
                        <a:rPr lang="ru-RU" sz="1600" dirty="0"/>
                        <a:t>Налог на доходы физических лиц, </a:t>
                      </a:r>
                      <a:r>
                        <a:rPr lang="ru-RU" sz="1600" dirty="0">
                          <a:solidFill>
                            <a:srgbClr val="C00000"/>
                          </a:solidFill>
                        </a:rPr>
                        <a:t>13 %</a:t>
                      </a:r>
                      <a:endParaRPr lang="ru-RU" sz="1600" dirty="0">
                        <a:solidFill>
                          <a:srgbClr val="C00000"/>
                        </a:solidFill>
                        <a:latin typeface="Calibri"/>
                        <a:ea typeface="Times New Roman"/>
                        <a:cs typeface="Times New Roman"/>
                      </a:endParaRPr>
                    </a:p>
                  </a:txBody>
                  <a:tcPr marL="67525" marR="67525" marT="0" marB="0"/>
                </a:tc>
              </a:tr>
              <a:tr h="606151">
                <a:tc>
                  <a:txBody>
                    <a:bodyPr/>
                    <a:lstStyle/>
                    <a:p>
                      <a:pPr algn="r">
                        <a:lnSpc>
                          <a:spcPct val="115000"/>
                        </a:lnSpc>
                        <a:spcAft>
                          <a:spcPts val="0"/>
                        </a:spcAft>
                      </a:pPr>
                      <a:r>
                        <a:rPr lang="ru-RU" sz="1600"/>
                        <a:t>ФИНАНСОВЫЙ </a:t>
                      </a:r>
                    </a:p>
                    <a:p>
                      <a:pPr algn="r">
                        <a:lnSpc>
                          <a:spcPct val="115000"/>
                        </a:lnSpc>
                        <a:spcAft>
                          <a:spcPts val="0"/>
                        </a:spcAft>
                      </a:pPr>
                      <a:r>
                        <a:rPr lang="ru-RU" sz="1600"/>
                        <a:t>РЕЗУЛЬТАТ</a:t>
                      </a:r>
                      <a:endParaRPr lang="ru-RU" sz="1600">
                        <a:solidFill>
                          <a:srgbClr val="15142A"/>
                        </a:solidFill>
                        <a:latin typeface="Calibri"/>
                        <a:ea typeface="Times New Roman"/>
                        <a:cs typeface="Times New Roman"/>
                      </a:endParaRPr>
                    </a:p>
                  </a:txBody>
                  <a:tcPr marL="67525" marR="67525" marT="0" marB="0"/>
                </a:tc>
                <a:tc>
                  <a:txBody>
                    <a:bodyPr/>
                    <a:lstStyle/>
                    <a:p>
                      <a:pPr algn="r">
                        <a:lnSpc>
                          <a:spcPct val="150000"/>
                        </a:lnSpc>
                        <a:spcAft>
                          <a:spcPts val="0"/>
                        </a:spcAft>
                      </a:pPr>
                      <a:r>
                        <a:rPr lang="ru-RU" sz="1600" dirty="0"/>
                        <a:t>44 913 758=</a:t>
                      </a:r>
                      <a:endParaRPr lang="ru-RU" sz="1600" dirty="0">
                        <a:solidFill>
                          <a:srgbClr val="15142A"/>
                        </a:solidFill>
                        <a:latin typeface="Calibri"/>
                        <a:ea typeface="Times New Roman"/>
                        <a:cs typeface="Times New Roman"/>
                      </a:endParaRPr>
                    </a:p>
                  </a:txBody>
                  <a:tcPr marL="67525" marR="67525" marT="0" marB="0"/>
                </a:tc>
                <a:tc vMerge="1">
                  <a:txBody>
                    <a:bodyPr/>
                    <a:lstStyle/>
                    <a:p>
                      <a:endParaRPr lang="ru-RU"/>
                    </a:p>
                  </a:txBody>
                  <a:tcPr/>
                </a:tc>
                <a:tc vMerge="1">
                  <a:txBody>
                    <a:bodyPr/>
                    <a:lstStyle/>
                    <a:p>
                      <a:endParaRPr lang="ru-RU"/>
                    </a:p>
                  </a:txBody>
                  <a:tcPr/>
                </a:tc>
                <a:tc>
                  <a:txBody>
                    <a:bodyPr/>
                    <a:lstStyle/>
                    <a:p>
                      <a:pPr algn="r">
                        <a:lnSpc>
                          <a:spcPct val="150000"/>
                        </a:lnSpc>
                        <a:spcAft>
                          <a:spcPts val="0"/>
                        </a:spcAft>
                      </a:pPr>
                      <a:r>
                        <a:rPr lang="ru-RU" sz="1600" dirty="0">
                          <a:solidFill>
                            <a:srgbClr val="C00000"/>
                          </a:solidFill>
                        </a:rPr>
                        <a:t>15 086 242=</a:t>
                      </a:r>
                      <a:endParaRPr lang="ru-RU" sz="1600" dirty="0">
                        <a:solidFill>
                          <a:srgbClr val="C00000"/>
                        </a:solidFill>
                        <a:latin typeface="Calibri"/>
                        <a:ea typeface="Times New Roman"/>
                        <a:cs typeface="Times New Roman"/>
                      </a:endParaRPr>
                    </a:p>
                  </a:txBody>
                  <a:tcPr marL="67525" marR="67525" marT="0" marB="0"/>
                </a:tc>
                <a:tc>
                  <a:txBody>
                    <a:bodyPr/>
                    <a:lstStyle/>
                    <a:p>
                      <a:pPr algn="just">
                        <a:lnSpc>
                          <a:spcPct val="115000"/>
                        </a:lnSpc>
                        <a:spcAft>
                          <a:spcPts val="0"/>
                        </a:spcAft>
                      </a:pPr>
                      <a:r>
                        <a:rPr lang="ru-RU" sz="1600" dirty="0">
                          <a:solidFill>
                            <a:srgbClr val="C00000"/>
                          </a:solidFill>
                        </a:rPr>
                        <a:t>СУММА </a:t>
                      </a:r>
                    </a:p>
                    <a:p>
                      <a:pPr algn="just">
                        <a:lnSpc>
                          <a:spcPct val="115000"/>
                        </a:lnSpc>
                        <a:spcAft>
                          <a:spcPts val="0"/>
                        </a:spcAft>
                      </a:pPr>
                      <a:r>
                        <a:rPr lang="ru-RU" sz="1600" dirty="0">
                          <a:solidFill>
                            <a:srgbClr val="C00000"/>
                          </a:solidFill>
                        </a:rPr>
                        <a:t>ПЛАТЕЖЕЙ</a:t>
                      </a:r>
                      <a:endParaRPr lang="ru-RU" sz="1600" dirty="0">
                        <a:solidFill>
                          <a:srgbClr val="C00000"/>
                        </a:solidFill>
                        <a:latin typeface="Calibri"/>
                        <a:ea typeface="Times New Roman"/>
                        <a:cs typeface="Times New Roman"/>
                      </a:endParaRPr>
                    </a:p>
                  </a:txBody>
                  <a:tcPr marL="67525" marR="67525" marT="0" marB="0"/>
                </a:tc>
              </a:tr>
            </a:tbl>
          </a:graphicData>
        </a:graphic>
      </p:graphicFrame>
    </p:spTree>
  </p:cSld>
  <p:clrMapOvr>
    <a:masterClrMapping/>
  </p:clrMapOvr>
  <p:transition>
    <p:wheel spokes="3"/>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6"/>
          <p:cNvSpPr>
            <a:spLocks noGrp="1" noChangeArrowheads="1"/>
          </p:cNvSpPr>
          <p:nvPr>
            <p:ph type="title"/>
          </p:nvPr>
        </p:nvSpPr>
        <p:spPr bwMode="auto">
          <a:xfrm>
            <a:off x="514350" y="531813"/>
            <a:ext cx="8229600" cy="1143000"/>
          </a:xfrm>
          <a:prstGeom prst="roundRect">
            <a:avLst>
              <a:gd name="adj" fmla="val 16667"/>
            </a:avLst>
          </a:prstGeom>
          <a:gradFill>
            <a:gsLst>
              <a:gs pos="0">
                <a:schemeClr val="accent1"/>
              </a:gs>
              <a:gs pos="50000">
                <a:schemeClr val="accent1">
                  <a:tint val="44500"/>
                  <a:satMod val="160000"/>
                </a:schemeClr>
              </a:gs>
              <a:gs pos="100000">
                <a:schemeClr val="accent1">
                  <a:tint val="23500"/>
                  <a:satMod val="160000"/>
                </a:schemeClr>
              </a:gs>
            </a:gsLst>
            <a:lin ang="16200000" scaled="1"/>
          </a:gradFill>
          <a:ln w="9525">
            <a:solidFill>
              <a:schemeClr val="tx1"/>
            </a:solidFill>
            <a:round/>
            <a:headEnd/>
            <a:tailEnd/>
          </a:ln>
          <a:effectLst/>
        </p:spPr>
        <p:style>
          <a:lnRef idx="0">
            <a:scrgbClr r="0" g="0" b="0"/>
          </a:lnRef>
          <a:fillRef idx="1003">
            <a:schemeClr val="lt2"/>
          </a:fillRef>
          <a:effectRef idx="0">
            <a:scrgbClr r="0" g="0" b="0"/>
          </a:effectRef>
          <a:fontRef idx="major"/>
        </p:style>
        <p:txBody>
          <a:bodyPr wrap="none" anchor="ctr"/>
          <a:lstStyle/>
          <a:p>
            <a:r>
              <a:rPr lang="ru-RU" sz="1800" i="1" dirty="0" smtClean="0">
                <a:solidFill>
                  <a:schemeClr val="bg1"/>
                </a:solidFill>
              </a:rPr>
              <a:t>Оценка финансовых затрат индивидуального предпринимателя </a:t>
            </a:r>
            <a:r>
              <a:rPr lang="ru-RU" sz="1800" dirty="0" smtClean="0">
                <a:solidFill>
                  <a:schemeClr val="bg1"/>
                </a:solidFill>
              </a:rPr>
              <a:t/>
            </a:r>
            <a:br>
              <a:rPr lang="ru-RU" sz="1800" dirty="0" smtClean="0">
                <a:solidFill>
                  <a:schemeClr val="bg1"/>
                </a:solidFill>
              </a:rPr>
            </a:br>
            <a:r>
              <a:rPr lang="ru-RU" sz="1800" i="1" dirty="0" smtClean="0">
                <a:solidFill>
                  <a:schemeClr val="bg1"/>
                </a:solidFill>
              </a:rPr>
              <a:t>в рамках специального режима налогообложения – </a:t>
            </a:r>
            <a:br>
              <a:rPr lang="ru-RU" sz="1800" i="1" dirty="0" smtClean="0">
                <a:solidFill>
                  <a:schemeClr val="bg1"/>
                </a:solidFill>
              </a:rPr>
            </a:br>
            <a:r>
              <a:rPr lang="ru-RU" sz="1800" i="1" dirty="0" smtClean="0">
                <a:solidFill>
                  <a:schemeClr val="bg1"/>
                </a:solidFill>
              </a:rPr>
              <a:t>единого сельскохозяйственного налога</a:t>
            </a:r>
            <a:endParaRPr lang="ru-RU" sz="1800" dirty="0">
              <a:solidFill>
                <a:schemeClr val="bg1"/>
              </a:solidFill>
            </a:endParaRPr>
          </a:p>
        </p:txBody>
      </p:sp>
      <p:sp>
        <p:nvSpPr>
          <p:cNvPr id="3" name="Содержимое 2"/>
          <p:cNvSpPr>
            <a:spLocks noGrp="1"/>
          </p:cNvSpPr>
          <p:nvPr>
            <p:ph idx="1"/>
          </p:nvPr>
        </p:nvSpPr>
        <p:spPr>
          <a:xfrm>
            <a:off x="485775" y="1924049"/>
            <a:ext cx="8229600" cy="4067175"/>
          </a:xfrm>
        </p:spPr>
        <p:txBody>
          <a:bodyPr/>
          <a:lstStyle/>
          <a:p>
            <a:pPr>
              <a:buNone/>
            </a:pPr>
            <a:r>
              <a:rPr lang="ru-RU" dirty="0" smtClean="0"/>
              <a:t>	</a:t>
            </a:r>
            <a:r>
              <a:rPr lang="ru-RU" sz="1800" dirty="0" smtClean="0">
                <a:solidFill>
                  <a:srgbClr val="FFFFFF"/>
                </a:solidFill>
              </a:rPr>
              <a:t>Глава 26.1. Раздела VIII.1. «Специальные налоговые режимы» НК РФ устанавливает правила применения единого сельскохозяйственного налога.</a:t>
            </a:r>
            <a:r>
              <a:rPr lang="ru-RU" sz="1800" dirty="0" smtClean="0"/>
              <a:t> </a:t>
            </a:r>
          </a:p>
          <a:p>
            <a:pPr>
              <a:buNone/>
            </a:pPr>
            <a:r>
              <a:rPr lang="ru-RU" sz="1800" dirty="0" smtClean="0">
                <a:solidFill>
                  <a:srgbClr val="FFFFFF"/>
                </a:solidFill>
              </a:rPr>
              <a:t>	Объектом налогообложения для такого индивидуального предпринимателя признаются доходы, уменьшенные на величину расходов. При определении объекта налогообложения налогоплательщики уменьшают полученные ими доходы на расходы, 58 разновидностей которых предусматривает статья 346.5 НК РФ. Налоговая база по ЕСХН – это доходы в денежном выражении, уменьшенные на величину расходов. Налоговая ставка ЕСХН на итоговую разницу составляет 6 %. Все платежи, которые придётся заплатить такому индивидуальному предпринимателю, скомпонованы в табл. 3.</a:t>
            </a:r>
          </a:p>
          <a:p>
            <a:pPr>
              <a:buNone/>
            </a:pPr>
            <a:endParaRPr lang="ru-RU" sz="1800" dirty="0">
              <a:solidFill>
                <a:srgbClr val="FFFFFF"/>
              </a:solidFill>
            </a:endParaRPr>
          </a:p>
        </p:txBody>
      </p:sp>
    </p:spTree>
  </p:cSld>
  <p:clrMapOvr>
    <a:masterClrMapping/>
  </p:clrMapOvr>
  <p:transition>
    <p:wheel spokes="3"/>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он">
  <a:themeElements>
    <a:clrScheme name="Ион">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Ион">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Ион">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tint val="100000"/>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xmlns="" name="Ion" id="{B8441ADB-2E43-4AF7-B97A-BD870242C6A8}" vid="{BACC050B-8757-4460-95D8-E37B46A6B421}"/>
    </a:ext>
  </a:extLst>
</a:theme>
</file>

<file path=ppt/theme/theme2.xml><?xml version="1.0" encoding="utf-8"?>
<a:theme xmlns:a="http://schemas.openxmlformats.org/drawingml/2006/main" name="Тема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Ion</Template>
  <TotalTime>2551</TotalTime>
  <Words>854</Words>
  <Application>Microsoft Office PowerPoint</Application>
  <PresentationFormat>Экран (4:3)</PresentationFormat>
  <Paragraphs>281</Paragraphs>
  <Slides>22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22</vt:i4>
      </vt:variant>
    </vt:vector>
  </HeadingPairs>
  <TitlesOfParts>
    <vt:vector size="23" baseType="lpstr">
      <vt:lpstr>Ион</vt:lpstr>
      <vt:lpstr>Способы оптимизации налоговых платежей  </vt:lpstr>
      <vt:lpstr>Презентация PowerPoint</vt:lpstr>
      <vt:lpstr>Презентация PowerPoint</vt:lpstr>
      <vt:lpstr>Презентация PowerPoint</vt:lpstr>
      <vt:lpstr>2. Оптимизация финансовых затрат  индивидуального предпринимателя  в рамках общего режима налогообложения  и специальных режимов налогообложения.</vt:lpstr>
      <vt:lpstr>Презентация PowerPoint</vt:lpstr>
      <vt:lpstr>Презентация PowerPoint</vt:lpstr>
      <vt:lpstr>Общий режим налогообложения индивидуального предпринимателя-2 </vt:lpstr>
      <vt:lpstr>Оценка финансовых затрат индивидуального предпринимателя  в рамках специального режима налогообложения –  единого сельскохозяйственного налога</vt:lpstr>
      <vt:lpstr>Презентация PowerPoint</vt:lpstr>
      <vt:lpstr> Оценка финансовых затрат индивидуального предпринимателя  в рамках специального режима налогообложения –  упрощённой системы налогообложения </vt:lpstr>
      <vt:lpstr>Презентация PowerPoint</vt:lpstr>
      <vt:lpstr>Презентация PowerPoint</vt:lpstr>
      <vt:lpstr>Презентация PowerPoint</vt:lpstr>
      <vt:lpstr>Презентация PowerPoint</vt:lpstr>
      <vt:lpstr>  Оценка финансовых затрат индивидуального предпринимателя  в рамках специального режима налогообложения –   единого налога на вменённый доход для отдельных видов деятельности  </vt:lpstr>
      <vt:lpstr>Презентация PowerPoint</vt:lpstr>
      <vt:lpstr>Презентация PowerPoint</vt:lpstr>
      <vt:lpstr>Презентация PowerPoint</vt:lpstr>
      <vt:lpstr>  Оценка финансовых затрат индивидуального предпринимателя  в рамках специального режима налогообложения –   патентной системы налогообложения  </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Мама</dc:creator>
  <cp:lastModifiedBy>Toshiba-456</cp:lastModifiedBy>
  <cp:revision>239</cp:revision>
  <cp:lastPrinted>1601-01-01T00:00:00Z</cp:lastPrinted>
  <dcterms:created xsi:type="dcterms:W3CDTF">1601-01-01T00:00:00Z</dcterms:created>
  <dcterms:modified xsi:type="dcterms:W3CDTF">2015-03-22T13:52:49Z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