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  <p:sldMasterId id="2147483744" r:id="rId2"/>
  </p:sldMasterIdLst>
  <p:sldIdLst>
    <p:sldId id="273" r:id="rId3"/>
    <p:sldId id="270" r:id="rId4"/>
    <p:sldId id="257" r:id="rId5"/>
    <p:sldId id="258" r:id="rId6"/>
    <p:sldId id="266" r:id="rId7"/>
    <p:sldId id="267" r:id="rId8"/>
    <p:sldId id="272" r:id="rId9"/>
    <p:sldId id="271" r:id="rId10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3824" autoAdjust="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31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8/25/2016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8/25/2016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6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8/25/2016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6"/>
            <a:ext cx="54102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72200" y="1600206"/>
            <a:ext cx="54102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8/25/2016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8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8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8/25/2016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8/25/2016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8/25/2016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6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8/25/2016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8/25/2016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8/25/2016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44"/>
            <a:ext cx="27432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44"/>
            <a:ext cx="80772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8/25/2016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Изображение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2101892" y="4074218"/>
            <a:ext cx="6371650" cy="933503"/>
          </a:xfrm>
        </p:spPr>
        <p:txBody>
          <a:bodyPr anchor="t">
            <a:normAutofit/>
          </a:bodyPr>
          <a:lstStyle>
            <a:lvl1pPr algn="r">
              <a:defRPr sz="24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ru-RU" dirty="0" smtClean="0"/>
              <a:t>НАЗВАНИЕ ДОКУМЕНТА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3197332" y="5056487"/>
            <a:ext cx="5276210" cy="399229"/>
          </a:xfrm>
        </p:spPr>
        <p:txBody>
          <a:bodyPr>
            <a:normAutofit/>
          </a:bodyPr>
          <a:lstStyle>
            <a:lvl1pPr marL="0" indent="0" algn="r">
              <a:buNone/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dirty="0" smtClean="0"/>
              <a:t>Спикеры:</a:t>
            </a:r>
            <a:endParaRPr lang="en-US" dirty="0"/>
          </a:p>
        </p:txBody>
      </p:sp>
      <p:sp>
        <p:nvSpPr>
          <p:cNvPr id="10" name="Subtitle 2"/>
          <p:cNvSpPr txBox="1">
            <a:spLocks/>
          </p:cNvSpPr>
          <p:nvPr userDrawn="1"/>
        </p:nvSpPr>
        <p:spPr>
          <a:xfrm>
            <a:off x="3197332" y="6314554"/>
            <a:ext cx="5276210" cy="39922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200" b="1" dirty="0" smtClean="0">
                <a:solidFill>
                  <a:srgbClr val="AFD393"/>
                </a:solidFill>
              </a:rPr>
              <a:t>2016</a:t>
            </a:r>
            <a:endParaRPr lang="en-US" sz="1200" b="1" dirty="0">
              <a:solidFill>
                <a:srgbClr val="AFD39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490701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586487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735196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141241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303225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293039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369867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659206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Чтобы добавить рисунок, перетащите его на заполнитель или щелкните значок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204575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.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646639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. загол.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06242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6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8/25/2016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6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69499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Arial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lvl="0">
              <a:lnSpc>
                <a:spcPct val="100000"/>
              </a:lnSpc>
              <a:defRPr/>
            </a:pP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Тема урока 4.1. </a:t>
            </a:r>
            <a:b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Финансовая целесообразность покупки товара в магазинах различных видов</a:t>
            </a:r>
            <a:r>
              <a:rPr lang="ru-RU" b="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b="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132561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467544" y="4000504"/>
            <a:ext cx="8424936" cy="15240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 lnSpcReduction="100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Тема урока 4.1. 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Финансовая целесообразность покупки товара в магазинах различных видов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8" name="Лента лицом вверх 7"/>
          <p:cNvSpPr/>
          <p:nvPr/>
        </p:nvSpPr>
        <p:spPr>
          <a:xfrm>
            <a:off x="179512" y="692696"/>
            <a:ext cx="4321050" cy="1440160"/>
          </a:xfrm>
          <a:prstGeom prst="ribbon2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Страна</a:t>
            </a: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Финагрия</a:t>
            </a:r>
            <a:endParaRPr lang="ru-RU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Лента лицом вверх 8"/>
          <p:cNvSpPr/>
          <p:nvPr/>
        </p:nvSpPr>
        <p:spPr>
          <a:xfrm>
            <a:off x="4572000" y="692696"/>
            <a:ext cx="4429156" cy="1440160"/>
          </a:xfrm>
          <a:prstGeom prst="ribbon2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Город</a:t>
            </a: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Товар и рыночный обмен</a:t>
            </a:r>
            <a:endParaRPr lang="ru-RU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Подзаголовок 2"/>
          <p:cNvSpPr txBox="1">
            <a:spLocks/>
          </p:cNvSpPr>
          <p:nvPr/>
        </p:nvSpPr>
        <p:spPr>
          <a:xfrm>
            <a:off x="-15592" y="5877272"/>
            <a:ext cx="9159592" cy="9807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1844824"/>
            <a:ext cx="8405842" cy="2133617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>
              <a:lnSpc>
                <a:spcPct val="150000"/>
              </a:lnSpc>
              <a:buNone/>
            </a:pPr>
            <a:r>
              <a:rPr lang="ru-RU" sz="2800" dirty="0" smtClean="0">
                <a:latin typeface="Arial" pitchFamily="34" charset="0"/>
                <a:cs typeface="Arial" pitchFamily="34" charset="0"/>
              </a:rPr>
              <a:t>Торговля </a:t>
            </a:r>
            <a:r>
              <a:rPr lang="ru-RU" sz="2800" dirty="0">
                <a:latin typeface="Arial" pitchFamily="34" charset="0"/>
                <a:cs typeface="Arial" pitchFamily="34" charset="0"/>
              </a:rPr>
              <a:t>– это 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вид </a:t>
            </a:r>
            <a:r>
              <a:rPr lang="ru-RU" sz="2800" dirty="0">
                <a:latin typeface="Arial" pitchFamily="34" charset="0"/>
                <a:cs typeface="Arial" pitchFamily="34" charset="0"/>
              </a:rPr>
              <a:t>предпринимательской деятельности, связанный с куплей-продажей товаров и оказанием услуг 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покупателям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214290"/>
            <a:ext cx="8443664" cy="776310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Торговля</a:t>
            </a:r>
            <a:endParaRPr lang="ru-RU" sz="32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23528" y="1143000"/>
            <a:ext cx="4250060" cy="639762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/>
            <a:r>
              <a:rPr lang="ru-RU" sz="3200" dirty="0" smtClean="0">
                <a:latin typeface="Arial" pitchFamily="34" charset="0"/>
                <a:cs typeface="Arial" pitchFamily="34" charset="0"/>
              </a:rPr>
              <a:t>Оптовая торговля</a:t>
            </a:r>
            <a:endParaRPr lang="ru-RU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23528" y="1905000"/>
            <a:ext cx="4250060" cy="4332312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algn="ctr">
              <a:spcBef>
                <a:spcPts val="0"/>
              </a:spcBef>
              <a:buNone/>
            </a:pPr>
            <a:r>
              <a:rPr lang="ru-RU" sz="2700" dirty="0">
                <a:latin typeface="Arial" pitchFamily="34" charset="0"/>
                <a:cs typeface="Arial" pitchFamily="34" charset="0"/>
              </a:rPr>
              <a:t>Оптовой торговлей является «торговля товарами с последующей их перепродажей или профессиональным использованием</a:t>
            </a:r>
            <a:r>
              <a:rPr lang="ru-RU" sz="2700" dirty="0" smtClean="0">
                <a:latin typeface="Arial" pitchFamily="34" charset="0"/>
                <a:cs typeface="Arial" pitchFamily="34" charset="0"/>
              </a:rPr>
              <a:t>».</a:t>
            </a:r>
            <a:endParaRPr lang="ru-RU" sz="27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724400" y="1143000"/>
            <a:ext cx="4041775" cy="639762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rmAutofit fontScale="92500"/>
          </a:bodyPr>
          <a:lstStyle/>
          <a:p>
            <a:pPr algn="ctr"/>
            <a:r>
              <a:rPr lang="ru-RU" sz="3200" dirty="0" smtClean="0">
                <a:latin typeface="Arial" pitchFamily="34" charset="0"/>
                <a:cs typeface="Arial" pitchFamily="34" charset="0"/>
              </a:rPr>
              <a:t>Розничная торговля</a:t>
            </a:r>
            <a:endParaRPr lang="ru-RU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16016" y="1916832"/>
            <a:ext cx="4041775" cy="4320480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 marL="0" algn="ctr">
              <a:spcBef>
                <a:spcPts val="0"/>
              </a:spcBef>
              <a:buNone/>
            </a:pPr>
            <a:r>
              <a:rPr lang="ru-RU" sz="2600" dirty="0" smtClean="0">
                <a:latin typeface="Arial" pitchFamily="34" charset="0"/>
                <a:cs typeface="Arial" pitchFamily="34" charset="0"/>
              </a:rPr>
              <a:t>Розничной </a:t>
            </a:r>
            <a:r>
              <a:rPr lang="ru-RU" sz="2600" dirty="0">
                <a:latin typeface="Arial" pitchFamily="34" charset="0"/>
                <a:cs typeface="Arial" pitchFamily="34" charset="0"/>
              </a:rPr>
              <a:t>торговлей называется «торговля товарами и оказание услуг покупателям для личного, семейного, домашнего использования, не связанного с предпринимательской деятельностью</a:t>
            </a:r>
            <a:r>
              <a:rPr lang="ru-RU" sz="2600" dirty="0" smtClean="0">
                <a:latin typeface="Arial" pitchFamily="34" charset="0"/>
                <a:cs typeface="Arial" pitchFamily="34" charset="0"/>
              </a:rPr>
              <a:t>».</a:t>
            </a:r>
            <a:endParaRPr lang="ru-RU" sz="26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1000108"/>
            <a:ext cx="4072536" cy="685799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 algn="ctr"/>
            <a:r>
              <a:rPr lang="ru-RU" sz="3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Внешняя торговля</a:t>
            </a:r>
          </a:p>
        </p:txBody>
      </p:sp>
      <p:pic>
        <p:nvPicPr>
          <p:cNvPr id="5" name="Содержимое 4" descr="Situate-of-Start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0" y="980728"/>
            <a:ext cx="4392488" cy="4680520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51520" y="2420888"/>
            <a:ext cx="4141694" cy="3214710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r>
              <a:rPr lang="ru-RU" sz="2500" dirty="0">
                <a:latin typeface="Arial" pitchFamily="34" charset="0"/>
                <a:cs typeface="Arial" pitchFamily="34" charset="0"/>
              </a:rPr>
              <a:t>При внешней торговле товар переходит границу государства</a:t>
            </a:r>
            <a:r>
              <a:rPr lang="ru-RU" sz="25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ru-RU" sz="2500" dirty="0" smtClean="0">
                <a:latin typeface="Arial" pitchFamily="34" charset="0"/>
                <a:cs typeface="Arial" pitchFamily="34" charset="0"/>
              </a:rPr>
              <a:t>При </a:t>
            </a:r>
            <a:r>
              <a:rPr lang="ru-RU" sz="2500" dirty="0">
                <a:latin typeface="Arial" pitchFamily="34" charset="0"/>
                <a:cs typeface="Arial" pitchFamily="34" charset="0"/>
              </a:rPr>
              <a:t>этом различают три формы торговли: импортную, экспортную и </a:t>
            </a:r>
            <a:r>
              <a:rPr lang="ru-RU" sz="2500" dirty="0" smtClean="0">
                <a:latin typeface="Arial" pitchFamily="34" charset="0"/>
                <a:cs typeface="Arial" pitchFamily="34" charset="0"/>
              </a:rPr>
              <a:t>транзитную </a:t>
            </a:r>
            <a:endParaRPr lang="ru-RU" sz="25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620688"/>
            <a:ext cx="3680006" cy="869950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 algn="ctr"/>
            <a:r>
              <a:rPr lang="ru-RU" sz="29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Внутренняя торговля</a:t>
            </a:r>
          </a:p>
        </p:txBody>
      </p:sp>
      <p:pic>
        <p:nvPicPr>
          <p:cNvPr id="5" name="Содержимое 4" descr="350213_590130_130952156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995936" y="2132856"/>
            <a:ext cx="4961336" cy="4333508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51520" y="2132856"/>
            <a:ext cx="3677538" cy="4320480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r>
              <a:rPr lang="ru-RU" sz="2800" dirty="0">
                <a:latin typeface="Arial" pitchFamily="34" charset="0"/>
                <a:cs typeface="Arial" pitchFamily="34" charset="0"/>
              </a:rPr>
              <a:t>При внутренней торговле товар не </a:t>
            </a:r>
            <a:r>
              <a:rPr lang="ru-RU" sz="2600" dirty="0">
                <a:latin typeface="Arial" pitchFamily="34" charset="0"/>
                <a:cs typeface="Arial" pitchFamily="34" charset="0"/>
              </a:rPr>
              <a:t>переходит</a:t>
            </a:r>
            <a:r>
              <a:rPr lang="ru-RU" sz="2800" dirty="0">
                <a:latin typeface="Arial" pitchFamily="34" charset="0"/>
                <a:cs typeface="Arial" pitchFamily="34" charset="0"/>
              </a:rPr>
              <a:t> границы государства, он 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800" dirty="0">
                <a:latin typeface="Arial" pitchFamily="34" charset="0"/>
                <a:cs typeface="Arial" pitchFamily="34" charset="0"/>
              </a:rPr>
              <a:t>передается продавцом покупателю, если они 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находятся в </a:t>
            </a:r>
            <a:r>
              <a:rPr lang="ru-RU" sz="2800" dirty="0">
                <a:latin typeface="Arial" pitchFamily="34" charset="0"/>
                <a:cs typeface="Arial" pitchFamily="34" charset="0"/>
              </a:rPr>
              <a:t>одной 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местности.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428596" y="571480"/>
            <a:ext cx="8280920" cy="557024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>
              <a:spcAft>
                <a:spcPts val="1000"/>
              </a:spcAft>
            </a:pPr>
            <a:r>
              <a:rPr lang="ru-RU" sz="2400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sz="24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Определение  финансовой целесообразности покупки в различных видах </a:t>
            </a:r>
            <a:r>
              <a:rPr lang="ru-RU" sz="2400" b="1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торговли</a:t>
            </a:r>
          </a:p>
          <a:p>
            <a:pPr algn="ctr">
              <a:spcAft>
                <a:spcPts val="1000"/>
              </a:spcAft>
            </a:pPr>
            <a:endParaRPr lang="ru-RU" sz="24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60000"/>
            <a:r>
              <a:rPr lang="ru-RU" sz="22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Финансовая выгода при совершении покупок в местах </a:t>
            </a:r>
            <a:r>
              <a:rPr lang="ru-RU" sz="2200" b="1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розничной торговли</a:t>
            </a:r>
            <a:r>
              <a:rPr lang="ru-RU" sz="2200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– мы приобретаем ровно столько товаров, сколько можем использовать за срок их годности, тем самым не расходуем денежные средства на товары, которые придут в </a:t>
            </a:r>
            <a:r>
              <a:rPr lang="ru-RU" sz="2200" dirty="0" smtClean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негодность.</a:t>
            </a:r>
          </a:p>
          <a:p>
            <a:pPr marL="360000"/>
            <a:endParaRPr lang="ru-RU" sz="2200" dirty="0" smtClean="0">
              <a:latin typeface="Arial" pitchFamily="34" charset="0"/>
              <a:ea typeface="Calibri" panose="020F0502020204030204" pitchFamily="34" charset="0"/>
              <a:cs typeface="Arial" pitchFamily="34" charset="0"/>
            </a:endParaRPr>
          </a:p>
          <a:p>
            <a:pPr marL="360000"/>
            <a:r>
              <a:rPr lang="ru-RU" sz="2200" dirty="0" smtClean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Финансовая </a:t>
            </a:r>
            <a:r>
              <a:rPr lang="ru-RU" sz="2200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выгода при совершении покупок в местах </a:t>
            </a:r>
            <a:r>
              <a:rPr lang="ru-RU" sz="2200" b="1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оптовой торговли </a:t>
            </a:r>
            <a:r>
              <a:rPr lang="ru-RU" sz="2200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– оптовое приобретение товаров финансово выгодно в том случае, если в розницу данные товары стоят дороже, чем оптом, а нам необходимо именно большое количество.</a:t>
            </a:r>
          </a:p>
          <a:p>
            <a:pPr marL="360000"/>
            <a:r>
              <a:rPr lang="ru-RU" sz="2200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 </a:t>
            </a:r>
            <a:endParaRPr lang="ru-RU" sz="2200" dirty="0">
              <a:effectLst/>
              <a:latin typeface="Arial" pitchFamily="34" charset="0"/>
              <a:ea typeface="Calibri" panose="020F0502020204030204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4365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71472" y="1285860"/>
            <a:ext cx="7992888" cy="397031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ВАЖНО!!!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altLang="ru-RU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60000"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Импортные товары могут быть дороже аналогов отечественных товаров. </a:t>
            </a:r>
            <a:endParaRPr lang="ru-RU" altLang="ru-RU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60000"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altLang="ru-RU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60000"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Поэтому </a:t>
            </a:r>
            <a:r>
              <a:rPr lang="ru-RU" alt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перед тем, как совершить покупку импортного товара, изучите наличие более дешевого аналога отечественного товара</a:t>
            </a:r>
            <a:r>
              <a:rPr lang="ru-RU" alt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360000"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alt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8994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116</TotalTime>
  <Words>158</Words>
  <Application>Microsoft Office PowerPoint</Application>
  <PresentationFormat>Экран (4:3)</PresentationFormat>
  <Paragraphs>27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8</vt:i4>
      </vt:variant>
    </vt:vector>
  </HeadingPairs>
  <TitlesOfParts>
    <vt:vector size="10" baseType="lpstr">
      <vt:lpstr>Тема Office</vt:lpstr>
      <vt:lpstr>1_Тема Office</vt:lpstr>
      <vt:lpstr>Тема урока 4.1.  Финансовая целесообразность покупки товара в магазинах различных видов </vt:lpstr>
      <vt:lpstr>Презентация PowerPoint</vt:lpstr>
      <vt:lpstr>Презентация PowerPoint</vt:lpstr>
      <vt:lpstr>Торговля</vt:lpstr>
      <vt:lpstr>Внешняя торговля</vt:lpstr>
      <vt:lpstr>Внутренняя торговля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Модуль «Товар и рыночный обмен»</dc:title>
  <dc:creator>Администратор</dc:creator>
  <cp:lastModifiedBy>Marina Reginis</cp:lastModifiedBy>
  <cp:revision>42</cp:revision>
  <dcterms:created xsi:type="dcterms:W3CDTF">2014-05-31T05:00:54Z</dcterms:created>
  <dcterms:modified xsi:type="dcterms:W3CDTF">2016-08-25T15:09:15Z</dcterms:modified>
</cp:coreProperties>
</file>