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9208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99811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42989" y="274639"/>
            <a:ext cx="3644595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9206" y="274639"/>
            <a:ext cx="1073095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39" y="5056502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39" y="6314569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79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3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3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1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82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02226-8BD0-439A-951C-492A82417EA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F6757-B7AE-41A0-95C4-64415E0F5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66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66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66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84162" y="3140968"/>
            <a:ext cx="10930014" cy="32403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r>
              <a:rPr lang="ru-RU" altLang="ru-RU" sz="3200" b="1" dirty="0" smtClean="0">
                <a:latin typeface="Arial" charset="0"/>
                <a:ea typeface="Calibri" pitchFamily="34" charset="0"/>
                <a:cs typeface="Arial" charset="0"/>
              </a:rPr>
              <a:t>ТЕМА 4. Валюта</a:t>
            </a:r>
          </a:p>
          <a:p>
            <a:pPr lvl="0" algn="ctr" eaLnBrk="0" hangingPunct="0">
              <a:spcBef>
                <a:spcPct val="50000"/>
              </a:spcBef>
            </a:pPr>
            <a:r>
              <a:rPr lang="ru-RU" sz="3200" b="1" baseline="0" dirty="0" smtClean="0">
                <a:latin typeface="Arial" pitchFamily="34" charset="0"/>
                <a:cs typeface="Arial" pitchFamily="34" charset="0"/>
              </a:rPr>
              <a:t>Тема урока 4.1.  Что такое </a:t>
            </a:r>
            <a:r>
              <a:rPr lang="ru-RU" sz="3200" b="1" baseline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валюта и как осуществлять обмен валюты</a:t>
            </a:r>
            <a:endParaRPr lang="ru-RU" sz="3200" b="1" baseline="0" dirty="0" smtClean="0">
              <a:latin typeface="Arial" pitchFamily="34" charset="0"/>
              <a:cs typeface="Arial" pitchFamily="34" charset="0"/>
            </a:endParaRPr>
          </a:p>
          <a:p>
            <a:pPr lvl="0" algn="ctr" eaLnBrk="0" hangingPunct="0">
              <a:spcBef>
                <a:spcPct val="50000"/>
              </a:spcBef>
            </a:pPr>
            <a:r>
              <a:rPr lang="ru-RU" sz="3200" b="1" baseline="0" dirty="0" smtClean="0">
                <a:latin typeface="Arial" pitchFamily="34" charset="0"/>
                <a:cs typeface="Arial" pitchFamily="34" charset="0"/>
              </a:rPr>
              <a:t>Тема урока 4.2. Как </a:t>
            </a:r>
            <a:r>
              <a:rPr lang="ru-RU" sz="3200" b="1" baseline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пользоваться </a:t>
            </a:r>
            <a:r>
              <a:rPr lang="ru-RU" sz="3200" b="1" baseline="0" dirty="0" smtClean="0">
                <a:latin typeface="Arial" pitchFamily="34" charset="0"/>
                <a:cs typeface="Arial" pitchFamily="34" charset="0"/>
              </a:rPr>
              <a:t> валютой в различных жизненных ситуациях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endParaRPr lang="ru-RU" altLang="ru-RU" sz="3200" b="1" dirty="0">
              <a:latin typeface="Arial" charset="0"/>
              <a:ea typeface="Calibri" pitchFamily="34" charset="0"/>
              <a:cs typeface="Arial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512724" y="555626"/>
            <a:ext cx="5429287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6156325" y="549277"/>
            <a:ext cx="5429287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 Деньги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857232"/>
            <a:ext cx="12169775" cy="8572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Что такое валюта и как осуществлять обмен валюты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0" y="4071942"/>
            <a:ext cx="12169775" cy="714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Курс валюты</a:t>
            </a:r>
            <a:r>
              <a:rPr kumimoji="0" lang="ru-RU" altLang="ru-RU" sz="3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- это стоимость валюты в единицах другой валюты.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2571745"/>
            <a:ext cx="12169775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Валюта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– это денежная единица конкретного государства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5"/>
          <p:cNvSpPr txBox="1">
            <a:spLocks/>
          </p:cNvSpPr>
          <p:nvPr/>
        </p:nvSpPr>
        <p:spPr>
          <a:xfrm>
            <a:off x="1655731" y="1928802"/>
            <a:ext cx="9358379" cy="18002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Планы на будущее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 Доверие к валюте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Calibri" pitchFamily="34" charset="0"/>
              <a:cs typeface="Arial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620391" y="404664"/>
            <a:ext cx="9433048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lvl="0" indent="-342900" algn="just">
              <a:spcBef>
                <a:spcPct val="20000"/>
              </a:spcBef>
              <a:defRPr/>
            </a:pPr>
            <a:r>
              <a:rPr lang="ru-RU" altLang="ru-RU" sz="4000" dirty="0">
                <a:latin typeface="Arial" charset="0"/>
                <a:ea typeface="Calibri" pitchFamily="34" charset="0"/>
                <a:cs typeface="Arial" charset="0"/>
              </a:rPr>
              <a:t>Факторы, определяющие курс валюты: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41352" y="571480"/>
            <a:ext cx="10501386" cy="8031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Алгоритм обмена валюты</a:t>
            </a: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941351" y="1928802"/>
            <a:ext cx="10541286" cy="3643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Шаг 1. Определи цель обмена валюты: сохранение денежной наличности, получение дохода, отъезд в другую страну.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Шаг 2. Реши, какую сумму необходимо обменять.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Шаг 3. Выбери способ обмена валюты, реши где и как ты будешь обменивать валюту.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828303" y="908720"/>
            <a:ext cx="10298236" cy="50228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3200" b="1">
                <a:latin typeface="Arial" charset="0"/>
                <a:cs typeface="Arial" charset="0"/>
              </a:rPr>
              <a:t>ВАЖНО!!! </a:t>
            </a:r>
          </a:p>
          <a:p>
            <a:pPr algn="just">
              <a:lnSpc>
                <a:spcPct val="150000"/>
              </a:lnSpc>
            </a:pPr>
            <a:r>
              <a:rPr lang="ru-RU" sz="3200">
                <a:latin typeface="Arial" charset="0"/>
                <a:cs typeface="Arial" charset="0"/>
              </a:rPr>
              <a:t>Валюта-это денежная единица конкретного государства, выраженная в денежных единицах другого государства. Изменение курса валюты оказывает значительное влияние на возможность приобретения товаров и услуг.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95289" y="214315"/>
            <a:ext cx="11306223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3600" b="1">
                <a:latin typeface="Arial" charset="0"/>
                <a:cs typeface="Arial" charset="0"/>
              </a:rPr>
              <a:t>Алгоритм </a:t>
            </a:r>
          </a:p>
          <a:p>
            <a:pPr algn="ctr" eaLnBrk="0" hangingPunct="0"/>
            <a:r>
              <a:rPr lang="ru-RU" sz="3600" b="1">
                <a:latin typeface="Arial" charset="0"/>
                <a:cs typeface="Arial" charset="0"/>
              </a:rPr>
              <a:t>обмена  валюты в путешествиях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96256" y="1916833"/>
            <a:ext cx="11305206" cy="460126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spcBef>
                <a:spcPts val="600"/>
              </a:spcBef>
            </a:pPr>
            <a:r>
              <a:rPr lang="ru-RU" sz="2800" dirty="0">
                <a:latin typeface="Arial" charset="0"/>
                <a:cs typeface="Arial" charset="0"/>
              </a:rPr>
              <a:t>Шаг 1. Оцени курс продажи валюты страны назначения по отношению к курсу Центробанка</a:t>
            </a:r>
            <a:r>
              <a:rPr lang="ru-RU" sz="2800" dirty="0" smtClean="0">
                <a:latin typeface="Arial" charset="0"/>
                <a:cs typeface="Arial" charset="0"/>
              </a:rPr>
              <a:t>.</a:t>
            </a:r>
          </a:p>
          <a:p>
            <a:pPr algn="just" eaLnBrk="0" hangingPunct="0">
              <a:spcBef>
                <a:spcPts val="600"/>
              </a:spcBef>
            </a:pPr>
            <a:r>
              <a:rPr lang="ru-RU" sz="800" dirty="0" smtClean="0">
                <a:latin typeface="Arial" charset="0"/>
                <a:cs typeface="Arial" charset="0"/>
              </a:rPr>
              <a:t>  </a:t>
            </a:r>
            <a:r>
              <a:rPr lang="ru-RU" sz="2800" dirty="0">
                <a:latin typeface="Arial" charset="0"/>
                <a:cs typeface="Arial" charset="0"/>
              </a:rPr>
              <a:t/>
            </a:r>
            <a:br>
              <a:rPr lang="ru-RU" sz="2800" dirty="0">
                <a:latin typeface="Arial" charset="0"/>
                <a:cs typeface="Arial" charset="0"/>
              </a:rPr>
            </a:br>
            <a:r>
              <a:rPr lang="ru-RU" sz="2800" dirty="0">
                <a:latin typeface="Arial" charset="0"/>
                <a:cs typeface="Arial" charset="0"/>
              </a:rPr>
              <a:t>Шаг 2. Реши, где безопаснее и выгоднее приобрести валюту. Не обращайся к частным перекупщикам, обратись в банк.  Перед поездкой на отдых не забывай брать побольше купюр мелкого достоинства. </a:t>
            </a:r>
            <a:br>
              <a:rPr lang="ru-RU" sz="2800" dirty="0">
                <a:latin typeface="Arial" charset="0"/>
                <a:cs typeface="Arial" charset="0"/>
              </a:rPr>
            </a:br>
            <a:r>
              <a:rPr lang="ru-RU" sz="2800" dirty="0">
                <a:latin typeface="Arial" charset="0"/>
                <a:cs typeface="Arial" charset="0"/>
              </a:rPr>
              <a:t>Шаг 3. Реши, стоит ли брать с собой евро и доллары. </a:t>
            </a:r>
            <a:br>
              <a:rPr lang="ru-RU" sz="2800" dirty="0">
                <a:latin typeface="Arial" charset="0"/>
                <a:cs typeface="Arial" charset="0"/>
              </a:rPr>
            </a:br>
            <a:r>
              <a:rPr lang="ru-RU" sz="2800" dirty="0">
                <a:latin typeface="Arial" charset="0"/>
                <a:cs typeface="Arial" charset="0"/>
              </a:rPr>
              <a:t>Шаг 4. Реши, будешь ли ты брать с собой в путешествие банковскую карту. Для этого изучи условия использования карты и стоимость дополнительных услуг.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369847" y="260648"/>
            <a:ext cx="11476077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ru-RU" sz="3600" b="1">
                <a:latin typeface="Arial" charset="0"/>
                <a:cs typeface="Arial" charset="0"/>
              </a:rPr>
              <a:t>Алгоритм использования валюты в деловых поездках: 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9847" y="1857365"/>
            <a:ext cx="11449669" cy="47705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/>
            <a:r>
              <a:rPr lang="ru-RU" sz="2800" dirty="0">
                <a:latin typeface="Arial" charset="0"/>
                <a:cs typeface="Arial" charset="0"/>
              </a:rPr>
              <a:t>Шаг 1. Выбирай  банк, берущий минимальный процент за  операции с банковскими картами и снятие большого количества наличных средств</a:t>
            </a:r>
            <a:r>
              <a:rPr lang="ru-RU" sz="2800" dirty="0" smtClean="0">
                <a:latin typeface="Arial" charset="0"/>
                <a:cs typeface="Arial" charset="0"/>
              </a:rPr>
              <a:t>.</a:t>
            </a:r>
          </a:p>
          <a:p>
            <a:pPr algn="just" eaLnBrk="0" hangingPunct="0"/>
            <a:r>
              <a:rPr lang="ru-RU" sz="800" dirty="0" smtClean="0">
                <a:latin typeface="Arial" charset="0"/>
                <a:cs typeface="Arial" charset="0"/>
              </a:rPr>
              <a:t>   </a:t>
            </a:r>
            <a:r>
              <a:rPr lang="ru-RU" sz="2800" dirty="0">
                <a:latin typeface="Arial" charset="0"/>
                <a:cs typeface="Arial" charset="0"/>
              </a:rPr>
              <a:t/>
            </a:r>
            <a:br>
              <a:rPr lang="ru-RU" sz="2800" dirty="0">
                <a:latin typeface="Arial" charset="0"/>
                <a:cs typeface="Arial" charset="0"/>
              </a:rPr>
            </a:br>
            <a:r>
              <a:rPr lang="ru-RU" sz="2800" dirty="0">
                <a:latin typeface="Arial" charset="0"/>
                <a:cs typeface="Arial" charset="0"/>
              </a:rPr>
              <a:t>Шаг 2. Изучи специальные приложения, позволяющие получить доступ к местным купонным сервисам и скидкам</a:t>
            </a:r>
            <a:r>
              <a:rPr lang="ru-RU" sz="2800" dirty="0" smtClean="0">
                <a:latin typeface="Arial" charset="0"/>
                <a:cs typeface="Arial" charset="0"/>
              </a:rPr>
              <a:t>.</a:t>
            </a:r>
          </a:p>
          <a:p>
            <a:pPr algn="just" eaLnBrk="0" hangingPunct="0"/>
            <a:r>
              <a:rPr lang="ru-RU" sz="800" dirty="0" smtClean="0">
                <a:latin typeface="Arial" charset="0"/>
                <a:cs typeface="Arial" charset="0"/>
              </a:rPr>
              <a:t>   </a:t>
            </a:r>
            <a:r>
              <a:rPr lang="ru-RU" sz="2800" dirty="0" smtClean="0">
                <a:latin typeface="Arial" charset="0"/>
                <a:cs typeface="Arial" charset="0"/>
              </a:rPr>
              <a:t/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Шаг 3. Для деловых путешествий нужно выбирать "правильные дни". </a:t>
            </a:r>
          </a:p>
          <a:p>
            <a:pPr algn="just" eaLnBrk="0" hangingPunct="0"/>
            <a:r>
              <a:rPr lang="ru-RU" sz="800" dirty="0" smtClean="0">
                <a:latin typeface="Arial" charset="0"/>
                <a:cs typeface="Arial" charset="0"/>
              </a:rPr>
              <a:t>  </a:t>
            </a:r>
            <a:r>
              <a:rPr lang="ru-RU" sz="2800" dirty="0" smtClean="0">
                <a:latin typeface="Arial" charset="0"/>
                <a:cs typeface="Arial" charset="0"/>
              </a:rPr>
              <a:t/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Шаг 4. Узнай, где именно во время деловой поездки  ты сможешь воспользоваться бесплатным </a:t>
            </a:r>
            <a:r>
              <a:rPr lang="ru-RU" sz="2800" dirty="0" err="1" smtClean="0">
                <a:latin typeface="Arial" charset="0"/>
                <a:cs typeface="Arial" charset="0"/>
              </a:rPr>
              <a:t>Wi-Fi</a:t>
            </a:r>
            <a:r>
              <a:rPr lang="ru-RU" sz="2800" dirty="0" smtClean="0">
                <a:latin typeface="Arial" charset="0"/>
                <a:cs typeface="Arial" charset="0"/>
              </a:rPr>
              <a:t> и приобрети на всякий случай модем у твоего оператора сотовой связи. </a:t>
            </a:r>
            <a:endParaRPr lang="ru-RU" sz="28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198</Words>
  <Application>Microsoft Office PowerPoint</Application>
  <PresentationFormat>Произвольный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3</cp:revision>
  <dcterms:created xsi:type="dcterms:W3CDTF">2016-04-13T12:35:43Z</dcterms:created>
  <dcterms:modified xsi:type="dcterms:W3CDTF">2016-08-25T15:12:26Z</dcterms:modified>
</cp:coreProperties>
</file>