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3"/>
  </p:notes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38577-BCA0-4779-9D72-66BE24113AEE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D2276-22C7-4C78-8CF5-2A30E3149F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729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1D2276-22C7-4C78-8CF5-2A30E3149FD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618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12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00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983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5323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36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09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3388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932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64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987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632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00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867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4503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2901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437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3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12C281C-118F-4426-89E0-DE7C61469037}" type="datetimeFigureOut">
              <a:rPr lang="ru-RU" smtClean="0"/>
              <a:t>22.03.2015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ED927-22E4-4403-8FB0-24A1F76544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3999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996496" cy="367240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Основные этапы регистрации юридических лиц и индивидуальных предпринимателей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9537344"/>
              </p:ext>
            </p:extLst>
          </p:nvPr>
        </p:nvGraphicFramePr>
        <p:xfrm>
          <a:off x="395536" y="1484784"/>
          <a:ext cx="8229600" cy="503599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392488"/>
                <a:gridCol w="3837112"/>
              </a:tblGrid>
              <a:tr h="483713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Документы, получаемые</a:t>
                      </a:r>
                      <a:r>
                        <a:rPr lang="ru-RU" sz="2400" baseline="0" dirty="0" smtClean="0"/>
                        <a:t> после</a:t>
                      </a:r>
                      <a:r>
                        <a:rPr lang="ru-RU" sz="2400" dirty="0" smtClean="0"/>
                        <a:t> регистрации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234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Юр.Лицо</a:t>
                      </a:r>
                      <a:endParaRPr lang="ru-RU" dirty="0"/>
                    </a:p>
                  </a:txBody>
                  <a:tcPr/>
                </a:tc>
              </a:tr>
              <a:tr h="4159934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Свидетельство о</a:t>
                      </a:r>
                      <a:r>
                        <a:rPr kumimoji="0" lang="en-US" sz="1600" kern="1200" dirty="0" smtClean="0"/>
                        <a:t> </a:t>
                      </a:r>
                      <a:r>
                        <a:rPr kumimoji="0" lang="ru-RU" sz="1600" kern="1200" dirty="0" smtClean="0"/>
                        <a:t>государственной регистрации физического лица в</a:t>
                      </a:r>
                      <a:r>
                        <a:rPr kumimoji="0" lang="en-US" sz="1600" kern="1200" dirty="0" smtClean="0"/>
                        <a:t> </a:t>
                      </a:r>
                      <a:r>
                        <a:rPr kumimoji="0" lang="ru-RU" sz="1600" kern="1200" dirty="0" smtClean="0"/>
                        <a:t>качестве индивидуального предпринимателя с</a:t>
                      </a:r>
                      <a:r>
                        <a:rPr kumimoji="0" lang="en-US" sz="1600" kern="1200" dirty="0" smtClean="0"/>
                        <a:t> </a:t>
                      </a:r>
                      <a:r>
                        <a:rPr kumimoji="0" lang="ru-RU" sz="1600" kern="1200" dirty="0" smtClean="0"/>
                        <a:t>указанным номером ОГРНИП.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Документ о</a:t>
                      </a:r>
                      <a:r>
                        <a:rPr kumimoji="0" lang="en-US" sz="1600" kern="1200" dirty="0" smtClean="0"/>
                        <a:t> </a:t>
                      </a:r>
                      <a:r>
                        <a:rPr kumimoji="0" lang="ru-RU" sz="1600" kern="1200" dirty="0" smtClean="0"/>
                        <a:t>присвоении ИНН– если раньше не было.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Лист записи ЕГРИП (единого государственного реестра индивидуальных предпринимателей).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Свидетельство о постановке на учёт в налоговом органе.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Свидетельство о государственной регистрации юридического лица.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Свидетельство о постановке на учёт в налоговом органе.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Один экземпляр устава с отметкой регистрирующего органа.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Документ о</a:t>
                      </a:r>
                      <a:r>
                        <a:rPr kumimoji="0" lang="en-US" sz="1600" kern="1200" dirty="0" smtClean="0"/>
                        <a:t> </a:t>
                      </a:r>
                      <a:r>
                        <a:rPr kumimoji="0" lang="ru-RU" sz="1600" kern="1200" dirty="0" smtClean="0"/>
                        <a:t>присвоении ИНН.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Л</a:t>
                      </a:r>
                      <a:r>
                        <a:rPr kumimoji="0" lang="en-US" sz="1600" kern="1200" dirty="0" err="1" smtClean="0"/>
                        <a:t>ист</a:t>
                      </a:r>
                      <a:r>
                        <a:rPr kumimoji="0" lang="en-US" sz="1600" kern="1200" dirty="0" smtClean="0"/>
                        <a:t>  </a:t>
                      </a:r>
                      <a:r>
                        <a:rPr kumimoji="0" lang="en-US" sz="1600" kern="1200" dirty="0" err="1" smtClean="0"/>
                        <a:t>записи</a:t>
                      </a:r>
                      <a:r>
                        <a:rPr kumimoji="0" lang="en-US" sz="1600" kern="1200" dirty="0" smtClean="0"/>
                        <a:t>  ЕГРЮЛ.</a:t>
                      </a:r>
                      <a:endParaRPr kumimoji="0" lang="ru-RU" sz="1600" kern="1200" dirty="0" smtClean="0"/>
                    </a:p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395536" y="260648"/>
            <a:ext cx="7200800" cy="10801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i="1" dirty="0" smtClean="0">
                <a:solidFill>
                  <a:srgbClr val="ACD433"/>
                </a:solidFill>
              </a:rPr>
              <a:t>Пакет </a:t>
            </a:r>
            <a:r>
              <a:rPr lang="ru-RU" sz="3200" b="1" i="1" dirty="0" smtClean="0">
                <a:solidFill>
                  <a:srgbClr val="ACD433"/>
                </a:solidFill>
              </a:rPr>
              <a:t>документов </a:t>
            </a:r>
            <a:endParaRPr lang="ru-RU" sz="3200" b="1" i="1" dirty="0" smtClean="0">
              <a:solidFill>
                <a:srgbClr val="ACD433"/>
              </a:solidFill>
            </a:endParaRPr>
          </a:p>
          <a:p>
            <a:pPr algn="ctr"/>
            <a:r>
              <a:rPr lang="ru-RU" sz="3200" b="1" i="1" dirty="0" smtClean="0">
                <a:solidFill>
                  <a:srgbClr val="ACD433"/>
                </a:solidFill>
              </a:rPr>
              <a:t>о  </a:t>
            </a:r>
            <a:r>
              <a:rPr lang="ru-RU" sz="3200" b="1" i="1" dirty="0" smtClean="0">
                <a:solidFill>
                  <a:srgbClr val="ACD433"/>
                </a:solidFill>
              </a:rPr>
              <a:t>регистрации</a:t>
            </a:r>
            <a:endParaRPr lang="ru-RU" sz="3200" b="1" i="1" dirty="0">
              <a:solidFill>
                <a:srgbClr val="ACD43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Заполнить заявление на регистрацию индивидуального предпринимателя и заявление на переход на УСН. Если предприниматель собирается заниматься дизайном </a:t>
            </a:r>
            <a:r>
              <a:rPr lang="ru-RU" sz="2800" b="1" dirty="0" err="1" smtClean="0"/>
              <a:t>интернет-рекламы</a:t>
            </a:r>
            <a:endParaRPr lang="ru-RU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867524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rgbClr val="ACD433"/>
                </a:solidFill>
              </a:rPr>
              <a:t>Сравнительная характеристика регистрации ИП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9727"/>
              </p:ext>
            </p:extLst>
          </p:nvPr>
        </p:nvGraphicFramePr>
        <p:xfrm>
          <a:off x="244251" y="1556792"/>
          <a:ext cx="8720238" cy="452778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91445"/>
                <a:gridCol w="1872208"/>
                <a:gridCol w="3312368"/>
                <a:gridCol w="1944217"/>
              </a:tblGrid>
              <a:tr h="1935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/>
                        <a:t>Действия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itchFamily="34" charset="0"/>
                        <a:ea typeface="MS ??"/>
                        <a:cs typeface="Arial" pitchFamily="34" charset="0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Стоимость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itchFamily="34" charset="0"/>
                        <a:ea typeface="MS ??"/>
                        <a:cs typeface="Arial" pitchFamily="34" charset="0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Плюсы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itchFamily="34" charset="0"/>
                        <a:ea typeface="MS ??"/>
                        <a:cs typeface="Arial" pitchFamily="34" charset="0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Минусы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itchFamily="34" charset="0"/>
                        <a:ea typeface="MS ??"/>
                        <a:cs typeface="Arial" pitchFamily="34" charset="0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1285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/>
                        <a:t>Регистрация ИП самостоятельно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ea typeface="MS ??"/>
                        <a:cs typeface="Arial" pitchFamily="34" charset="0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/>
                        <a:t>800 руб. – госпошлина за государственную регистрацию ИП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ea typeface="MS ??"/>
                        <a:cs typeface="Arial" pitchFamily="34" charset="0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получение опыта </a:t>
                      </a:r>
                      <a:r>
                        <a:rPr lang="ru-RU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подготовке </a:t>
                      </a: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документов и общения </a:t>
                      </a:r>
                      <a:r>
                        <a:rPr lang="ru-RU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регистрирующими</a:t>
                      </a:r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органами;</a:t>
                      </a:r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экономия </a:t>
                      </a:r>
                      <a:r>
                        <a:rPr lang="ru-RU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услугах регистраторов, а также времени, если регистрация осуществляется</a:t>
                      </a:r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помощью услуги ФНС "</a:t>
                      </a:r>
                      <a:r>
                        <a:rPr lang="ru-RU" sz="135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</a:t>
                      </a:r>
                      <a:r>
                        <a:rPr lang="ru-RU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регистрация</a:t>
                      </a:r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ИП" или </a:t>
                      </a: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другого </a:t>
                      </a:r>
                      <a:r>
                        <a:rPr lang="ru-RU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сервиса.</a:t>
                      </a:r>
                    </a:p>
                  </a:txBody>
                  <a:tcPr marL="56436" marR="5643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не </a:t>
                      </a:r>
                      <a:r>
                        <a:rPr lang="ru-RU" sz="1400" dirty="0"/>
                        <a:t>выявлено, если соблюдать элементарные правила </a:t>
                      </a:r>
                      <a:r>
                        <a:rPr lang="ru-RU" sz="1400" dirty="0" smtClean="0"/>
                        <a:t>регистрации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ea typeface="MS ??"/>
                        <a:cs typeface="Arial" pitchFamily="34" charset="0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858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/>
                        <a:t>Регистрация ИП с помощью регистраторов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ea typeface="MS ??"/>
                        <a:cs typeface="Arial" pitchFamily="34" charset="0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800 </a:t>
                      </a:r>
                      <a:r>
                        <a:rPr lang="ru-RU" sz="1400" dirty="0"/>
                        <a:t>руб. – госпошлина за государственную регистрацию </a:t>
                      </a:r>
                      <a:r>
                        <a:rPr lang="ru-RU" sz="1400" dirty="0" smtClean="0"/>
                        <a:t>ИП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плюс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стоимость услуг регистраторов от 200</a:t>
                      </a:r>
                      <a:r>
                        <a:rPr lang="en-US" sz="1400" dirty="0" smtClean="0"/>
                        <a:t>0</a:t>
                      </a:r>
                      <a:r>
                        <a:rPr lang="ru-RU" sz="1400" dirty="0" smtClean="0"/>
                        <a:t> до 5000 рублей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ea typeface="MS ??"/>
                        <a:cs typeface="Arial" pitchFamily="34" charset="0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 необходимости прямого взаимодействия с регистрирующими органами;</a:t>
                      </a:r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экономия </a:t>
                      </a:r>
                      <a:r>
                        <a:rPr lang="ru-RU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времени на изготовлении печати и открытии счёта.</a:t>
                      </a:r>
                    </a:p>
                  </a:txBody>
                  <a:tcPr marL="56436" marR="5643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поверхностное знание процедуры регистрации;</a:t>
                      </a:r>
                      <a:endParaRPr lang="ru-RU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</a:t>
                      </a:r>
                      <a:r>
                        <a:rPr lang="en-US" sz="135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ополнительные</a:t>
                      </a:r>
                      <a:r>
                        <a:rPr lang="en-US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расходы</a:t>
                      </a: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проблема доверия к посредникам.</a:t>
                      </a:r>
                      <a:endParaRPr lang="ru-RU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36" marR="5643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33493"/>
            <a:ext cx="7560840" cy="796086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rgbClr val="ACD433"/>
                </a:solidFill>
              </a:rPr>
              <a:t>Сравнительная характеристика регистрации ООО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252519"/>
              </p:ext>
            </p:extLst>
          </p:nvPr>
        </p:nvGraphicFramePr>
        <p:xfrm>
          <a:off x="179512" y="1484784"/>
          <a:ext cx="8715435" cy="51511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656184"/>
                <a:gridCol w="1872208"/>
                <a:gridCol w="2472400"/>
                <a:gridCol w="2714643"/>
              </a:tblGrid>
              <a:tr h="1768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/>
                        <a:t>Действия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Стоимость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Плюсы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Минусы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</a:tr>
              <a:tr h="15069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50" dirty="0" err="1"/>
                        <a:t>Самостоятельная</a:t>
                      </a:r>
                      <a:r>
                        <a:rPr lang="en-US" sz="1350" dirty="0"/>
                        <a:t> </a:t>
                      </a:r>
                      <a:r>
                        <a:rPr lang="en-US" sz="1350" dirty="0" err="1"/>
                        <a:t>регистрация</a:t>
                      </a:r>
                      <a:r>
                        <a:rPr lang="en-US" sz="1350" dirty="0"/>
                        <a:t> ООО</a:t>
                      </a:r>
                      <a:endParaRPr lang="ru-RU" sz="135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 smtClean="0"/>
                        <a:t>4000 </a:t>
                      </a:r>
                      <a:r>
                        <a:rPr lang="ru-RU" sz="1350" dirty="0"/>
                        <a:t>руб. – </a:t>
                      </a:r>
                      <a:r>
                        <a:rPr lang="ru-RU" sz="1350" dirty="0" smtClean="0"/>
                        <a:t>госпошлина и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 smtClean="0"/>
                        <a:t>стоимость услуги нотариуса от1000</a:t>
                      </a:r>
                      <a:r>
                        <a:rPr lang="en-US" sz="1350" dirty="0" smtClean="0"/>
                        <a:t> </a:t>
                      </a:r>
                      <a:r>
                        <a:rPr lang="ru-RU" sz="1350" dirty="0" smtClean="0"/>
                        <a:t>до</a:t>
                      </a:r>
                      <a:r>
                        <a:rPr lang="en-US" sz="1350" dirty="0" smtClean="0"/>
                        <a:t> </a:t>
                      </a:r>
                      <a:r>
                        <a:rPr lang="ru-RU" sz="1350" dirty="0" smtClean="0"/>
                        <a:t> 1300 руб. </a:t>
                      </a:r>
                      <a:endParaRPr lang="ru-RU" sz="135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 marL="285750" indent="-198438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dirty="0" smtClean="0"/>
                        <a:t>получение </a:t>
                      </a:r>
                      <a:r>
                        <a:rPr lang="ru-RU" sz="1350" dirty="0"/>
                        <a:t>хорошего опыта по подготовке документов, а также по общению с </a:t>
                      </a:r>
                      <a:r>
                        <a:rPr lang="ru-RU" sz="1350" dirty="0" smtClean="0"/>
                        <a:t>государственными органами;</a:t>
                      </a:r>
                      <a:endParaRPr lang="ru-RU" sz="1350" dirty="0"/>
                    </a:p>
                    <a:p>
                      <a:pPr marL="285750" indent="-198438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dirty="0" smtClean="0"/>
                        <a:t>э</a:t>
                      </a:r>
                      <a:r>
                        <a:rPr lang="en-US" sz="1350" dirty="0" err="1" smtClean="0"/>
                        <a:t>кономия</a:t>
                      </a:r>
                      <a:r>
                        <a:rPr lang="en-US" sz="1350" dirty="0" smtClean="0"/>
                        <a:t> </a:t>
                      </a:r>
                      <a:r>
                        <a:rPr lang="en-US" sz="1350" dirty="0" err="1"/>
                        <a:t>на</a:t>
                      </a:r>
                      <a:r>
                        <a:rPr lang="en-US" sz="1350" dirty="0"/>
                        <a:t> </a:t>
                      </a:r>
                      <a:r>
                        <a:rPr lang="en-US" sz="1350" dirty="0" err="1"/>
                        <a:t>услугах</a:t>
                      </a:r>
                      <a:r>
                        <a:rPr lang="en-US" sz="1350" dirty="0"/>
                        <a:t> </a:t>
                      </a:r>
                      <a:r>
                        <a:rPr lang="en-US" sz="1350" dirty="0" err="1"/>
                        <a:t>регистраторов</a:t>
                      </a:r>
                      <a:endParaRPr lang="ru-RU" sz="135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/>
                        <a:t>риск </a:t>
                      </a:r>
                      <a:r>
                        <a:rPr lang="ru-RU" sz="1350" kern="1200" dirty="0"/>
                        <a:t>получения отказа в связи с неправильным оформлением </a:t>
                      </a:r>
                      <a:r>
                        <a:rPr lang="ru-RU" sz="1350" kern="1200" dirty="0" smtClean="0"/>
                        <a:t>документов;</a:t>
                      </a:r>
                      <a:endParaRPr lang="ru-RU" sz="1350" kern="1200" dirty="0"/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/>
                        <a:t>если </a:t>
                      </a:r>
                      <a:r>
                        <a:rPr lang="ru-RU" sz="1350" kern="1200" dirty="0"/>
                        <a:t>нет адреса для регистрации ООО, то придётся его поискать отдельно</a:t>
                      </a:r>
                      <a:endParaRPr lang="ru-RU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32" marR="38132" marT="0" marB="0" anchor="ctr"/>
                </a:tc>
              </a:tr>
              <a:tr h="15069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/>
                        <a:t>Регистрация ООО с помощью регистраторов</a:t>
                      </a:r>
                      <a:endParaRPr lang="ru-RU" sz="135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/>
                        <a:t>Стоимость услуг регистраторов от </a:t>
                      </a:r>
                      <a:r>
                        <a:rPr lang="ru-RU" sz="1350" dirty="0" smtClean="0"/>
                        <a:t>2000 </a:t>
                      </a:r>
                      <a:r>
                        <a:rPr lang="ru-RU" sz="1350" dirty="0"/>
                        <a:t>до 10 </a:t>
                      </a:r>
                      <a:r>
                        <a:rPr lang="ru-RU" sz="1350" dirty="0" smtClean="0"/>
                        <a:t>000 руб. </a:t>
                      </a:r>
                      <a:r>
                        <a:rPr lang="ru-RU" sz="1350" dirty="0"/>
                        <a:t>плюс</a:t>
                      </a:r>
                      <a:r>
                        <a:rPr lang="en-US" sz="1350" dirty="0"/>
                        <a:t> </a:t>
                      </a:r>
                      <a:r>
                        <a:rPr lang="ru-RU" sz="1350" dirty="0"/>
                        <a:t> </a:t>
                      </a:r>
                      <a:r>
                        <a:rPr lang="ru-RU" sz="1350" dirty="0" smtClean="0"/>
                        <a:t>4000 руб.  </a:t>
                      </a:r>
                      <a:r>
                        <a:rPr lang="ru-RU" sz="1350" dirty="0"/>
                        <a:t>госпошлина и </a:t>
                      </a:r>
                      <a:r>
                        <a:rPr lang="ru-RU" sz="1350" dirty="0" smtClean="0"/>
                        <a:t>от1000</a:t>
                      </a:r>
                      <a:r>
                        <a:rPr lang="en-US" sz="1350" dirty="0" smtClean="0"/>
                        <a:t> </a:t>
                      </a:r>
                      <a:r>
                        <a:rPr lang="ru-RU" sz="1350" dirty="0" smtClean="0"/>
                        <a:t>до</a:t>
                      </a:r>
                      <a:r>
                        <a:rPr lang="en-US" sz="1350" dirty="0" smtClean="0"/>
                        <a:t> </a:t>
                      </a:r>
                      <a:r>
                        <a:rPr lang="ru-RU" sz="1350" dirty="0" smtClean="0"/>
                        <a:t> 1300 руб.  стоимость услуги нотариуса</a:t>
                      </a:r>
                      <a:endParaRPr lang="ru-RU" sz="135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 marL="285750" indent="-198438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dirty="0" smtClean="0"/>
                        <a:t>страховка </a:t>
                      </a:r>
                      <a:r>
                        <a:rPr lang="ru-RU" sz="1350" dirty="0"/>
                        <a:t>от </a:t>
                      </a:r>
                      <a:r>
                        <a:rPr lang="ru-RU" sz="1350" dirty="0" smtClean="0"/>
                        <a:t>отказов;</a:t>
                      </a:r>
                      <a:endParaRPr lang="ru-RU" sz="1350" dirty="0"/>
                    </a:p>
                    <a:p>
                      <a:pPr marL="285750" indent="-198438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dirty="0" smtClean="0"/>
                        <a:t>возможна </a:t>
                      </a:r>
                      <a:r>
                        <a:rPr lang="ru-RU" sz="1350" dirty="0"/>
                        <a:t>экономия времени, </a:t>
                      </a:r>
                      <a:r>
                        <a:rPr lang="ru-RU" sz="1350" dirty="0" smtClean="0"/>
                        <a:t>на передачу и получение документов;</a:t>
                      </a:r>
                      <a:endParaRPr lang="ru-RU" sz="1350" dirty="0"/>
                    </a:p>
                    <a:p>
                      <a:pPr marL="285750" indent="-198438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dirty="0" smtClean="0"/>
                        <a:t>помощь в получении адреса </a:t>
                      </a:r>
                      <a:r>
                        <a:rPr lang="ru-RU" sz="1350" dirty="0"/>
                        <a:t>для регистрации ООО</a:t>
                      </a:r>
                      <a:endParaRPr lang="ru-RU" sz="135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/>
                        <a:t>поверхностное знание процедуры регистрации;</a:t>
                      </a:r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/>
                        <a:t>д</a:t>
                      </a:r>
                      <a:r>
                        <a:rPr lang="en-US" sz="1350" kern="1200" dirty="0" err="1" smtClean="0"/>
                        <a:t>ополнительные</a:t>
                      </a:r>
                      <a:r>
                        <a:rPr lang="en-US" sz="1350" kern="1200" dirty="0" smtClean="0"/>
                        <a:t> расходы</a:t>
                      </a:r>
                      <a:r>
                        <a:rPr lang="ru-RU" sz="1350" kern="1200" dirty="0" smtClean="0"/>
                        <a:t>;</a:t>
                      </a:r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350" kern="1200" dirty="0" smtClean="0"/>
                        <a:t>проблема доверия к регистраторам;</a:t>
                      </a:r>
                      <a:endParaRPr lang="ru-RU" sz="13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32" marR="38132" marT="0" marB="0" anchor="ctr"/>
                </a:tc>
              </a:tr>
              <a:tr h="12382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50" dirty="0" err="1"/>
                        <a:t>Покупка</a:t>
                      </a:r>
                      <a:r>
                        <a:rPr lang="en-US" sz="1350" dirty="0"/>
                        <a:t> </a:t>
                      </a:r>
                      <a:r>
                        <a:rPr lang="en-US" sz="1350" dirty="0" err="1" smtClean="0"/>
                        <a:t>готово</a:t>
                      </a:r>
                      <a:r>
                        <a:rPr lang="ru-RU" sz="1350" dirty="0" err="1" smtClean="0"/>
                        <a:t>го</a:t>
                      </a:r>
                      <a:r>
                        <a:rPr lang="ru-RU" sz="1350" dirty="0" smtClean="0"/>
                        <a:t> бизнеса</a:t>
                      </a:r>
                      <a:r>
                        <a:rPr lang="en-US" sz="1350" dirty="0" smtClean="0"/>
                        <a:t> </a:t>
                      </a:r>
                      <a:r>
                        <a:rPr lang="en-US" sz="1350" dirty="0"/>
                        <a:t>ООО</a:t>
                      </a:r>
                      <a:endParaRPr lang="ru-RU" sz="135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/>
                        <a:t>Стоимость услуг от 20 </a:t>
                      </a:r>
                      <a:r>
                        <a:rPr lang="ru-RU" sz="1350" dirty="0" smtClean="0"/>
                        <a:t>000 руб.,  госпошлина </a:t>
                      </a:r>
                      <a:r>
                        <a:rPr lang="ru-RU" sz="1350" dirty="0"/>
                        <a:t>800 рублей за внесение изменений и </a:t>
                      </a:r>
                      <a:r>
                        <a:rPr lang="ru-RU" sz="1350" dirty="0" smtClean="0"/>
                        <a:t>от1000</a:t>
                      </a:r>
                      <a:r>
                        <a:rPr lang="en-US" sz="1350" dirty="0" smtClean="0"/>
                        <a:t> </a:t>
                      </a:r>
                      <a:r>
                        <a:rPr lang="ru-RU" sz="1350" dirty="0" smtClean="0"/>
                        <a:t>до</a:t>
                      </a:r>
                      <a:r>
                        <a:rPr lang="en-US" sz="1350" dirty="0" smtClean="0"/>
                        <a:t> </a:t>
                      </a:r>
                      <a:r>
                        <a:rPr lang="ru-RU" sz="1350" dirty="0" smtClean="0"/>
                        <a:t> 1300 руб.  стоимость услуги нотариуса</a:t>
                      </a:r>
                      <a:endParaRPr lang="ru-RU" sz="135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50" dirty="0" smtClean="0"/>
                        <a:t>возможность купить </a:t>
                      </a:r>
                      <a:r>
                        <a:rPr lang="ru-RU" sz="1350" dirty="0"/>
                        <a:t>ООО сразу с историей, необходимой, например, для участия в тендере, где предъявляются требования к сроку жизни ООО</a:t>
                      </a:r>
                      <a:endParaRPr lang="ru-RU" sz="135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р</a:t>
                      </a:r>
                      <a:r>
                        <a:rPr lang="en-US" sz="1400" dirty="0" err="1" smtClean="0"/>
                        <a:t>иск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/>
                        <a:t>купить</a:t>
                      </a:r>
                      <a:r>
                        <a:rPr lang="en-US" sz="1400" dirty="0"/>
                        <a:t> </a:t>
                      </a:r>
                      <a:r>
                        <a:rPr lang="ru-RU" sz="1400" dirty="0" smtClean="0"/>
                        <a:t>«</a:t>
                      </a:r>
                      <a:r>
                        <a:rPr lang="en-US" sz="1400" dirty="0" err="1" smtClean="0"/>
                        <a:t>проблемную</a:t>
                      </a:r>
                      <a:r>
                        <a:rPr lang="ru-RU" sz="1400" dirty="0" smtClean="0"/>
                        <a:t>»</a:t>
                      </a:r>
                      <a:r>
                        <a:rPr lang="en-US" sz="1400" dirty="0" smtClean="0"/>
                        <a:t> ООО</a:t>
                      </a:r>
                      <a:r>
                        <a:rPr lang="ru-RU" sz="1400" dirty="0" smtClean="0"/>
                        <a:t>, что может </a:t>
                      </a:r>
                      <a:r>
                        <a:rPr lang="ru-RU" sz="1400" dirty="0"/>
                        <a:t>выявиться через 1-3 года, когда ваша купленная ООО встанет на ноги.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ＭＳ 明朝"/>
                        <a:cs typeface="Arial" pitchFamily="34" charset="0"/>
                      </a:endParaRPr>
                    </a:p>
                  </a:txBody>
                  <a:tcPr marL="38132" marR="38132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344816" cy="1400530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ACD433"/>
                </a:solidFill>
              </a:rPr>
              <a:t>Вид общероссийского классификатора видов экономической деятельности  </a:t>
            </a:r>
            <a:r>
              <a:rPr lang="ru-RU" sz="2800" b="1" i="1" dirty="0" smtClean="0">
                <a:solidFill>
                  <a:srgbClr val="ACD433"/>
                </a:solidFill>
              </a:rPr>
              <a:t/>
            </a:r>
            <a:br>
              <a:rPr lang="ru-RU" sz="2800" b="1" i="1" dirty="0" smtClean="0">
                <a:solidFill>
                  <a:srgbClr val="ACD433"/>
                </a:solidFill>
              </a:rPr>
            </a:br>
            <a:r>
              <a:rPr lang="ru-RU" sz="2800" b="1" i="1" dirty="0" smtClean="0">
                <a:solidFill>
                  <a:srgbClr val="ACD433"/>
                </a:solidFill>
              </a:rPr>
              <a:t>ОК </a:t>
            </a:r>
            <a:r>
              <a:rPr lang="ru-RU" sz="2800" b="1" i="1" dirty="0">
                <a:solidFill>
                  <a:srgbClr val="ACD433"/>
                </a:solidFill>
              </a:rPr>
              <a:t>029-2001 (ОКВЭД</a:t>
            </a:r>
            <a:r>
              <a:rPr lang="ru-RU" sz="2800" b="1" i="1" dirty="0" smtClean="0">
                <a:solidFill>
                  <a:srgbClr val="ACD433"/>
                </a:solidFill>
              </a:rPr>
              <a:t>)</a:t>
            </a:r>
            <a:endParaRPr lang="ru-RU" sz="2800" b="1" i="1" dirty="0">
              <a:solidFill>
                <a:srgbClr val="ACD433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818976"/>
              </p:ext>
            </p:extLst>
          </p:nvPr>
        </p:nvGraphicFramePr>
        <p:xfrm>
          <a:off x="395536" y="2204864"/>
          <a:ext cx="8424936" cy="436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459"/>
                <a:gridCol w="6406477"/>
              </a:tblGrid>
              <a:tr h="370840">
                <a:tc gridSpan="2">
                  <a:txBody>
                    <a:bodyPr/>
                    <a:lstStyle/>
                    <a:p>
                      <a:pPr marL="0" indent="0" algn="l"/>
                      <a:r>
                        <a:rPr kumimoji="0" lang="ru-RU" sz="20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Раздел </a:t>
                      </a:r>
                      <a:r>
                        <a:rPr kumimoji="0" lang="en-US" sz="20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kumimoji="0" lang="ru-RU" sz="20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Обрабатывающие производства </a:t>
                      </a:r>
                    </a:p>
                    <a:p>
                      <a:pPr marL="0" indent="0" algn="l"/>
                      <a:r>
                        <a:rPr kumimoji="0" lang="ru-RU" sz="20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Подраздел DA Производство пищевых продуктов, включая напитки, и табака 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 marL="74577" marR="74577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15</a:t>
                      </a:r>
                      <a:endParaRPr lang="ru-RU" sz="2000" dirty="0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kumimoji="0" lang="ru-RU" sz="18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Производство пищевых продуктов, включая напитки </a:t>
                      </a:r>
                      <a:endParaRPr lang="ru-RU" b="0" dirty="0">
                        <a:solidFill>
                          <a:schemeClr val="bg1"/>
                        </a:solidFill>
                      </a:endParaRPr>
                    </a:p>
                  </a:txBody>
                  <a:tcPr marL="74577" marR="7457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15.1</a:t>
                      </a:r>
                      <a:endParaRPr lang="ru-RU" sz="2000" dirty="0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Производство мяса и мясопродуктов </a:t>
                      </a:r>
                      <a:endParaRPr lang="ru-RU" dirty="0"/>
                    </a:p>
                  </a:txBody>
                  <a:tcPr marL="74577" marR="7457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15.11.1</a:t>
                      </a:r>
                      <a:endParaRPr lang="ru-RU" sz="2000" dirty="0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Производство мяса и пищевых субпродуктов крупного рогатого  скота, свиней, овец, коз, животных семейства лошадиных </a:t>
                      </a:r>
                      <a:endParaRPr lang="ru-RU" dirty="0"/>
                    </a:p>
                  </a:txBody>
                  <a:tcPr marL="74577" marR="7457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15.11.2</a:t>
                      </a:r>
                      <a:endParaRPr lang="ru-RU" dirty="0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Производство щипаной шерсти, сырых шкур и кож крупного рогатого скота, животных семейства  лошадиных, овец, коз и  свиней</a:t>
                      </a:r>
                      <a:endParaRPr lang="ru-RU" dirty="0"/>
                    </a:p>
                  </a:txBody>
                  <a:tcPr marL="74577" marR="7457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15.11.3</a:t>
                      </a:r>
                      <a:endParaRPr lang="ru-RU" dirty="0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Производство пищевых животных жиров </a:t>
                      </a:r>
                      <a:endParaRPr lang="ru-RU" dirty="0"/>
                    </a:p>
                  </a:txBody>
                  <a:tcPr marL="74577" marR="7457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15.11.4</a:t>
                      </a:r>
                      <a:endParaRPr lang="ru-RU" dirty="0"/>
                    </a:p>
                  </a:txBody>
                  <a:tcPr marL="74577" marR="74577"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Производство не пищевых субпродуктов </a:t>
                      </a:r>
                      <a:endParaRPr lang="ru-RU" dirty="0"/>
                    </a:p>
                  </a:txBody>
                  <a:tcPr marL="74577" marR="74577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488832" cy="3674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rgbClr val="ACD433"/>
                </a:solidFill>
              </a:rPr>
              <a:t>Преимущества и недостатки регистрации ИП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6860647"/>
              </p:ext>
            </p:extLst>
          </p:nvPr>
        </p:nvGraphicFramePr>
        <p:xfrm>
          <a:off x="323528" y="1340768"/>
          <a:ext cx="8572560" cy="537767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752528"/>
                <a:gridCol w="3820032"/>
              </a:tblGrid>
              <a:tr h="3945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Недостатки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83084">
                <a:tc>
                  <a:txBody>
                    <a:bodyPr/>
                    <a:lstStyle/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Нет требований к размеру уставного капитала.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Не нужно вести полномасштабный бухгалтерский учет – достаточно простой книги учета доходов и расходов.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Объем отчетности, которую нужно представлять разным контролирующим органам, значительно меньше, чем у юридического лица.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Суммы штрафов за одни и те же нарушения законодательства в большинстве случаев значительно ниже, чем для юридических лиц.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Возможно применение патентной системы – одного из самых удобных и лояльных налоговых режимов.</a:t>
                      </a:r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600" kern="1200" dirty="0" smtClean="0"/>
                        <a:t>Наличие льгот по страховым взносам.</a:t>
                      </a:r>
                      <a:endParaRPr lang="ru-RU" sz="1600" kern="1200" dirty="0"/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600" kern="1200" dirty="0" smtClean="0"/>
                        <a:t>Проще процедура регистрации: и документов требуется меньше, и госпошлина ниже.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Ответственность по обязательствам всем имуществом, даже если оно не участвует в предпринимательской деятельности.</a:t>
                      </a:r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600" kern="1200" dirty="0" smtClean="0"/>
                        <a:t>Недостаточная проработка законодательной базы. </a:t>
                      </a:r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600" kern="1200" dirty="0" smtClean="0"/>
                        <a:t>Сложнее расширять бизнес: возможны проблемы с контрагентами, кредитованием, привлечением сторонних инвестиций.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16824" cy="72464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rgbClr val="ACD433"/>
                </a:solidFill>
              </a:rPr>
              <a:t>Преимущества и недостатки регистрации юридического лица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198191"/>
              </p:ext>
            </p:extLst>
          </p:nvPr>
        </p:nvGraphicFramePr>
        <p:xfrm>
          <a:off x="179512" y="1772816"/>
          <a:ext cx="8784976" cy="40284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925639"/>
                <a:gridCol w="48593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Преимущества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Недостатки</a:t>
                      </a:r>
                      <a:endParaRPr lang="ru-RU" dirty="0"/>
                    </a:p>
                  </a:txBody>
                  <a:tcPr/>
                </a:tc>
              </a:tr>
              <a:tr h="1854200">
                <a:tc>
                  <a:txBody>
                    <a:bodyPr/>
                    <a:lstStyle/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800" kern="1200" dirty="0" smtClean="0"/>
                        <a:t>Проще кредитоваться в банках.</a:t>
                      </a:r>
                      <a:endParaRPr lang="ru-RU" sz="1800" kern="1200" dirty="0"/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800" kern="1200" dirty="0" smtClean="0"/>
                        <a:t>Проще работать с контрагентами.</a:t>
                      </a:r>
                      <a:endParaRPr lang="ru-RU" sz="1800" kern="1200" dirty="0"/>
                    </a:p>
                    <a:p>
                      <a:pPr marL="285750" indent="-198438" algn="l" defTabSz="457200" rtl="0" eaLnBrk="1" latinLnBrk="0" hangingPunct="1">
                        <a:spcAft>
                          <a:spcPts val="0"/>
                        </a:spcAft>
                        <a:buFont typeface="Century Gothic" pitchFamily="34" charset="0"/>
                        <a:buChar char="-"/>
                      </a:pPr>
                      <a:r>
                        <a:rPr lang="ru-RU" sz="1800" kern="1200" dirty="0" smtClean="0"/>
                        <a:t>Высокие шансы стать узнаваемым на рынке.</a:t>
                      </a:r>
                      <a:endParaRPr lang="ru-RU" sz="1800" kern="1200" dirty="0"/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800" kern="1200" dirty="0" smtClean="0"/>
                        <a:t>В дело могут войти частные инвесторы.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800" kern="1200" dirty="0" smtClean="0"/>
                        <a:t>Имеется возможность выхода на фондовый рынок, в том числе мировой.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ru-RU" sz="18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800" kern="1200" dirty="0" smtClean="0"/>
                        <a:t>Сложнее процедура регистрации, пакет документов больше, и госпошлина выше.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800" kern="1200" dirty="0" smtClean="0"/>
                        <a:t>Необходимость ведения полноценного бухгалтерского, налогового учета.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800" kern="1200" dirty="0" smtClean="0"/>
                        <a:t>Уставный капитал не менее 10 000 рублей, вносимый деньгами.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800" kern="1200" dirty="0" smtClean="0"/>
                        <a:t>Объем отчетности, которую нужно представлять разным контролирующим органам, значительно больше, чем у индивидуального предпринимателя. 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039320"/>
              </p:ext>
            </p:extLst>
          </p:nvPr>
        </p:nvGraphicFramePr>
        <p:xfrm>
          <a:off x="395536" y="1484784"/>
          <a:ext cx="8229600" cy="511352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168352"/>
                <a:gridCol w="5061248"/>
              </a:tblGrid>
              <a:tr h="6021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Индивидуальный</a:t>
                      </a:r>
                      <a:r>
                        <a:rPr lang="ru-RU" baseline="0" dirty="0" smtClean="0"/>
                        <a:t> предприниматель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Юридическое  лицо</a:t>
                      </a:r>
                      <a:endParaRPr lang="ru-RU" dirty="0"/>
                    </a:p>
                  </a:txBody>
                  <a:tcPr/>
                </a:tc>
              </a:tr>
              <a:tr h="34411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Наименование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5069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Фамилия</a:t>
                      </a:r>
                      <a:r>
                        <a:rPr lang="ru-RU" sz="1600" baseline="0" dirty="0" smtClean="0"/>
                        <a:t> Имя Отчество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полное фирменное наименование на русском языке;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сокращенное фирменное наименование на русском языке;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полное фирменное наименование на иностранном языке;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сокращенное фирменное наименование на иностранном языке и др.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411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Адрес регистрации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4527">
                <a:tc>
                  <a:txBody>
                    <a:bodyPr/>
                    <a:lstStyle/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адрес регистрации физического лица по паспорту;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адрес места пребывания.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en-US" sz="1600" kern="1200" dirty="0" err="1" smtClean="0"/>
                        <a:t>снять</a:t>
                      </a:r>
                      <a:r>
                        <a:rPr lang="en-US" sz="1600" kern="1200" dirty="0" smtClean="0"/>
                        <a:t>/</a:t>
                      </a:r>
                      <a:r>
                        <a:rPr lang="en-US" sz="1600" kern="1200" dirty="0" err="1" smtClean="0"/>
                        <a:t>арендовать</a:t>
                      </a:r>
                      <a:r>
                        <a:rPr lang="ru-RU" sz="1600" kern="1200" dirty="0" smtClean="0"/>
                        <a:t>  </a:t>
                      </a:r>
                      <a:r>
                        <a:rPr lang="en-US" sz="1600" kern="1200" dirty="0" err="1" smtClean="0"/>
                        <a:t>помещение</a:t>
                      </a:r>
                      <a:r>
                        <a:rPr lang="en-US" sz="1600" kern="1200" dirty="0" smtClean="0"/>
                        <a:t>;</a:t>
                      </a:r>
                      <a:endParaRPr lang="ru-RU" sz="1600" kern="1200" dirty="0" smtClean="0"/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купить адрес у компании, предоставляющей юридические адреса для регистрации на них ООО;</a:t>
                      </a:r>
                    </a:p>
                    <a:p>
                      <a:pPr marL="285750" marR="0" lvl="0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entury Gothic" pitchFamily="34" charset="0"/>
                        <a:buChar char="-"/>
                        <a:tabLst/>
                        <a:defRPr/>
                      </a:pPr>
                      <a:r>
                        <a:rPr lang="ru-RU" sz="1600" kern="1200" dirty="0" smtClean="0"/>
                        <a:t>зарегистрироваться ООО на домашний адрес.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200800" cy="724648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ACD433"/>
                </a:solidFill>
              </a:rPr>
              <a:t>Наименование </a:t>
            </a:r>
            <a:r>
              <a:rPr lang="ru-RU" sz="3200" b="1" i="1" dirty="0" smtClean="0">
                <a:solidFill>
                  <a:srgbClr val="ACD433"/>
                </a:solidFill>
              </a:rPr>
              <a:t>и </a:t>
            </a:r>
            <a:r>
              <a:rPr lang="ru-RU" sz="3200" b="1" i="1" dirty="0" smtClean="0">
                <a:solidFill>
                  <a:srgbClr val="ACD433"/>
                </a:solidFill>
              </a:rPr>
              <a:t>адрес </a:t>
            </a:r>
            <a:r>
              <a:rPr lang="ru-RU" sz="3200" b="1" i="1" dirty="0" smtClean="0">
                <a:solidFill>
                  <a:srgbClr val="ACD433"/>
                </a:solidFill>
              </a:rPr>
              <a:t>регистрации</a:t>
            </a:r>
            <a:endParaRPr lang="ru-RU" sz="3200" b="1" i="1" dirty="0">
              <a:solidFill>
                <a:srgbClr val="ACD43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9512" y="4653136"/>
            <a:ext cx="8643998" cy="2000264"/>
          </a:xfrm>
        </p:spPr>
        <p:txBody>
          <a:bodyPr>
            <a:noAutofit/>
          </a:bodyPr>
          <a:lstStyle/>
          <a:p>
            <a:pPr algn="ctr"/>
            <a:r>
              <a:rPr lang="ru-RU" sz="2400" b="1" u="sng" dirty="0" smtClean="0">
                <a:latin typeface="Arial" pitchFamily="34" charset="0"/>
                <a:cs typeface="Arial" pitchFamily="34" charset="0"/>
              </a:rPr>
              <a:t>Выбор УСН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*6% =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)*15%, </a:t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где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– доходы, а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расходы. </a:t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15%*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=9%*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=3/5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=0,6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835496"/>
              </p:ext>
            </p:extLst>
          </p:nvPr>
        </p:nvGraphicFramePr>
        <p:xfrm>
          <a:off x="395536" y="1484784"/>
          <a:ext cx="8258204" cy="32613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114800"/>
                <a:gridCol w="4143404"/>
              </a:tblGrid>
              <a:tr h="149736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Система налогообложения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Юр. Лицо</a:t>
                      </a:r>
                      <a:endParaRPr lang="ru-RU" dirty="0"/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Общая система налогообложения (ОСНО)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Упрощенная система налогообложения (УСН)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Единый сельскохозяйственный налог (ЕСХН)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Единый налог на вмененный доход (ЕНВД)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Патентная система налогообложения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Общая система налогообложения (ОСНО)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Упрощенная система налогообложения (УСН)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Единый сельскохозяйственный налог (ЕСХН)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600" kern="1200" dirty="0" smtClean="0"/>
                        <a:t>Единый налог на вмененный доход (ЕНВД)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251520" y="404664"/>
            <a:ext cx="7488832" cy="7246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200" b="1" i="1" dirty="0" smtClean="0">
                <a:solidFill>
                  <a:srgbClr val="ACD433"/>
                </a:solidFill>
              </a:rPr>
              <a:t>Выбор </a:t>
            </a:r>
            <a:r>
              <a:rPr lang="ru-RU" sz="3200" b="1" i="1" dirty="0" smtClean="0">
                <a:solidFill>
                  <a:srgbClr val="ACD433"/>
                </a:solidFill>
              </a:rPr>
              <a:t>системы </a:t>
            </a:r>
            <a:r>
              <a:rPr lang="ru-RU" sz="3200" b="1" i="1" dirty="0" smtClean="0">
                <a:solidFill>
                  <a:srgbClr val="ACD433"/>
                </a:solidFill>
              </a:rPr>
              <a:t>налогообложения</a:t>
            </a:r>
            <a:endParaRPr lang="ru-RU" sz="3200" b="1" i="1" dirty="0">
              <a:solidFill>
                <a:srgbClr val="ACD43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6154156"/>
              </p:ext>
            </p:extLst>
          </p:nvPr>
        </p:nvGraphicFramePr>
        <p:xfrm>
          <a:off x="457200" y="1434906"/>
          <a:ext cx="8229600" cy="517468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114800"/>
                <a:gridCol w="4114800"/>
              </a:tblGrid>
              <a:tr h="407322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Необходимые документы для регистрации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658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Юридическое лицо</a:t>
                      </a:r>
                      <a:endParaRPr lang="ru-RU" dirty="0"/>
                    </a:p>
                  </a:txBody>
                  <a:tcPr/>
                </a:tc>
              </a:tr>
              <a:tr h="4310903"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Заявление на регистрацию по форме Р21001.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Квитанция об оплате государственной пошлины.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Копия основного документа, удостоверяющего личность.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Копия свидетельства с</a:t>
                      </a:r>
                      <a:r>
                        <a:rPr kumimoji="0" lang="en-US" sz="1800" kern="1200" dirty="0" smtClean="0"/>
                        <a:t> </a:t>
                      </a:r>
                      <a:r>
                        <a:rPr kumimoji="0" lang="ru-RU" sz="1800" kern="1200" dirty="0" smtClean="0"/>
                        <a:t>номером ИНН физ. Лица.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Уведомление о переходе на УСН.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Паспорт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Заявление на регистрацию по форме Р11001.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Решение единственного учредителя о создании ООО</a:t>
                      </a:r>
                      <a:r>
                        <a:rPr kumimoji="0" lang="en-US" sz="1800" kern="1200" dirty="0" smtClean="0"/>
                        <a:t> </a:t>
                      </a:r>
                      <a:r>
                        <a:rPr kumimoji="0" lang="ru-RU" sz="1800" kern="1200" dirty="0" smtClean="0"/>
                        <a:t> или протокол общего собрания учредителей ООО.</a:t>
                      </a:r>
                      <a:r>
                        <a:rPr kumimoji="0" lang="en-US" sz="1800" kern="1200" dirty="0" smtClean="0"/>
                        <a:t> </a:t>
                      </a:r>
                      <a:endParaRPr kumimoji="0" lang="ru-RU" sz="1800" kern="1200" dirty="0" smtClean="0"/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en-US" sz="1800" kern="1200" dirty="0" err="1" smtClean="0"/>
                        <a:t>Договор</a:t>
                      </a:r>
                      <a:r>
                        <a:rPr kumimoji="0" lang="en-US" sz="1800" kern="1200" dirty="0" smtClean="0"/>
                        <a:t>  </a:t>
                      </a:r>
                      <a:r>
                        <a:rPr kumimoji="0" lang="en-US" sz="1800" kern="1200" dirty="0" err="1" smtClean="0"/>
                        <a:t>об</a:t>
                      </a:r>
                      <a:r>
                        <a:rPr kumimoji="0" lang="en-US" sz="1800" kern="1200" dirty="0" smtClean="0"/>
                        <a:t>  </a:t>
                      </a:r>
                      <a:r>
                        <a:rPr kumimoji="0" lang="en-US" sz="1800" kern="1200" dirty="0" err="1" smtClean="0"/>
                        <a:t>учреждении</a:t>
                      </a:r>
                      <a:r>
                        <a:rPr kumimoji="0" lang="ru-RU" sz="1800" kern="1200" dirty="0" smtClean="0"/>
                        <a:t>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Устав.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Квитанция об оплате государственной пошлины.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Гарантийное письмо о предоставлении юридического адреса.</a:t>
                      </a:r>
                      <a:r>
                        <a:rPr kumimoji="0" lang="en-US" sz="1800" kern="1200" dirty="0" smtClean="0"/>
                        <a:t>  </a:t>
                      </a:r>
                      <a:endParaRPr kumimoji="0" lang="ru-RU" sz="1800" kern="1200" dirty="0" smtClean="0"/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kumimoji="0" lang="ru-RU" sz="1800" kern="1200" dirty="0" smtClean="0"/>
                        <a:t>Уведомление о переходе на УСН.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395536" y="260648"/>
            <a:ext cx="8280920" cy="9361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i="1" dirty="0" smtClean="0">
                <a:solidFill>
                  <a:srgbClr val="ACD433"/>
                </a:solidFill>
              </a:rPr>
              <a:t>Пакет </a:t>
            </a:r>
            <a:r>
              <a:rPr lang="ru-RU" sz="3200" b="1" i="1" dirty="0" smtClean="0">
                <a:solidFill>
                  <a:srgbClr val="ACD433"/>
                </a:solidFill>
              </a:rPr>
              <a:t>документов </a:t>
            </a:r>
            <a:endParaRPr lang="ru-RU" sz="3200" b="1" i="1" dirty="0" smtClean="0">
              <a:solidFill>
                <a:srgbClr val="ACD433"/>
              </a:solidFill>
            </a:endParaRPr>
          </a:p>
          <a:p>
            <a:pPr algn="ctr"/>
            <a:r>
              <a:rPr lang="ru-RU" sz="3200" b="1" i="1" dirty="0" smtClean="0">
                <a:solidFill>
                  <a:srgbClr val="ACD433"/>
                </a:solidFill>
              </a:rPr>
              <a:t>для </a:t>
            </a:r>
            <a:r>
              <a:rPr lang="ru-RU" sz="3200" b="1" i="1" dirty="0" smtClean="0">
                <a:solidFill>
                  <a:srgbClr val="ACD433"/>
                </a:solidFill>
              </a:rPr>
              <a:t>регистрации</a:t>
            </a:r>
            <a:endParaRPr lang="ru-RU" sz="3200" b="1" i="1" dirty="0">
              <a:solidFill>
                <a:srgbClr val="ACD433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346</TotalTime>
  <Words>843</Words>
  <Application>Microsoft Office PowerPoint</Application>
  <PresentationFormat>Экран (4:3)</PresentationFormat>
  <Paragraphs>148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Ион</vt:lpstr>
      <vt:lpstr>Основные этапы регистрации юридических лиц и индивидуальных предпринимателей</vt:lpstr>
      <vt:lpstr>Сравнительная характеристика регистрации ИП</vt:lpstr>
      <vt:lpstr>Сравнительная характеристика регистрации ООО</vt:lpstr>
      <vt:lpstr>Вид общероссийского классификатора видов экономической деятельности   ОК 029-2001 (ОКВЭД)</vt:lpstr>
      <vt:lpstr>Преимущества и недостатки регистрации ИП</vt:lpstr>
      <vt:lpstr>Преимущества и недостатки регистрации юридического лица</vt:lpstr>
      <vt:lpstr>Наименование и адрес регистрации</vt:lpstr>
      <vt:lpstr>Выбор УСН x*6% = (x-y)*15%,  где x – доходы, а y расходы.  15%*y=9%*x y=3/5x  y=0,6x. </vt:lpstr>
      <vt:lpstr>Презентация PowerPoint</vt:lpstr>
      <vt:lpstr>Презентация PowerPoint</vt:lpstr>
      <vt:lpstr>Задание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этапы регистрации юридических лиц и индивидуальных предпринимателей</dc:title>
  <dc:creator>Zver</dc:creator>
  <cp:lastModifiedBy>Toshiba-456</cp:lastModifiedBy>
  <cp:revision>19</cp:revision>
  <dcterms:created xsi:type="dcterms:W3CDTF">2014-11-21T23:51:11Z</dcterms:created>
  <dcterms:modified xsi:type="dcterms:W3CDTF">2015-03-22T14:50:32Z</dcterms:modified>
</cp:coreProperties>
</file>