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7" r:id="rId1"/>
    <p:sldMasterId id="2147483699" r:id="rId2"/>
  </p:sldMasterIdLst>
  <p:sldIdLst>
    <p:sldId id="273" r:id="rId3"/>
    <p:sldId id="256" r:id="rId4"/>
    <p:sldId id="268" r:id="rId5"/>
    <p:sldId id="259" r:id="rId6"/>
    <p:sldId id="260" r:id="rId7"/>
    <p:sldId id="261" r:id="rId8"/>
    <p:sldId id="272" r:id="rId9"/>
    <p:sldId id="262" r:id="rId10"/>
    <p:sldId id="263" r:id="rId11"/>
    <p:sldId id="269" r:id="rId12"/>
    <p:sldId id="271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97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-276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12800" y="1600204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229600" y="1600204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1785600" y="274643"/>
            <a:ext cx="36576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12800" y="274643"/>
            <a:ext cx="107696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802523" y="4074219"/>
            <a:ext cx="8495533" cy="933503"/>
          </a:xfrm>
        </p:spPr>
        <p:txBody>
          <a:bodyPr anchor="t">
            <a:normAutofit/>
          </a:bodyPr>
          <a:lstStyle>
            <a:lvl1pPr algn="r"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dirty="0" smtClean="0"/>
              <a:t>НАЗВАНИЕ ДОКУМЕНТА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263109" y="5056488"/>
            <a:ext cx="7034947" cy="399229"/>
          </a:xfrm>
        </p:spPr>
        <p:txBody>
          <a:bodyPr>
            <a:normAutofit/>
          </a:bodyPr>
          <a:lstStyle>
            <a:lvl1pPr marL="0" indent="0" algn="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 smtClean="0"/>
              <a:t>Спикеры:</a:t>
            </a:r>
            <a:endParaRPr lang="en-US" dirty="0"/>
          </a:p>
        </p:txBody>
      </p:sp>
      <p:sp>
        <p:nvSpPr>
          <p:cNvPr id="10" name="Subtitle 2"/>
          <p:cNvSpPr txBox="1">
            <a:spLocks/>
          </p:cNvSpPr>
          <p:nvPr userDrawn="1"/>
        </p:nvSpPr>
        <p:spPr>
          <a:xfrm>
            <a:off x="4263109" y="6314555"/>
            <a:ext cx="7034947" cy="399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b="1" dirty="0" smtClean="0">
                <a:solidFill>
                  <a:srgbClr val="AFD393"/>
                </a:solidFill>
              </a:rPr>
              <a:t>2016</a:t>
            </a:r>
            <a:endParaRPr lang="en-US" sz="1200" b="1" dirty="0">
              <a:solidFill>
                <a:srgbClr val="AFD39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3520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7967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88262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41232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3958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8141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16123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02780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02266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99136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0502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5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defTabSz="914400"/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400"/>
              <a:t>25.08.2016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defTabSz="914400"/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defTabSz="914400"/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856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marL="180000"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Тема урока 1.1. </a:t>
            </a:r>
            <a:b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Что такое товар и влияние финансовых возможностей </a:t>
            </a:r>
            <a:b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 приобретение товара</a:t>
            </a:r>
            <a:b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14008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6484" y="2898031"/>
            <a:ext cx="11619187" cy="1487606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 fontScale="85000" lnSpcReduction="20000"/>
          </a:bodyPr>
          <a:lstStyle/>
          <a:p>
            <a:pPr marL="180000" algn="l">
              <a:lnSpc>
                <a:spcPct val="120000"/>
              </a:lnSpc>
              <a:spcBef>
                <a:spcPts val="0"/>
              </a:spcBef>
            </a:pPr>
            <a:r>
              <a:rPr lang="ru-RU" sz="35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Тема урока 1.1. </a:t>
            </a:r>
          </a:p>
          <a:p>
            <a:pPr marL="180000" algn="l">
              <a:lnSpc>
                <a:spcPct val="120000"/>
              </a:lnSpc>
              <a:spcBef>
                <a:spcPts val="0"/>
              </a:spcBef>
            </a:pPr>
            <a:r>
              <a:rPr lang="ru-RU" sz="35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Что такое товар и влияние финансовых возможностей </a:t>
            </a:r>
          </a:p>
          <a:p>
            <a:pPr marL="180000" algn="l">
              <a:lnSpc>
                <a:spcPct val="120000"/>
              </a:lnSpc>
              <a:spcBef>
                <a:spcPts val="0"/>
              </a:spcBef>
            </a:pPr>
            <a:r>
              <a:rPr lang="ru-RU" sz="35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 приобретение товара</a:t>
            </a:r>
          </a:p>
          <a:p>
            <a:endParaRPr lang="ru-RU" dirty="0"/>
          </a:p>
        </p:txBody>
      </p:sp>
      <p:sp>
        <p:nvSpPr>
          <p:cNvPr id="7" name="Лента лицом вверх 6"/>
          <p:cNvSpPr/>
          <p:nvPr/>
        </p:nvSpPr>
        <p:spPr>
          <a:xfrm>
            <a:off x="236485" y="397368"/>
            <a:ext cx="5295636" cy="1636384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Страна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Финагрия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Лента лицом вверх 7"/>
          <p:cNvSpPr/>
          <p:nvPr/>
        </p:nvSpPr>
        <p:spPr>
          <a:xfrm>
            <a:off x="5699761" y="411480"/>
            <a:ext cx="5968825" cy="1615440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Город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Товар и рыночный обмен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1586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21360" y="1254058"/>
            <a:ext cx="11023951" cy="3665673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b="1" spc="100" dirty="0" smtClean="0">
                <a:latin typeface="Arial" panose="020B0604020202020204" pitchFamily="34" charset="0"/>
                <a:cs typeface="Arial" panose="020B0604020202020204" pitchFamily="34" charset="0"/>
              </a:rPr>
              <a:t>Товар</a:t>
            </a:r>
            <a:r>
              <a:rPr lang="ru-RU" sz="2800" spc="100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800" spc="100" dirty="0" smtClean="0">
                <a:latin typeface="Arial" panose="020B0604020202020204" pitchFamily="34" charset="0"/>
                <a:cs typeface="Arial" panose="020B0604020202020204" pitchFamily="34" charset="0"/>
              </a:rPr>
              <a:t>это все, что может удовлетворить потребность и предлагается  на рынке с целью привлечения внимания, приобретения, использования или потребления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6386" y="423082"/>
            <a:ext cx="10644863" cy="4558821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Характеристики товара</a:t>
            </a:r>
          </a:p>
          <a:p>
            <a:pPr algn="just">
              <a:buNone/>
            </a:pPr>
            <a:endParaRPr lang="ru-RU" sz="1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10000"/>
              </a:lnSpc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Товар как объект коммерческой деятельности имеет четыре основополагающие характеристики: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Ассортиментную;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Качественную;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Количественную;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Стоимостную.</a:t>
            </a:r>
          </a:p>
          <a:p>
            <a:pPr marL="0" algn="ctr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92372" y="984670"/>
            <a:ext cx="10363827" cy="3938173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Товары удовлетворяют следующие потребности человека:</a:t>
            </a:r>
          </a:p>
          <a:p>
            <a:pPr marL="171450" indent="-514350" algn="just">
              <a:buFont typeface="+mj-lt"/>
              <a:buAutoNum type="arabicPeriod"/>
            </a:pPr>
            <a:r>
              <a:rPr lang="ru-RU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Физиологические;</a:t>
            </a:r>
          </a:p>
          <a:p>
            <a:pPr marL="171450" indent="-514350" algn="just">
              <a:buFont typeface="+mj-lt"/>
              <a:buAutoNum type="arabicPeriod"/>
            </a:pPr>
            <a:r>
              <a:rPr lang="ru-RU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Социальные;</a:t>
            </a:r>
          </a:p>
          <a:p>
            <a:pPr marL="171450" indent="-514350" algn="just">
              <a:buFont typeface="+mj-lt"/>
              <a:buAutoNum type="arabicPeriod"/>
            </a:pPr>
            <a:r>
              <a:rPr lang="ru-RU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Психологические.</a:t>
            </a:r>
            <a:endParaRPr lang="ru-RU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30165" y="425670"/>
            <a:ext cx="10347435" cy="5115322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Основными составляющими товара являются:</a:t>
            </a:r>
          </a:p>
          <a:p>
            <a:pPr algn="ctr">
              <a:buNone/>
            </a:pPr>
            <a:endParaRPr lang="ru-RU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Набор физических и потребительских свойств;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Сопутствующие товары;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Марочное название;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Качественная упаковка;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Сопутствующие услуги;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Гарантии.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7240" y="274638"/>
            <a:ext cx="10805160" cy="807187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Пример описания товара</a:t>
            </a:r>
            <a:endParaRPr lang="ru-RU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4575133"/>
              </p:ext>
            </p:extLst>
          </p:nvPr>
        </p:nvGraphicFramePr>
        <p:xfrm>
          <a:off x="772733" y="1275009"/>
          <a:ext cx="10809668" cy="5021911"/>
        </p:xfrm>
        <a:graphic>
          <a:graphicData uri="http://schemas.openxmlformats.org/drawingml/2006/table">
            <a:tbl>
              <a:tblPr firstRow="1" firstCol="1" bandRow="1">
                <a:tableStyleId>{BDBED569-4797-4DF1-A0F4-6AAB3CD982D8}</a:tableStyleId>
              </a:tblPr>
              <a:tblGrid>
                <a:gridCol w="4543851"/>
                <a:gridCol w="6265817"/>
              </a:tblGrid>
              <a:tr h="1238832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Название характеристики товара или услуги</a:t>
                      </a:r>
                      <a:endParaRPr lang="ru-RU" sz="22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Описание характеристики</a:t>
                      </a:r>
                      <a:endParaRPr lang="ru-RU" sz="22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02507"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Название товара или услуги</a:t>
                      </a:r>
                      <a:endParaRPr lang="ru-RU" sz="22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22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Сапоги</a:t>
                      </a:r>
                      <a:endParaRPr lang="ru-RU" sz="22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02507"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Сопутствующие товары</a:t>
                      </a:r>
                      <a:endParaRPr lang="ru-RU" sz="22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22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Крем, шнурки, стельки</a:t>
                      </a:r>
                      <a:endParaRPr lang="ru-RU" sz="22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02507"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Марочное название</a:t>
                      </a:r>
                      <a:endParaRPr lang="ru-RU" sz="22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it-IT" sz="2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Alberto Guardiani, Alexander Hotto, Iceberg</a:t>
                      </a:r>
                      <a:endParaRPr lang="ru-RU" sz="22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35435"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Упаковка</a:t>
                      </a:r>
                      <a:endParaRPr lang="ru-RU" sz="22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22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Имеет вид коробки, плотно закрытой со всех сторон</a:t>
                      </a:r>
                      <a:endParaRPr lang="ru-RU" sz="22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02507"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Сопутствующие услуги</a:t>
                      </a:r>
                      <a:endParaRPr lang="ru-RU" sz="22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22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Доставка</a:t>
                      </a:r>
                      <a:endParaRPr lang="ru-RU" sz="22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35435"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Гарантия</a:t>
                      </a:r>
                      <a:endParaRPr lang="ru-RU" sz="22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22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Гарантия 1 год</a:t>
                      </a:r>
                      <a:endParaRPr lang="ru-RU" sz="22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1330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244064" y="2731670"/>
            <a:ext cx="3343701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Стоимость</a:t>
            </a:r>
            <a:endParaRPr lang="ru-RU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249432" y="2692078"/>
            <a:ext cx="3043451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Потребительная стоимость</a:t>
            </a:r>
            <a:endParaRPr lang="ru-RU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 flipH="1">
            <a:off x="2870196" y="1272427"/>
            <a:ext cx="2911679" cy="148972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>
            <a:endCxn id="7" idx="0"/>
          </p:cNvCxnSpPr>
          <p:nvPr/>
        </p:nvCxnSpPr>
        <p:spPr>
          <a:xfrm>
            <a:off x="5854891" y="1269242"/>
            <a:ext cx="2916267" cy="142283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Прямоугольник 4"/>
          <p:cNvSpPr/>
          <p:nvPr/>
        </p:nvSpPr>
        <p:spPr>
          <a:xfrm>
            <a:off x="4163737" y="367906"/>
            <a:ext cx="3480179" cy="107989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Отличительные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свойства товара</a:t>
            </a:r>
            <a:endParaRPr lang="ru-RU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1414" y="417138"/>
            <a:ext cx="10317708" cy="5463399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endParaRPr lang="ru-RU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00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Стоимость –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это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выраженная в деньгах ценность товара или величина затрат на товар.</a:t>
            </a:r>
          </a:p>
          <a:p>
            <a:pPr marL="540000" indent="0">
              <a:lnSpc>
                <a:spcPct val="150000"/>
              </a:lnSpc>
              <a:spcBef>
                <a:spcPts val="0"/>
              </a:spcBef>
              <a:buNone/>
            </a:pPr>
            <a:endParaRPr lang="ru-RU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00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Потребительная стоимость -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это способность товара удовлетворять какую-либо человеческую потребность, т.е. быть общественно полезным благом.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40980" y="1472664"/>
            <a:ext cx="10704787" cy="3584890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5400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Ассортимент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5400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представляет собой набор товаров, формируемый </a:t>
            </a:r>
          </a:p>
          <a:p>
            <a:pPr marL="5400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по определенным признакам и удовлетворяющий разнообразные индивидуальные потребности.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99160" y="792481"/>
            <a:ext cx="10421371" cy="526297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720000" lvl="0" defTabSz="914400" eaLnBrk="0" fontAlgn="base" hangingPunct="0"/>
            <a:r>
              <a:rPr lang="ru-RU" alt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ВАЖНО</a:t>
            </a:r>
            <a:r>
              <a:rPr lang="ru-RU" alt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!!!</a:t>
            </a:r>
          </a:p>
          <a:p>
            <a:pPr marL="720000" lvl="0" defTabSz="914400" eaLnBrk="0" fontAlgn="base" hangingPunct="0"/>
            <a:endParaRPr lang="ru-RU" alt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0000">
              <a:lnSpc>
                <a:spcPct val="150000"/>
              </a:lnSpc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Эффективность покупки зависит от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следующих факторов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marL="540000">
              <a:lnSpc>
                <a:spcPct val="150000"/>
              </a:lnSpc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- финансовые возможности семьи;</a:t>
            </a:r>
          </a:p>
          <a:p>
            <a:pPr marL="540000">
              <a:lnSpc>
                <a:spcPct val="150000"/>
              </a:lnSpc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- состав семьи;</a:t>
            </a:r>
          </a:p>
          <a:p>
            <a:pPr marL="540000">
              <a:lnSpc>
                <a:spcPct val="150000"/>
              </a:lnSpc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- качество продукции; </a:t>
            </a:r>
          </a:p>
          <a:p>
            <a:pPr marL="540000">
              <a:lnSpc>
                <a:spcPct val="150000"/>
              </a:lnSpc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- срок годности;</a:t>
            </a:r>
          </a:p>
          <a:p>
            <a:pPr marL="540000">
              <a:lnSpc>
                <a:spcPct val="150000"/>
              </a:lnSpc>
              <a:buFontTx/>
              <a:buChar char="-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популярность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0000">
              <a:buFontTx/>
              <a:buChar char="-"/>
            </a:pP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359</TotalTime>
  <Words>182</Words>
  <Application>Microsoft Office PowerPoint</Application>
  <PresentationFormat>Произвольный</PresentationFormat>
  <Paragraphs>62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11</vt:i4>
      </vt:variant>
    </vt:vector>
  </HeadingPairs>
  <TitlesOfParts>
    <vt:vector size="13" baseType="lpstr">
      <vt:lpstr>Тема Office</vt:lpstr>
      <vt:lpstr>1_Тема Office</vt:lpstr>
      <vt:lpstr>Тема урока 1.1.  Что такое товар и влияние финансовых возможностей  на приобретение товара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Пример описания товара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Petr Barborik</dc:creator>
  <cp:lastModifiedBy>Marina Reginis</cp:lastModifiedBy>
  <cp:revision>51</cp:revision>
  <dcterms:created xsi:type="dcterms:W3CDTF">2013-07-31T16:34:15Z</dcterms:created>
  <dcterms:modified xsi:type="dcterms:W3CDTF">2016-08-25T15:07:59Z</dcterms:modified>
</cp:coreProperties>
</file>