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9208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99811" y="1600203"/>
            <a:ext cx="718777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42989" y="274639"/>
            <a:ext cx="3644595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9206" y="274639"/>
            <a:ext cx="10730952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39" y="5056504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39" y="6314571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81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55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55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1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83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F0AAF-0C97-445B-87B1-3F60F5F48068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8D3AD8-940B-4E13-8A5E-DDF34F41906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68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68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68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41286" y="3356992"/>
            <a:ext cx="11287204" cy="17865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ru-RU" altLang="ru-RU" sz="3200" b="1" dirty="0" smtClean="0">
                <a:latin typeface="Arial" pitchFamily="34" charset="0"/>
                <a:cs typeface="Arial" pitchFamily="34" charset="0"/>
              </a:rPr>
              <a:t>Тема урока 5.1.</a:t>
            </a:r>
          </a:p>
          <a:p>
            <a:pPr algn="ctr"/>
            <a:r>
              <a:rPr lang="ru-RU" altLang="ru-RU" sz="3200" b="1" dirty="0" smtClean="0">
                <a:latin typeface="Arial" pitchFamily="34" charset="0"/>
                <a:cs typeface="Arial" pitchFamily="34" charset="0"/>
              </a:rPr>
              <a:t>Что такое инфляция и как она влияет на </a:t>
            </a:r>
          </a:p>
          <a:p>
            <a:pPr algn="ctr"/>
            <a:r>
              <a:rPr lang="ru-RU" altLang="ru-RU" sz="3200" b="1" dirty="0" smtClean="0">
                <a:latin typeface="Arial" pitchFamily="34" charset="0"/>
                <a:cs typeface="Arial" pitchFamily="34" charset="0"/>
              </a:rPr>
              <a:t>финансовое состояние человека</a:t>
            </a:r>
          </a:p>
        </p:txBody>
      </p:sp>
      <p:sp>
        <p:nvSpPr>
          <p:cNvPr id="3" name="Лента лицом вверх 2"/>
          <p:cNvSpPr/>
          <p:nvPr/>
        </p:nvSpPr>
        <p:spPr>
          <a:xfrm>
            <a:off x="441287" y="555626"/>
            <a:ext cx="5286411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Страна</a:t>
            </a:r>
            <a:r>
              <a:rPr lang="ru-RU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Финагрия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Лента лицом вверх 3"/>
          <p:cNvSpPr/>
          <p:nvPr/>
        </p:nvSpPr>
        <p:spPr>
          <a:xfrm>
            <a:off x="6013451" y="549277"/>
            <a:ext cx="5643601" cy="147637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 Деньги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spLocks noChangeArrowheads="1"/>
          </p:cNvSpPr>
          <p:nvPr/>
        </p:nvSpPr>
        <p:spPr bwMode="auto">
          <a:xfrm>
            <a:off x="468264" y="2132857"/>
            <a:ext cx="11202218" cy="20313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Bef>
                <a:spcPct val="50000"/>
              </a:spcBef>
            </a:pPr>
            <a:r>
              <a:rPr lang="ru-RU" altLang="ru-RU" sz="2800" dirty="0">
                <a:latin typeface="Arial" pitchFamily="34" charset="0"/>
                <a:cs typeface="Arial" pitchFamily="34" charset="0"/>
              </a:rPr>
              <a:t>«РЕВОЛЮЦИЯ ЦЕН» - процесс значительного повышения цен на товары вследствие падения стоимости благородных металлов, выполняющих функцию всеобщего эквивалента — </a:t>
            </a:r>
            <a:r>
              <a:rPr lang="ru-RU" altLang="ru-RU" sz="2800" dirty="0" smtClean="0">
                <a:latin typeface="Arial" pitchFamily="34" charset="0"/>
                <a:cs typeface="Arial" pitchFamily="34" charset="0"/>
              </a:rPr>
              <a:t>денег</a:t>
            </a:r>
            <a:endParaRPr lang="ru-RU" alt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1476377" y="1484784"/>
            <a:ext cx="8640959" cy="5009679"/>
            <a:chOff x="1156" y="572"/>
            <a:chExt cx="3424" cy="3040"/>
          </a:xfrm>
          <a:solidFill>
            <a:schemeClr val="bg1"/>
          </a:solidFill>
        </p:grpSpPr>
        <p:sp>
          <p:nvSpPr>
            <p:cNvPr id="3" name="Oval 4"/>
            <p:cNvSpPr>
              <a:spLocks noChangeArrowheads="1"/>
            </p:cNvSpPr>
            <p:nvPr/>
          </p:nvSpPr>
          <p:spPr bwMode="auto">
            <a:xfrm>
              <a:off x="1565" y="572"/>
              <a:ext cx="2585" cy="953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altLang="ru-RU" sz="2400" b="1">
                  <a:latin typeface="Arial" pitchFamily="34" charset="0"/>
                  <a:cs typeface="Arial" pitchFamily="34" charset="0"/>
                </a:rPr>
                <a:t>И Н Ф Л Я Ц И Я</a:t>
              </a:r>
            </a:p>
          </p:txBody>
        </p:sp>
        <p:sp>
          <p:nvSpPr>
            <p:cNvPr id="4" name="Line 9"/>
            <p:cNvSpPr>
              <a:spLocks noChangeShapeType="1"/>
            </p:cNvSpPr>
            <p:nvPr/>
          </p:nvSpPr>
          <p:spPr bwMode="auto">
            <a:xfrm>
              <a:off x="2109" y="1480"/>
              <a:ext cx="680" cy="2132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5" name="Line 10"/>
            <p:cNvSpPr>
              <a:spLocks noChangeShapeType="1"/>
            </p:cNvSpPr>
            <p:nvPr/>
          </p:nvSpPr>
          <p:spPr bwMode="auto">
            <a:xfrm>
              <a:off x="2562" y="1525"/>
              <a:ext cx="227" cy="208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" name="Line 11"/>
            <p:cNvSpPr>
              <a:spLocks noChangeShapeType="1"/>
            </p:cNvSpPr>
            <p:nvPr/>
          </p:nvSpPr>
          <p:spPr bwMode="auto">
            <a:xfrm flipH="1">
              <a:off x="2789" y="1570"/>
              <a:ext cx="136" cy="2042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Line 12"/>
            <p:cNvSpPr>
              <a:spLocks noChangeShapeType="1"/>
            </p:cNvSpPr>
            <p:nvPr/>
          </p:nvSpPr>
          <p:spPr bwMode="auto">
            <a:xfrm flipH="1">
              <a:off x="2789" y="1525"/>
              <a:ext cx="454" cy="2087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Line 13"/>
            <p:cNvSpPr>
              <a:spLocks noChangeShapeType="1"/>
            </p:cNvSpPr>
            <p:nvPr/>
          </p:nvSpPr>
          <p:spPr bwMode="auto">
            <a:xfrm flipH="1">
              <a:off x="2789" y="1480"/>
              <a:ext cx="817" cy="2132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9" name="AutoShape 18"/>
            <p:cNvSpPr>
              <a:spLocks noChangeArrowheads="1"/>
            </p:cNvSpPr>
            <p:nvPr/>
          </p:nvSpPr>
          <p:spPr bwMode="auto">
            <a:xfrm rot="623724">
              <a:off x="1156" y="2387"/>
              <a:ext cx="3259" cy="363"/>
            </a:xfrm>
            <a:prstGeom prst="leftRightArrow">
              <a:avLst>
                <a:gd name="adj1" fmla="val 50000"/>
                <a:gd name="adj2" fmla="val 179559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ru-RU" altLang="ru-RU" b="1">
                  <a:latin typeface="Arial" pitchFamily="34" charset="0"/>
                  <a:cs typeface="Arial" pitchFamily="34" charset="0"/>
                </a:rPr>
                <a:t> </a:t>
              </a:r>
              <a:r>
                <a:rPr lang="ru-RU" altLang="ru-RU" sz="2400" b="1">
                  <a:latin typeface="Arial" pitchFamily="34" charset="0"/>
                  <a:cs typeface="Arial" pitchFamily="34" charset="0"/>
                </a:rPr>
                <a:t>цены</a:t>
              </a:r>
              <a:r>
                <a:rPr lang="ru-RU" altLang="ru-RU" sz="2400">
                  <a:latin typeface="Arial" pitchFamily="34" charset="0"/>
                  <a:cs typeface="Arial" pitchFamily="34" charset="0"/>
                </a:rPr>
                <a:t>                          </a:t>
              </a:r>
              <a:r>
                <a:rPr lang="ru-RU" altLang="ru-RU" sz="2400" b="1">
                  <a:latin typeface="Arial" pitchFamily="34" charset="0"/>
                  <a:cs typeface="Arial" pitchFamily="34" charset="0"/>
                </a:rPr>
                <a:t>деньги </a:t>
              </a:r>
            </a:p>
          </p:txBody>
        </p:sp>
        <p:sp>
          <p:nvSpPr>
            <p:cNvPr id="10" name="Oval 19"/>
            <p:cNvSpPr>
              <a:spLocks noChangeArrowheads="1"/>
            </p:cNvSpPr>
            <p:nvPr/>
          </p:nvSpPr>
          <p:spPr bwMode="auto">
            <a:xfrm>
              <a:off x="2744" y="2523"/>
              <a:ext cx="136" cy="91"/>
            </a:xfrm>
            <a:prstGeom prst="ellips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alt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Line 20"/>
            <p:cNvSpPr>
              <a:spLocks noChangeShapeType="1"/>
            </p:cNvSpPr>
            <p:nvPr/>
          </p:nvSpPr>
          <p:spPr bwMode="auto">
            <a:xfrm>
              <a:off x="3923" y="2205"/>
              <a:ext cx="0" cy="318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WordArt 21"/>
            <p:cNvSpPr>
              <a:spLocks noChangeArrowheads="1" noChangeShapeType="1" noTextEdit="1"/>
            </p:cNvSpPr>
            <p:nvPr/>
          </p:nvSpPr>
          <p:spPr bwMode="auto">
            <a:xfrm>
              <a:off x="3470" y="1969"/>
              <a:ext cx="1110" cy="17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" pitchFamily="34" charset="0"/>
                  <a:ea typeface="+mn-lt"/>
                  <a:cs typeface="Arial" pitchFamily="34" charset="0"/>
                </a:rPr>
                <a:t>обесцениваются</a:t>
              </a:r>
            </a:p>
          </p:txBody>
        </p:sp>
        <p:sp>
          <p:nvSpPr>
            <p:cNvPr id="13" name="Line 22"/>
            <p:cNvSpPr>
              <a:spLocks noChangeShapeType="1"/>
            </p:cNvSpPr>
            <p:nvPr/>
          </p:nvSpPr>
          <p:spPr bwMode="auto">
            <a:xfrm flipV="1">
              <a:off x="1791" y="2750"/>
              <a:ext cx="0" cy="408"/>
            </a:xfrm>
            <a:prstGeom prst="line">
              <a:avLst/>
            </a:prstGeom>
            <a:grp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ru-RU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WordArt 23"/>
            <p:cNvSpPr>
              <a:spLocks noChangeArrowheads="1" noChangeShapeType="1" noTextEdit="1"/>
            </p:cNvSpPr>
            <p:nvPr/>
          </p:nvSpPr>
          <p:spPr bwMode="auto">
            <a:xfrm>
              <a:off x="1417" y="3139"/>
              <a:ext cx="586" cy="27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200" kern="10" dirty="0">
                  <a:ln w="9525">
                    <a:solidFill>
                      <a:srgbClr val="000000"/>
                    </a:solidFill>
                    <a:round/>
                    <a:headEnd/>
                    <a:tailEnd/>
                  </a:ln>
                  <a:latin typeface="Arial" pitchFamily="34" charset="0"/>
                  <a:ea typeface="+mn-lt"/>
                  <a:cs typeface="Arial" pitchFamily="34" charset="0"/>
                </a:rPr>
                <a:t>растут</a:t>
              </a:r>
            </a:p>
          </p:txBody>
        </p:sp>
      </p:grp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1042987" y="260352"/>
            <a:ext cx="9866435" cy="6463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600" b="1" dirty="0">
                <a:latin typeface="Arial" pitchFamily="34" charset="0"/>
                <a:cs typeface="Arial" pitchFamily="34" charset="0"/>
              </a:rPr>
              <a:t>Две стороны процесса инфляции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26972" y="332656"/>
            <a:ext cx="11642194" cy="15274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    </a:t>
            </a:r>
            <a:r>
              <a:rPr kumimoji="0" lang="ru-RU" alt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Инфляция</a:t>
            </a:r>
            <a:r>
              <a:rPr kumimoji="0" lang="ru-RU" alt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- обесценивание денег, повышение цен, связанное с превышением количества денег над количеством производимых благ.</a:t>
            </a:r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441286" y="2357430"/>
            <a:ext cx="11287204" cy="392909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ВАЖНО!!!</a:t>
            </a:r>
          </a:p>
          <a:p>
            <a:pPr algn="just">
              <a:lnSpc>
                <a:spcPct val="150000"/>
              </a:lnSpc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Если ты получил сведения о возможном повышении цен на товары, не спеши тратить деньги и скупать все необходимое в большом количестве. Спланируй свои расходы, ориентируясь на реальные доходы и потребности семьи.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69847" y="404664"/>
            <a:ext cx="11430081" cy="7254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Внешние причины инфляции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369847" y="1643050"/>
            <a:ext cx="11430081" cy="40005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рост внутренних цен в соответствии с ценами импортируемых товаров;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ввоз иностранной валюты центральным банком;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долларизация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экономики, в результате которой доллар становится параллельной денежной единицей;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мировые кризисы, в результате которых происходит рост цен на ресурсы, сырье, что заставляет производителей повышать цены на готовую продукцию.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41285" y="908720"/>
            <a:ext cx="11215767" cy="7780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Внутренние причины инфляции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468263" y="2276872"/>
            <a:ext cx="11188788" cy="338437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адаптивные инфляционные ожидания;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повышение налогов;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несбалансированность расходов и доходов государства;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наличие структурных нарушений в экономике;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монополизация торговых сетей;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эмбарго на импорт продовольствия.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200</Words>
  <Application>Microsoft Office PowerPoint</Application>
  <PresentationFormat>Произвольный</PresentationFormat>
  <Paragraphs>26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3</cp:revision>
  <dcterms:created xsi:type="dcterms:W3CDTF">2016-04-13T12:41:37Z</dcterms:created>
  <dcterms:modified xsi:type="dcterms:W3CDTF">2016-08-25T15:12:40Z</dcterms:modified>
</cp:coreProperties>
</file>