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56" r:id="rId4"/>
    <p:sldId id="262" r:id="rId5"/>
    <p:sldId id="257" r:id="rId6"/>
    <p:sldId id="258" r:id="rId7"/>
    <p:sldId id="292" r:id="rId8"/>
    <p:sldId id="293" r:id="rId9"/>
    <p:sldId id="291" r:id="rId10"/>
    <p:sldId id="265" r:id="rId11"/>
    <p:sldId id="288" r:id="rId12"/>
  </p:sldIdLst>
  <p:sldSz cx="12190413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66FF33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4" autoAdjust="0"/>
    <p:restoredTop sz="94660"/>
  </p:normalViewPr>
  <p:slideViewPr>
    <p:cSldViewPr>
      <p:cViewPr>
        <p:scale>
          <a:sx n="60" d="100"/>
          <a:sy n="60" d="100"/>
        </p:scale>
        <p:origin x="-2346" y="-11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1" y="2130429"/>
            <a:ext cx="1036185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3" y="3886200"/>
            <a:ext cx="853329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18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957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60" y="4406904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60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903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22" y="1600204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6793" y="1600204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54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2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2562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68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273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510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3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113" y="273052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3" y="1435102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846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8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8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8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888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4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640"/>
            <a:ext cx="274284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2" y="274640"/>
            <a:ext cx="8025355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762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41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158" y="4074219"/>
            <a:ext cx="849442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2554" y="5056488"/>
            <a:ext cx="7034031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2554" y="6314555"/>
            <a:ext cx="7034031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102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902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214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501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329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1862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5371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2977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1069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6395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24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600204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0" y="6356354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7A086-60BC-4123-AEFA-4117B2C36C2D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6354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3" y="6356354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5FCA0-3F7A-4355-8747-038EC22C6C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44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139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Урок 2.1. Как обеспечить рациональное потребление благ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2713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Лента лицом вверх 12"/>
          <p:cNvSpPr/>
          <p:nvPr/>
        </p:nvSpPr>
        <p:spPr>
          <a:xfrm>
            <a:off x="6167215" y="980730"/>
            <a:ext cx="5004863" cy="131018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</a:rPr>
              <a:t>Потребность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Лента лицом вверх 13"/>
          <p:cNvSpPr/>
          <p:nvPr/>
        </p:nvSpPr>
        <p:spPr>
          <a:xfrm>
            <a:off x="262558" y="908720"/>
            <a:ext cx="4708478" cy="140225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622599" y="3645024"/>
            <a:ext cx="10369151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Урок 2.1. Как обеспечить рациональное потребление благ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5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8582" y="2420888"/>
            <a:ext cx="10801201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50591" y="2492897"/>
            <a:ext cx="1051316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>
                  <a:solidFill>
                    <a:schemeClr val="bg1"/>
                  </a:solidFill>
                </a:ln>
                <a:latin typeface="Arial" pitchFamily="34" charset="0"/>
                <a:cs typeface="Arial" pitchFamily="34" charset="0"/>
              </a:rPr>
              <a:t>Что содержит покупаемый вами товар?</a:t>
            </a:r>
            <a:endParaRPr lang="ru-RU" sz="4000" b="1" dirty="0">
              <a:ln>
                <a:solidFill>
                  <a:schemeClr val="bg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84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4605" y="1484784"/>
            <a:ext cx="10585177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just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Благо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– это все то, что способно удовлетворить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потребность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54647" y="2564905"/>
            <a:ext cx="1036915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Arial" pitchFamily="34" charset="0"/>
                <a:cs typeface="Arial" pitchFamily="34" charset="0"/>
              </a:rPr>
              <a:t>Благо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‒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может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быть материальным и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нематериальным.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2679" y="3645026"/>
            <a:ext cx="9289032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Редкие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блага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стоят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дороже.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Способность товаров заменять друг друга позволяет 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приобретать похожие блага за меньшие деньги.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70671" y="5373218"/>
            <a:ext cx="9865096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Arial" pitchFamily="34" charset="0"/>
                <a:cs typeface="Arial" pitchFamily="34" charset="0"/>
              </a:rPr>
              <a:t>Экономика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это система производства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(воспроизводства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)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и распределения благ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02719" y="404666"/>
            <a:ext cx="8687490" cy="6089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algn="just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Покупаемый нами товар всегда содержит благо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0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559" y="332656"/>
            <a:ext cx="11593289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Почему стоимость товаров разная?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0790" y="1484785"/>
            <a:ext cx="803058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1. Количество благ всегда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ограничено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0551" y="2564906"/>
            <a:ext cx="11665296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2. Воспроизводство и производство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благ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всегда требует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ресурсов, в том числе, финансовых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2558" y="4077072"/>
            <a:ext cx="11535248" cy="1944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3. Бесконечное разнообразие потребностей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приводит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к стремлению человечества производить бесконечное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множество благ с учетом разнообразия вкусов и кошельков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6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372" y="2132856"/>
            <a:ext cx="6466889" cy="46085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Вредные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блага,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оказывают на человека пагубное воздействие и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антиблага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– это предметы и состояния окружающей среды, которые человек не хочет потреблять, так как они доставляют ему неприятные ощущения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90751" y="260648"/>
            <a:ext cx="777585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По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степени полезности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980729"/>
            <a:ext cx="12190413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Полезные блага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все те блага, которые приносят пользу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человеку. </a:t>
            </a: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Эти блага составляют качественную основу товаров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15287" y="2420888"/>
            <a:ext cx="5113264" cy="33843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Бесполезные блага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это те блага, в которых конкретный человек или общество не заинтересованы, не имеют в данном благе потребности. </a:t>
            </a:r>
          </a:p>
        </p:txBody>
      </p:sp>
    </p:spTree>
    <p:extLst>
      <p:ext uri="{BB962C8B-B14F-4D97-AF65-F5344CB8AC3E}">
        <p14:creationId xmlns:p14="http://schemas.microsoft.com/office/powerpoint/2010/main" val="343268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0383"/>
            <a:ext cx="1219041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Например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антиблагом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может быть громкий шум, дождь, комары и т. д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6574" y="1124744"/>
            <a:ext cx="11423798" cy="2031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Более того, некоторые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антиблага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для человека являются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смертельными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‒ человек может упасть в пропасть, стать жертвой хищных зверей, съесть или выпить что-нибудь ядовитое.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8582" y="3789040"/>
            <a:ext cx="11279782" cy="2031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При потреблении этих «благ» жизнь может стать невозможной, и поэтому можно сказать, что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отсутствие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таких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антиблаг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является благом первой необходимости</a:t>
            </a:r>
          </a:p>
        </p:txBody>
      </p:sp>
    </p:spTree>
    <p:extLst>
      <p:ext uri="{BB962C8B-B14F-4D97-AF65-F5344CB8AC3E}">
        <p14:creationId xmlns:p14="http://schemas.microsoft.com/office/powerpoint/2010/main" val="118526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0711" y="476672"/>
            <a:ext cx="9119543" cy="5040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Алгоритм покупки благ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2111" y="1268761"/>
            <a:ext cx="11711777" cy="44012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1. Веди анализ доходов и расходов прошедших периодов.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2. Расставляй приоритеты потребления в соответствии с первичными и вторичными потребностями.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3. Планируй будущие расходы.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4. Эффективно взаимодействуй с продавцом (информационным источником).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5. Объективно оценивай полезные свойства товара.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6. Адекватно соотноси собственные возможности и желания.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7.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Делай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верный математический расчет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Шаг 8. Если все шаги выполнены верно, совершай покупку.</a:t>
            </a:r>
          </a:p>
        </p:txBody>
      </p:sp>
    </p:spTree>
    <p:extLst>
      <p:ext uri="{BB962C8B-B14F-4D97-AF65-F5344CB8AC3E}">
        <p14:creationId xmlns:p14="http://schemas.microsoft.com/office/powerpoint/2010/main" val="38268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6734" y="3140969"/>
            <a:ext cx="8064897" cy="76944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Arial" pitchFamily="34" charset="0"/>
                <a:cs typeface="Arial" pitchFamily="34" charset="0"/>
              </a:rPr>
              <a:t>Спасибо за внимание</a:t>
            </a:r>
            <a:endParaRPr lang="ru-RU" sz="4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19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160241"/>
            <a:ext cx="1219041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Список использованных информационных источников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3322" y="2996954"/>
            <a:ext cx="11807773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Графические элементы сайта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Office.com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Фотобанк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Google</a:t>
            </a:r>
          </a:p>
          <a:p>
            <a:pPr marL="457200" indent="-457200">
              <a:buFont typeface="+mj-lt"/>
              <a:buAutoNum type="arabicPeriod"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6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1121</TotalTime>
  <Words>343</Words>
  <Application>Microsoft Office PowerPoint</Application>
  <PresentationFormat>Произвольный</PresentationFormat>
  <Paragraphs>36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1_Тема Office</vt:lpstr>
      <vt:lpstr>Урок 2.1. Как обеспечить рациональное потребление благ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WIR</dc:creator>
  <cp:lastModifiedBy>Marina Reginis</cp:lastModifiedBy>
  <cp:revision>301</cp:revision>
  <dcterms:created xsi:type="dcterms:W3CDTF">2014-06-10T17:22:48Z</dcterms:created>
  <dcterms:modified xsi:type="dcterms:W3CDTF">2016-08-25T15:03:22Z</dcterms:modified>
</cp:coreProperties>
</file>